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2"/>
  </p:notesMasterIdLst>
  <p:sldIdLst>
    <p:sldId id="256" r:id="rId5"/>
    <p:sldId id="258" r:id="rId6"/>
    <p:sldId id="259" r:id="rId7"/>
    <p:sldId id="260" r:id="rId8"/>
    <p:sldId id="261" r:id="rId9"/>
    <p:sldId id="262" r:id="rId10"/>
    <p:sldId id="263" r:id="rId11"/>
    <p:sldId id="264" r:id="rId12"/>
    <p:sldId id="268" r:id="rId13"/>
    <p:sldId id="269" r:id="rId14"/>
    <p:sldId id="273" r:id="rId15"/>
    <p:sldId id="274" r:id="rId16"/>
    <p:sldId id="277" r:id="rId17"/>
    <p:sldId id="291" r:id="rId18"/>
    <p:sldId id="279" r:id="rId19"/>
    <p:sldId id="280" r:id="rId20"/>
    <p:sldId id="281" r:id="rId21"/>
    <p:sldId id="257" r:id="rId22"/>
    <p:sldId id="298" r:id="rId23"/>
    <p:sldId id="293" r:id="rId24"/>
    <p:sldId id="292" r:id="rId25"/>
    <p:sldId id="295" r:id="rId26"/>
    <p:sldId id="287" r:id="rId27"/>
    <p:sldId id="296" r:id="rId28"/>
    <p:sldId id="297" r:id="rId29"/>
    <p:sldId id="288" r:id="rId30"/>
    <p:sldId id="289" r:id="rId3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833002-1080-C233-442A-D0BD664CB3D6}" name="Komal Bharti/Pune/Marketing/AMC" initials="KB" userId="S::Komal.Bharti@bajajamc.com::d6bc769f-17a9-4a3f-bd1f-a4477dc90502" providerId="AD"/>
  <p188:author id="{C16372AA-4174-03C2-090F-E812C63A2ABE}" name="Shahaji Sabale/HO/Product/AMC" initials="SS" userId="S::Shahaji.Sabale@bajajamc.com::154e9c0a-80a4-4287-a37b-b79cf2a1ce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C"/>
    <a:srgbClr val="F1F1F1"/>
    <a:srgbClr val="2E78B7"/>
    <a:srgbClr val="005DAC"/>
    <a:srgbClr val="2976B7"/>
    <a:srgbClr val="0A5495"/>
    <a:srgbClr val="095395"/>
    <a:srgbClr val="0752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D89129-B2B4-42DA-B8D6-4E4D4F8756E4}" v="14" dt="2026-04-15T08:54:18.85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681"/>
  </p:normalViewPr>
  <p:slideViewPr>
    <p:cSldViewPr snapToGrid="0">
      <p:cViewPr>
        <p:scale>
          <a:sx n="75" d="100"/>
          <a:sy n="75" d="100"/>
        </p:scale>
        <p:origin x="-2760" y="-36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mal Bharti/Pune/Product/AMC" userId="d6bc769f-17a9-4a3f-bd1f-a4477dc90502" providerId="ADAL" clId="{DA484509-DD92-4351-8216-947FE0FA9270}"/>
    <pc:docChg chg="undo custSel addSld delSld modSld sldOrd">
      <pc:chgData name="Komal Bharti/Pune/Product/AMC" userId="d6bc769f-17a9-4a3f-bd1f-a4477dc90502" providerId="ADAL" clId="{DA484509-DD92-4351-8216-947FE0FA9270}" dt="2026-04-15T08:55:01.276" v="42" actId="1076"/>
      <pc:docMkLst>
        <pc:docMk/>
      </pc:docMkLst>
      <pc:sldChg chg="add ord">
        <pc:chgData name="Komal Bharti/Pune/Product/AMC" userId="d6bc769f-17a9-4a3f-bd1f-a4477dc90502" providerId="ADAL" clId="{DA484509-DD92-4351-8216-947FE0FA9270}" dt="2026-04-15T04:55:58.489" v="2"/>
        <pc:sldMkLst>
          <pc:docMk/>
          <pc:sldMk cId="3286062848" sldId="257"/>
        </pc:sldMkLst>
      </pc:sldChg>
      <pc:sldChg chg="ord">
        <pc:chgData name="Komal Bharti/Pune/Product/AMC" userId="d6bc769f-17a9-4a3f-bd1f-a4477dc90502" providerId="ADAL" clId="{DA484509-DD92-4351-8216-947FE0FA9270}" dt="2026-04-15T05:46:48.650" v="7"/>
        <pc:sldMkLst>
          <pc:docMk/>
          <pc:sldMk cId="0" sldId="281"/>
        </pc:sldMkLst>
      </pc:sldChg>
      <pc:sldChg chg="modSp mod">
        <pc:chgData name="Komal Bharti/Pune/Product/AMC" userId="d6bc769f-17a9-4a3f-bd1f-a4477dc90502" providerId="ADAL" clId="{DA484509-DD92-4351-8216-947FE0FA9270}" dt="2026-04-15T08:53:06.085" v="24" actId="20577"/>
        <pc:sldMkLst>
          <pc:docMk/>
          <pc:sldMk cId="0" sldId="287"/>
        </pc:sldMkLst>
        <pc:graphicFrameChg chg="modGraphic">
          <ac:chgData name="Komal Bharti/Pune/Product/AMC" userId="d6bc769f-17a9-4a3f-bd1f-a4477dc90502" providerId="ADAL" clId="{DA484509-DD92-4351-8216-947FE0FA9270}" dt="2026-04-15T08:53:06.085" v="24" actId="20577"/>
          <ac:graphicFrameMkLst>
            <pc:docMk/>
            <pc:sldMk cId="0" sldId="287"/>
            <ac:graphicFrameMk id="3" creationId="{00000000-0000-0000-0000-000000000000}"/>
          </ac:graphicFrameMkLst>
        </pc:graphicFrameChg>
      </pc:sldChg>
      <pc:sldChg chg="modSp mod">
        <pc:chgData name="Komal Bharti/Pune/Product/AMC" userId="d6bc769f-17a9-4a3f-bd1f-a4477dc90502" providerId="ADAL" clId="{DA484509-DD92-4351-8216-947FE0FA9270}" dt="2026-04-15T08:51:32.071" v="10"/>
        <pc:sldMkLst>
          <pc:docMk/>
          <pc:sldMk cId="1068611496" sldId="293"/>
        </pc:sldMkLst>
        <pc:graphicFrameChg chg="mod">
          <ac:chgData name="Komal Bharti/Pune/Product/AMC" userId="d6bc769f-17a9-4a3f-bd1f-a4477dc90502" providerId="ADAL" clId="{DA484509-DD92-4351-8216-947FE0FA9270}" dt="2026-04-15T08:51:32.071" v="10"/>
          <ac:graphicFrameMkLst>
            <pc:docMk/>
            <pc:sldMk cId="1068611496" sldId="293"/>
            <ac:graphicFrameMk id="9" creationId="{5D0DDA15-D8D8-664D-AEE4-5C66A862811B}"/>
          </ac:graphicFrameMkLst>
        </pc:graphicFrameChg>
      </pc:sldChg>
      <pc:sldChg chg="modSp mod">
        <pc:chgData name="Komal Bharti/Pune/Product/AMC" userId="d6bc769f-17a9-4a3f-bd1f-a4477dc90502" providerId="ADAL" clId="{DA484509-DD92-4351-8216-947FE0FA9270}" dt="2026-04-15T08:52:39.350" v="20" actId="1076"/>
        <pc:sldMkLst>
          <pc:docMk/>
          <pc:sldMk cId="3832257731" sldId="295"/>
        </pc:sldMkLst>
        <pc:spChg chg="mod">
          <ac:chgData name="Komal Bharti/Pune/Product/AMC" userId="d6bc769f-17a9-4a3f-bd1f-a4477dc90502" providerId="ADAL" clId="{DA484509-DD92-4351-8216-947FE0FA9270}" dt="2026-04-15T08:52:23.277" v="16" actId="1076"/>
          <ac:spMkLst>
            <pc:docMk/>
            <pc:sldMk cId="3832257731" sldId="295"/>
            <ac:spMk id="4" creationId="{538B0D11-0F3C-E4B6-CBC4-4BBA0B6A0779}"/>
          </ac:spMkLst>
        </pc:spChg>
        <pc:spChg chg="mod">
          <ac:chgData name="Komal Bharti/Pune/Product/AMC" userId="d6bc769f-17a9-4a3f-bd1f-a4477dc90502" providerId="ADAL" clId="{DA484509-DD92-4351-8216-947FE0FA9270}" dt="2026-04-15T08:52:14.833" v="15" actId="1076"/>
          <ac:spMkLst>
            <pc:docMk/>
            <pc:sldMk cId="3832257731" sldId="295"/>
            <ac:spMk id="11" creationId="{D5A57730-C65D-B65C-D5DB-16EE672982EF}"/>
          </ac:spMkLst>
        </pc:spChg>
        <pc:spChg chg="mod">
          <ac:chgData name="Komal Bharti/Pune/Product/AMC" userId="d6bc769f-17a9-4a3f-bd1f-a4477dc90502" providerId="ADAL" clId="{DA484509-DD92-4351-8216-947FE0FA9270}" dt="2026-04-15T08:52:39.350" v="20" actId="1076"/>
          <ac:spMkLst>
            <pc:docMk/>
            <pc:sldMk cId="3832257731" sldId="295"/>
            <ac:spMk id="53" creationId="{A9EF253E-8E03-0057-5DDE-328B8097AE86}"/>
          </ac:spMkLst>
        </pc:spChg>
        <pc:spChg chg="mod">
          <ac:chgData name="Komal Bharti/Pune/Product/AMC" userId="d6bc769f-17a9-4a3f-bd1f-a4477dc90502" providerId="ADAL" clId="{DA484509-DD92-4351-8216-947FE0FA9270}" dt="2026-04-15T08:52:09.056" v="14" actId="1076"/>
          <ac:spMkLst>
            <pc:docMk/>
            <pc:sldMk cId="3832257731" sldId="295"/>
            <ac:spMk id="54" creationId="{B35F9C67-C9AE-8E3B-C688-7E84E92FCF5C}"/>
          </ac:spMkLst>
        </pc:spChg>
        <pc:spChg chg="mod">
          <ac:chgData name="Komal Bharti/Pune/Product/AMC" userId="d6bc769f-17a9-4a3f-bd1f-a4477dc90502" providerId="ADAL" clId="{DA484509-DD92-4351-8216-947FE0FA9270}" dt="2026-04-15T08:52:35.266" v="19" actId="14100"/>
          <ac:spMkLst>
            <pc:docMk/>
            <pc:sldMk cId="3832257731" sldId="295"/>
            <ac:spMk id="56" creationId="{5CD9EE84-C1FC-24BF-97CB-9B63BEF597C3}"/>
          </ac:spMkLst>
        </pc:spChg>
      </pc:sldChg>
      <pc:sldChg chg="addSp modSp mod">
        <pc:chgData name="Komal Bharti/Pune/Product/AMC" userId="d6bc769f-17a9-4a3f-bd1f-a4477dc90502" providerId="ADAL" clId="{DA484509-DD92-4351-8216-947FE0FA9270}" dt="2026-04-15T08:55:01.276" v="42" actId="1076"/>
        <pc:sldMkLst>
          <pc:docMk/>
          <pc:sldMk cId="3538609553" sldId="296"/>
        </pc:sldMkLst>
        <pc:spChg chg="add">
          <ac:chgData name="Komal Bharti/Pune/Product/AMC" userId="d6bc769f-17a9-4a3f-bd1f-a4477dc90502" providerId="ADAL" clId="{DA484509-DD92-4351-8216-947FE0FA9270}" dt="2026-04-15T08:53:37.228" v="25"/>
          <ac:spMkLst>
            <pc:docMk/>
            <pc:sldMk cId="3538609553" sldId="296"/>
            <ac:spMk id="2" creationId="{5F8DF99D-F7E7-4BDF-88BF-F6E6EDAC1D89}"/>
          </ac:spMkLst>
        </pc:spChg>
        <pc:spChg chg="add">
          <ac:chgData name="Komal Bharti/Pune/Product/AMC" userId="d6bc769f-17a9-4a3f-bd1f-a4477dc90502" providerId="ADAL" clId="{DA484509-DD92-4351-8216-947FE0FA9270}" dt="2026-04-15T08:53:48.319" v="28"/>
          <ac:spMkLst>
            <pc:docMk/>
            <pc:sldMk cId="3538609553" sldId="296"/>
            <ac:spMk id="3" creationId="{0EF5DF9B-94B6-34AD-EA51-B9B6D5968E6C}"/>
          </ac:spMkLst>
        </pc:spChg>
        <pc:spChg chg="add mod">
          <ac:chgData name="Komal Bharti/Pune/Product/AMC" userId="d6bc769f-17a9-4a3f-bd1f-a4477dc90502" providerId="ADAL" clId="{DA484509-DD92-4351-8216-947FE0FA9270}" dt="2026-04-15T08:54:18.852" v="35" actId="1076"/>
          <ac:spMkLst>
            <pc:docMk/>
            <pc:sldMk cId="3538609553" sldId="296"/>
            <ac:spMk id="4" creationId="{5FCA8CC4-828D-181F-A45B-E2816B895228}"/>
          </ac:spMkLst>
        </pc:spChg>
        <pc:picChg chg="mod ord">
          <ac:chgData name="Komal Bharti/Pune/Product/AMC" userId="d6bc769f-17a9-4a3f-bd1f-a4477dc90502" providerId="ADAL" clId="{DA484509-DD92-4351-8216-947FE0FA9270}" dt="2026-04-15T08:54:19.467" v="36" actId="1076"/>
          <ac:picMkLst>
            <pc:docMk/>
            <pc:sldMk cId="3538609553" sldId="296"/>
            <ac:picMk id="5" creationId="{D4084D0F-E558-8B39-6D07-B9837E6DCC97}"/>
          </ac:picMkLst>
        </pc:picChg>
        <pc:picChg chg="add mod">
          <ac:chgData name="Komal Bharti/Pune/Product/AMC" userId="d6bc769f-17a9-4a3f-bd1f-a4477dc90502" providerId="ADAL" clId="{DA484509-DD92-4351-8216-947FE0FA9270}" dt="2026-04-15T08:54:50.513" v="39" actId="1076"/>
          <ac:picMkLst>
            <pc:docMk/>
            <pc:sldMk cId="3538609553" sldId="296"/>
            <ac:picMk id="8" creationId="{F2250792-F0AF-E679-2806-6D5163FA9017}"/>
          </ac:picMkLst>
        </pc:picChg>
        <pc:picChg chg="add mod">
          <ac:chgData name="Komal Bharti/Pune/Product/AMC" userId="d6bc769f-17a9-4a3f-bd1f-a4477dc90502" providerId="ADAL" clId="{DA484509-DD92-4351-8216-947FE0FA9270}" dt="2026-04-15T08:55:01.276" v="42" actId="1076"/>
          <ac:picMkLst>
            <pc:docMk/>
            <pc:sldMk cId="3538609553" sldId="296"/>
            <ac:picMk id="10" creationId="{0EF9D294-3A84-BD79-8C32-C8FD54DC8085}"/>
          </ac:picMkLst>
        </pc:picChg>
      </pc:sldChg>
      <pc:sldChg chg="add">
        <pc:chgData name="Komal Bharti/Pune/Product/AMC" userId="d6bc769f-17a9-4a3f-bd1f-a4477dc90502" providerId="ADAL" clId="{DA484509-DD92-4351-8216-947FE0FA9270}" dt="2026-04-15T05:46:28.539" v="5"/>
        <pc:sldMkLst>
          <pc:docMk/>
          <pc:sldMk cId="196175942" sldId="298"/>
        </pc:sldMkLst>
      </pc:sldChg>
      <pc:sldChg chg="add del">
        <pc:chgData name="Komal Bharti/Pune/Product/AMC" userId="d6bc769f-17a9-4a3f-bd1f-a4477dc90502" providerId="ADAL" clId="{DA484509-DD92-4351-8216-947FE0FA9270}" dt="2026-04-15T05:46:21.992" v="4" actId="47"/>
        <pc:sldMkLst>
          <pc:docMk/>
          <pc:sldMk cId="2127314137" sldId="298"/>
        </pc:sldMkLst>
      </pc:sldChg>
    </pc:docChg>
  </pc:docChgLst>
  <pc:docChgLst>
    <pc:chgData name="Shahaji Sabale/HO/Product/AMC" userId="154e9c0a-80a4-4287-a37b-b79cf2a1cee1" providerId="ADAL" clId="{ADA7625B-41A8-53C2-8AD7-22FC0F45F9E3}"/>
    <pc:docChg chg="undo custSel addSld modSld sldOrd">
      <pc:chgData name="Shahaji Sabale/HO/Product/AMC" userId="154e9c0a-80a4-4287-a37b-b79cf2a1cee1" providerId="ADAL" clId="{ADA7625B-41A8-53C2-8AD7-22FC0F45F9E3}" dt="2026-04-14T07:23:04.083" v="210" actId="1076"/>
      <pc:docMkLst>
        <pc:docMk/>
      </pc:docMkLst>
      <pc:sldChg chg="delSp modSp mod">
        <pc:chgData name="Shahaji Sabale/HO/Product/AMC" userId="154e9c0a-80a4-4287-a37b-b79cf2a1cee1" providerId="ADAL" clId="{ADA7625B-41A8-53C2-8AD7-22FC0F45F9E3}" dt="2026-04-14T07:12:17.832" v="147" actId="2711"/>
        <pc:sldMkLst>
          <pc:docMk/>
          <pc:sldMk cId="2831875038" sldId="292"/>
        </pc:sldMkLst>
        <pc:spChg chg="mod">
          <ac:chgData name="Shahaji Sabale/HO/Product/AMC" userId="154e9c0a-80a4-4287-a37b-b79cf2a1cee1" providerId="ADAL" clId="{ADA7625B-41A8-53C2-8AD7-22FC0F45F9E3}" dt="2026-04-14T07:12:17.832" v="147" actId="2711"/>
          <ac:spMkLst>
            <pc:docMk/>
            <pc:sldMk cId="2831875038" sldId="292"/>
            <ac:spMk id="9" creationId="{39500B30-3DE1-1628-6144-FB6B23A21AEB}"/>
          </ac:spMkLst>
        </pc:spChg>
        <pc:spChg chg="mod">
          <ac:chgData name="Shahaji Sabale/HO/Product/AMC" userId="154e9c0a-80a4-4287-a37b-b79cf2a1cee1" providerId="ADAL" clId="{ADA7625B-41A8-53C2-8AD7-22FC0F45F9E3}" dt="2026-04-14T07:10:24.092" v="120" actId="1076"/>
          <ac:spMkLst>
            <pc:docMk/>
            <pc:sldMk cId="2831875038" sldId="292"/>
            <ac:spMk id="13" creationId="{5A8A1223-69F0-C42C-A610-A283083679DE}"/>
          </ac:spMkLst>
        </pc:spChg>
        <pc:spChg chg="mod">
          <ac:chgData name="Shahaji Sabale/HO/Product/AMC" userId="154e9c0a-80a4-4287-a37b-b79cf2a1cee1" providerId="ADAL" clId="{ADA7625B-41A8-53C2-8AD7-22FC0F45F9E3}" dt="2026-04-14T07:07:21.540" v="92" actId="12788"/>
          <ac:spMkLst>
            <pc:docMk/>
            <pc:sldMk cId="2831875038" sldId="292"/>
            <ac:spMk id="14" creationId="{FFD77253-D821-D850-3258-A886A6C30420}"/>
          </ac:spMkLst>
        </pc:spChg>
        <pc:spChg chg="mod">
          <ac:chgData name="Shahaji Sabale/HO/Product/AMC" userId="154e9c0a-80a4-4287-a37b-b79cf2a1cee1" providerId="ADAL" clId="{ADA7625B-41A8-53C2-8AD7-22FC0F45F9E3}" dt="2026-04-14T07:07:29.758" v="93" actId="1076"/>
          <ac:spMkLst>
            <pc:docMk/>
            <pc:sldMk cId="2831875038" sldId="292"/>
            <ac:spMk id="15" creationId="{B43FF375-34E9-FE16-F997-67EBC3BC1E9E}"/>
          </ac:spMkLst>
        </pc:spChg>
        <pc:spChg chg="mod">
          <ac:chgData name="Shahaji Sabale/HO/Product/AMC" userId="154e9c0a-80a4-4287-a37b-b79cf2a1cee1" providerId="ADAL" clId="{ADA7625B-41A8-53C2-8AD7-22FC0F45F9E3}" dt="2026-04-14T07:07:29.758" v="93" actId="1076"/>
          <ac:spMkLst>
            <pc:docMk/>
            <pc:sldMk cId="2831875038" sldId="292"/>
            <ac:spMk id="16" creationId="{0F8506CE-FE28-D19B-A4BF-FD81E7CBB220}"/>
          </ac:spMkLst>
        </pc:spChg>
        <pc:spChg chg="del">
          <ac:chgData name="Shahaji Sabale/HO/Product/AMC" userId="154e9c0a-80a4-4287-a37b-b79cf2a1cee1" providerId="ADAL" clId="{ADA7625B-41A8-53C2-8AD7-22FC0F45F9E3}" dt="2026-04-14T07:06:51.275" v="84" actId="478"/>
          <ac:spMkLst>
            <pc:docMk/>
            <pc:sldMk cId="2831875038" sldId="292"/>
            <ac:spMk id="17" creationId="{A23AA59F-9BB7-A98B-E9A6-4F8E39A565C9}"/>
          </ac:spMkLst>
        </pc:spChg>
        <pc:spChg chg="del">
          <ac:chgData name="Shahaji Sabale/HO/Product/AMC" userId="154e9c0a-80a4-4287-a37b-b79cf2a1cee1" providerId="ADAL" clId="{ADA7625B-41A8-53C2-8AD7-22FC0F45F9E3}" dt="2026-04-14T07:06:53.169" v="86" actId="478"/>
          <ac:spMkLst>
            <pc:docMk/>
            <pc:sldMk cId="2831875038" sldId="292"/>
            <ac:spMk id="18" creationId="{375ACD94-1376-ECF6-94CE-232F053A8A9D}"/>
          </ac:spMkLst>
        </pc:spChg>
        <pc:spChg chg="del mod">
          <ac:chgData name="Shahaji Sabale/HO/Product/AMC" userId="154e9c0a-80a4-4287-a37b-b79cf2a1cee1" providerId="ADAL" clId="{ADA7625B-41A8-53C2-8AD7-22FC0F45F9E3}" dt="2026-04-14T07:06:54.990" v="87" actId="478"/>
          <ac:spMkLst>
            <pc:docMk/>
            <pc:sldMk cId="2831875038" sldId="292"/>
            <ac:spMk id="19" creationId="{B2F25076-F140-6E59-FAE5-93934741144C}"/>
          </ac:spMkLst>
        </pc:spChg>
        <pc:spChg chg="del">
          <ac:chgData name="Shahaji Sabale/HO/Product/AMC" userId="154e9c0a-80a4-4287-a37b-b79cf2a1cee1" providerId="ADAL" clId="{ADA7625B-41A8-53C2-8AD7-22FC0F45F9E3}" dt="2026-04-14T07:06:56.008" v="88" actId="478"/>
          <ac:spMkLst>
            <pc:docMk/>
            <pc:sldMk cId="2831875038" sldId="292"/>
            <ac:spMk id="20" creationId="{8DF35EA7-EC73-95C8-27CC-7F4A8FBEF1C1}"/>
          </ac:spMkLst>
        </pc:spChg>
        <pc:spChg chg="del mod">
          <ac:chgData name="Shahaji Sabale/HO/Product/AMC" userId="154e9c0a-80a4-4287-a37b-b79cf2a1cee1" providerId="ADAL" clId="{ADA7625B-41A8-53C2-8AD7-22FC0F45F9E3}" dt="2026-04-14T07:06:57.461" v="89" actId="478"/>
          <ac:spMkLst>
            <pc:docMk/>
            <pc:sldMk cId="2831875038" sldId="292"/>
            <ac:spMk id="21" creationId="{2580CD29-7B9D-4DC0-F3F1-8CF04770CECA}"/>
          </ac:spMkLst>
        </pc:spChg>
        <pc:spChg chg="mod">
          <ac:chgData name="Shahaji Sabale/HO/Product/AMC" userId="154e9c0a-80a4-4287-a37b-b79cf2a1cee1" providerId="ADAL" clId="{ADA7625B-41A8-53C2-8AD7-22FC0F45F9E3}" dt="2026-04-14T07:07:29.758" v="93" actId="1076"/>
          <ac:spMkLst>
            <pc:docMk/>
            <pc:sldMk cId="2831875038" sldId="292"/>
            <ac:spMk id="22" creationId="{0519F9B5-A3A1-8984-1DF1-2A144C205B02}"/>
          </ac:spMkLst>
        </pc:spChg>
        <pc:spChg chg="mod">
          <ac:chgData name="Shahaji Sabale/HO/Product/AMC" userId="154e9c0a-80a4-4287-a37b-b79cf2a1cee1" providerId="ADAL" clId="{ADA7625B-41A8-53C2-8AD7-22FC0F45F9E3}" dt="2026-04-14T07:07:43.145" v="95" actId="20577"/>
          <ac:spMkLst>
            <pc:docMk/>
            <pc:sldMk cId="2831875038" sldId="292"/>
            <ac:spMk id="26" creationId="{4C8D18F3-5C75-B1A2-0B5E-6B334BCF96B8}"/>
          </ac:spMkLst>
        </pc:spChg>
        <pc:spChg chg="mod">
          <ac:chgData name="Shahaji Sabale/HO/Product/AMC" userId="154e9c0a-80a4-4287-a37b-b79cf2a1cee1" providerId="ADAL" clId="{ADA7625B-41A8-53C2-8AD7-22FC0F45F9E3}" dt="2026-04-14T07:10:10.145" v="119" actId="113"/>
          <ac:spMkLst>
            <pc:docMk/>
            <pc:sldMk cId="2831875038" sldId="292"/>
            <ac:spMk id="27" creationId="{3B6281C0-FE08-A87A-F96B-E77524854576}"/>
          </ac:spMkLst>
        </pc:spChg>
      </pc:sldChg>
      <pc:sldChg chg="addSp delSp modSp mod">
        <pc:chgData name="Shahaji Sabale/HO/Product/AMC" userId="154e9c0a-80a4-4287-a37b-b79cf2a1cee1" providerId="ADAL" clId="{ADA7625B-41A8-53C2-8AD7-22FC0F45F9E3}" dt="2026-04-14T07:04:58.580" v="79" actId="1035"/>
        <pc:sldMkLst>
          <pc:docMk/>
          <pc:sldMk cId="1068611496" sldId="293"/>
        </pc:sldMkLst>
        <pc:spChg chg="mod">
          <ac:chgData name="Shahaji Sabale/HO/Product/AMC" userId="154e9c0a-80a4-4287-a37b-b79cf2a1cee1" providerId="ADAL" clId="{ADA7625B-41A8-53C2-8AD7-22FC0F45F9E3}" dt="2026-04-14T06:58:11.017" v="2"/>
          <ac:spMkLst>
            <pc:docMk/>
            <pc:sldMk cId="1068611496" sldId="293"/>
            <ac:spMk id="4" creationId="{7D69D7DF-C567-B2DC-EB1F-4A0B769592C4}"/>
          </ac:spMkLst>
        </pc:spChg>
        <pc:spChg chg="mod">
          <ac:chgData name="Shahaji Sabale/HO/Product/AMC" userId="154e9c0a-80a4-4287-a37b-b79cf2a1cee1" providerId="ADAL" clId="{ADA7625B-41A8-53C2-8AD7-22FC0F45F9E3}" dt="2026-04-14T06:58:53.153" v="8" actId="2711"/>
          <ac:spMkLst>
            <pc:docMk/>
            <pc:sldMk cId="1068611496" sldId="293"/>
            <ac:spMk id="5" creationId="{97004D5C-2B39-0531-7E22-91C877B53460}"/>
          </ac:spMkLst>
        </pc:spChg>
        <pc:spChg chg="mod">
          <ac:chgData name="Shahaji Sabale/HO/Product/AMC" userId="154e9c0a-80a4-4287-a37b-b79cf2a1cee1" providerId="ADAL" clId="{ADA7625B-41A8-53C2-8AD7-22FC0F45F9E3}" dt="2026-04-14T06:58:42.795" v="7" actId="2711"/>
          <ac:spMkLst>
            <pc:docMk/>
            <pc:sldMk cId="1068611496" sldId="293"/>
            <ac:spMk id="16" creationId="{9DCA482A-2B3D-4E47-64EB-DBB77B74A465}"/>
          </ac:spMkLst>
        </pc:spChg>
        <pc:spChg chg="mod">
          <ac:chgData name="Shahaji Sabale/HO/Product/AMC" userId="154e9c0a-80a4-4287-a37b-b79cf2a1cee1" providerId="ADAL" clId="{ADA7625B-41A8-53C2-8AD7-22FC0F45F9E3}" dt="2026-04-14T06:57:50.017" v="0"/>
          <ac:spMkLst>
            <pc:docMk/>
            <pc:sldMk cId="1068611496" sldId="293"/>
            <ac:spMk id="20" creationId="{38556792-BBE4-2073-3439-22414C6A6260}"/>
          </ac:spMkLst>
        </pc:spChg>
        <pc:spChg chg="mod">
          <ac:chgData name="Shahaji Sabale/HO/Product/AMC" userId="154e9c0a-80a4-4287-a37b-b79cf2a1cee1" providerId="ADAL" clId="{ADA7625B-41A8-53C2-8AD7-22FC0F45F9E3}" dt="2026-04-14T06:57:59.888" v="1"/>
          <ac:spMkLst>
            <pc:docMk/>
            <pc:sldMk cId="1068611496" sldId="293"/>
            <ac:spMk id="21" creationId="{E294551C-25FF-F559-690E-C991277CACF5}"/>
          </ac:spMkLst>
        </pc:spChg>
        <pc:spChg chg="mod">
          <ac:chgData name="Shahaji Sabale/HO/Product/AMC" userId="154e9c0a-80a4-4287-a37b-b79cf2a1cee1" providerId="ADAL" clId="{ADA7625B-41A8-53C2-8AD7-22FC0F45F9E3}" dt="2026-04-14T06:58:18.712" v="3" actId="2711"/>
          <ac:spMkLst>
            <pc:docMk/>
            <pc:sldMk cId="1068611496" sldId="293"/>
            <ac:spMk id="24" creationId="{4FF3304C-168D-43A5-E1C3-4214D4C44BCA}"/>
          </ac:spMkLst>
        </pc:spChg>
        <pc:spChg chg="mod">
          <ac:chgData name="Shahaji Sabale/HO/Product/AMC" userId="154e9c0a-80a4-4287-a37b-b79cf2a1cee1" providerId="ADAL" clId="{ADA7625B-41A8-53C2-8AD7-22FC0F45F9E3}" dt="2026-04-14T07:04:14.659" v="64" actId="2711"/>
          <ac:spMkLst>
            <pc:docMk/>
            <pc:sldMk cId="1068611496" sldId="293"/>
            <ac:spMk id="25" creationId="{BE16B26A-287F-F770-EE3B-E501C216249C}"/>
          </ac:spMkLst>
        </pc:spChg>
        <pc:spChg chg="mod">
          <ac:chgData name="Shahaji Sabale/HO/Product/AMC" userId="154e9c0a-80a4-4287-a37b-b79cf2a1cee1" providerId="ADAL" clId="{ADA7625B-41A8-53C2-8AD7-22FC0F45F9E3}" dt="2026-04-14T07:04:58.580" v="79" actId="1035"/>
          <ac:spMkLst>
            <pc:docMk/>
            <pc:sldMk cId="1068611496" sldId="293"/>
            <ac:spMk id="26" creationId="{11BD6B3D-FF52-EA11-43A0-DB2A4A431207}"/>
          </ac:spMkLst>
        </pc:spChg>
        <pc:graphicFrameChg chg="del">
          <ac:chgData name="Shahaji Sabale/HO/Product/AMC" userId="154e9c0a-80a4-4287-a37b-b79cf2a1cee1" providerId="ADAL" clId="{ADA7625B-41A8-53C2-8AD7-22FC0F45F9E3}" dt="2026-04-14T07:01:46.474" v="21" actId="478"/>
          <ac:graphicFrameMkLst>
            <pc:docMk/>
            <pc:sldMk cId="1068611496" sldId="293"/>
            <ac:graphicFrameMk id="3" creationId="{5D0DDA15-D8D8-664D-AEE4-5C66A862811B}"/>
          </ac:graphicFrameMkLst>
        </pc:graphicFrameChg>
        <pc:graphicFrameChg chg="add mod">
          <ac:chgData name="Shahaji Sabale/HO/Product/AMC" userId="154e9c0a-80a4-4287-a37b-b79cf2a1cee1" providerId="ADAL" clId="{ADA7625B-41A8-53C2-8AD7-22FC0F45F9E3}" dt="2026-04-14T07:02:49.878" v="62" actId="1035"/>
          <ac:graphicFrameMkLst>
            <pc:docMk/>
            <pc:sldMk cId="1068611496" sldId="293"/>
            <ac:graphicFrameMk id="9" creationId="{5D0DDA15-D8D8-664D-AEE4-5C66A862811B}"/>
          </ac:graphicFrameMkLst>
        </pc:graphicFrameChg>
      </pc:sldChg>
      <pc:sldChg chg="addSp delSp modSp mod">
        <pc:chgData name="Shahaji Sabale/HO/Product/AMC" userId="154e9c0a-80a4-4287-a37b-b79cf2a1cee1" providerId="ADAL" clId="{ADA7625B-41A8-53C2-8AD7-22FC0F45F9E3}" dt="2026-04-14T07:15:53.233" v="172" actId="2711"/>
        <pc:sldMkLst>
          <pc:docMk/>
          <pc:sldMk cId="3832257731" sldId="295"/>
        </pc:sldMkLst>
        <pc:spChg chg="add del mod">
          <ac:chgData name="Shahaji Sabale/HO/Product/AMC" userId="154e9c0a-80a4-4287-a37b-b79cf2a1cee1" providerId="ADAL" clId="{ADA7625B-41A8-53C2-8AD7-22FC0F45F9E3}" dt="2026-04-14T07:10:46.423" v="122" actId="21"/>
          <ac:spMkLst>
            <pc:docMk/>
            <pc:sldMk cId="3832257731" sldId="295"/>
            <ac:spMk id="3" creationId="{1A8626F8-E7A4-7B53-2752-5D1682F1C270}"/>
          </ac:spMkLst>
        </pc:spChg>
        <pc:spChg chg="mod">
          <ac:chgData name="Shahaji Sabale/HO/Product/AMC" userId="154e9c0a-80a4-4287-a37b-b79cf2a1cee1" providerId="ADAL" clId="{ADA7625B-41A8-53C2-8AD7-22FC0F45F9E3}" dt="2026-04-14T07:12:03.898" v="146" actId="2711"/>
          <ac:spMkLst>
            <pc:docMk/>
            <pc:sldMk cId="3832257731" sldId="295"/>
            <ac:spMk id="5" creationId="{9A719B68-3FB9-394F-A498-13935422DD5B}"/>
          </ac:spMkLst>
        </pc:spChg>
        <pc:spChg chg="mod">
          <ac:chgData name="Shahaji Sabale/HO/Product/AMC" userId="154e9c0a-80a4-4287-a37b-b79cf2a1cee1" providerId="ADAL" clId="{ADA7625B-41A8-53C2-8AD7-22FC0F45F9E3}" dt="2026-04-14T07:12:52.627" v="153"/>
          <ac:spMkLst>
            <pc:docMk/>
            <pc:sldMk cId="3832257731" sldId="295"/>
            <ac:spMk id="6" creationId="{29B13807-F1D7-D7BD-A65D-67692563D2F4}"/>
          </ac:spMkLst>
        </pc:spChg>
        <pc:spChg chg="add del mod">
          <ac:chgData name="Shahaji Sabale/HO/Product/AMC" userId="154e9c0a-80a4-4287-a37b-b79cf2a1cee1" providerId="ADAL" clId="{ADA7625B-41A8-53C2-8AD7-22FC0F45F9E3}" dt="2026-04-14T07:13:35.818" v="160" actId="255"/>
          <ac:spMkLst>
            <pc:docMk/>
            <pc:sldMk cId="3832257731" sldId="295"/>
            <ac:spMk id="7" creationId="{070321FA-E707-930E-7DE4-695791C54E67}"/>
          </ac:spMkLst>
        </pc:spChg>
        <pc:spChg chg="del mod">
          <ac:chgData name="Shahaji Sabale/HO/Product/AMC" userId="154e9c0a-80a4-4287-a37b-b79cf2a1cee1" providerId="ADAL" clId="{ADA7625B-41A8-53C2-8AD7-22FC0F45F9E3}" dt="2026-04-14T07:13:35.818" v="160" actId="255"/>
          <ac:spMkLst>
            <pc:docMk/>
            <pc:sldMk cId="3832257731" sldId="295"/>
            <ac:spMk id="8" creationId="{420EF819-665E-9958-6D24-718603F4446E}"/>
          </ac:spMkLst>
        </pc:spChg>
        <pc:spChg chg="add del mod">
          <ac:chgData name="Shahaji Sabale/HO/Product/AMC" userId="154e9c0a-80a4-4287-a37b-b79cf2a1cee1" providerId="ADAL" clId="{ADA7625B-41A8-53C2-8AD7-22FC0F45F9E3}" dt="2026-04-14T07:13:35.818" v="160" actId="255"/>
          <ac:spMkLst>
            <pc:docMk/>
            <pc:sldMk cId="3832257731" sldId="295"/>
            <ac:spMk id="9" creationId="{D1108D47-0E59-7082-ED2C-0BE050894325}"/>
          </ac:spMkLst>
        </pc:spChg>
        <pc:spChg chg="mod">
          <ac:chgData name="Shahaji Sabale/HO/Product/AMC" userId="154e9c0a-80a4-4287-a37b-b79cf2a1cee1" providerId="ADAL" clId="{ADA7625B-41A8-53C2-8AD7-22FC0F45F9E3}" dt="2026-04-14T07:10:52.386" v="125" actId="108"/>
          <ac:spMkLst>
            <pc:docMk/>
            <pc:sldMk cId="3832257731" sldId="295"/>
            <ac:spMk id="10" creationId="{8593386B-3481-05F4-8252-2980E74D4242}"/>
          </ac:spMkLst>
        </pc:spChg>
        <pc:spChg chg="del">
          <ac:chgData name="Shahaji Sabale/HO/Product/AMC" userId="154e9c0a-80a4-4287-a37b-b79cf2a1cee1" providerId="ADAL" clId="{ADA7625B-41A8-53C2-8AD7-22FC0F45F9E3}" dt="2026-04-14T07:10:56.564" v="127" actId="478"/>
          <ac:spMkLst>
            <pc:docMk/>
            <pc:sldMk cId="3832257731" sldId="295"/>
            <ac:spMk id="12" creationId="{D970F936-3559-2315-436D-B17670EA182A}"/>
          </ac:spMkLst>
        </pc:spChg>
        <pc:spChg chg="add del mod">
          <ac:chgData name="Shahaji Sabale/HO/Product/AMC" userId="154e9c0a-80a4-4287-a37b-b79cf2a1cee1" providerId="ADAL" clId="{ADA7625B-41A8-53C2-8AD7-22FC0F45F9E3}" dt="2026-04-14T07:10:46.423" v="122" actId="21"/>
          <ac:spMkLst>
            <pc:docMk/>
            <pc:sldMk cId="3832257731" sldId="295"/>
            <ac:spMk id="13" creationId="{E78CAAF5-499B-CA31-95FC-5F9E1047A5E5}"/>
          </ac:spMkLst>
        </pc:spChg>
        <pc:spChg chg="add del mod">
          <ac:chgData name="Shahaji Sabale/HO/Product/AMC" userId="154e9c0a-80a4-4287-a37b-b79cf2a1cee1" providerId="ADAL" clId="{ADA7625B-41A8-53C2-8AD7-22FC0F45F9E3}" dt="2026-04-14T07:13:35.818" v="160" actId="255"/>
          <ac:spMkLst>
            <pc:docMk/>
            <pc:sldMk cId="3832257731" sldId="295"/>
            <ac:spMk id="14" creationId="{EC1925D4-1D0A-9D36-5D9B-718CE66403FB}"/>
          </ac:spMkLst>
        </pc:spChg>
        <pc:spChg chg="mod">
          <ac:chgData name="Shahaji Sabale/HO/Product/AMC" userId="154e9c0a-80a4-4287-a37b-b79cf2a1cee1" providerId="ADAL" clId="{ADA7625B-41A8-53C2-8AD7-22FC0F45F9E3}" dt="2026-04-14T07:11:12.242" v="132" actId="1076"/>
          <ac:spMkLst>
            <pc:docMk/>
            <pc:sldMk cId="3832257731" sldId="295"/>
            <ac:spMk id="15" creationId="{99513F8F-16A4-6779-CBE5-C77BB6D553C2}"/>
          </ac:spMkLst>
        </pc:spChg>
        <pc:spChg chg="add del">
          <ac:chgData name="Shahaji Sabale/HO/Product/AMC" userId="154e9c0a-80a4-4287-a37b-b79cf2a1cee1" providerId="ADAL" clId="{ADA7625B-41A8-53C2-8AD7-22FC0F45F9E3}" dt="2026-04-14T07:11:15.379" v="134" actId="478"/>
          <ac:spMkLst>
            <pc:docMk/>
            <pc:sldMk cId="3832257731" sldId="295"/>
            <ac:spMk id="16" creationId="{8F13FF37-8F86-367A-B915-BBC4F2B224B2}"/>
          </ac:spMkLst>
        </pc:spChg>
        <pc:spChg chg="add mod">
          <ac:chgData name="Shahaji Sabale/HO/Product/AMC" userId="154e9c0a-80a4-4287-a37b-b79cf2a1cee1" providerId="ADAL" clId="{ADA7625B-41A8-53C2-8AD7-22FC0F45F9E3}" dt="2026-04-14T07:10:53.394" v="126"/>
          <ac:spMkLst>
            <pc:docMk/>
            <pc:sldMk cId="3832257731" sldId="295"/>
            <ac:spMk id="17" creationId="{EB4FD634-D968-498C-BA9B-A1CAC9B22CA3}"/>
          </ac:spMkLst>
        </pc:spChg>
        <pc:spChg chg="mod">
          <ac:chgData name="Shahaji Sabale/HO/Product/AMC" userId="154e9c0a-80a4-4287-a37b-b79cf2a1cee1" providerId="ADAL" clId="{ADA7625B-41A8-53C2-8AD7-22FC0F45F9E3}" dt="2026-04-14T07:11:12.242" v="132" actId="1076"/>
          <ac:spMkLst>
            <pc:docMk/>
            <pc:sldMk cId="3832257731" sldId="295"/>
            <ac:spMk id="18" creationId="{ABF08A99-13D6-277F-C972-ACE8896ABA01}"/>
          </ac:spMkLst>
        </pc:spChg>
        <pc:spChg chg="add del mod">
          <ac:chgData name="Shahaji Sabale/HO/Product/AMC" userId="154e9c0a-80a4-4287-a37b-b79cf2a1cee1" providerId="ADAL" clId="{ADA7625B-41A8-53C2-8AD7-22FC0F45F9E3}" dt="2026-04-14T07:13:35.818" v="160" actId="255"/>
          <ac:spMkLst>
            <pc:docMk/>
            <pc:sldMk cId="3832257731" sldId="295"/>
            <ac:spMk id="19" creationId="{F9FFF8B2-F461-AC34-DD9E-0D364F953E9E}"/>
          </ac:spMkLst>
        </pc:spChg>
        <pc:spChg chg="add del mod">
          <ac:chgData name="Shahaji Sabale/HO/Product/AMC" userId="154e9c0a-80a4-4287-a37b-b79cf2a1cee1" providerId="ADAL" clId="{ADA7625B-41A8-53C2-8AD7-22FC0F45F9E3}" dt="2026-04-14T07:13:35.818" v="160" actId="255"/>
          <ac:spMkLst>
            <pc:docMk/>
            <pc:sldMk cId="3832257731" sldId="295"/>
            <ac:spMk id="20" creationId="{E866EB4C-FA99-D7C0-7078-EAB3B9776762}"/>
          </ac:spMkLst>
        </pc:spChg>
        <pc:spChg chg="mod">
          <ac:chgData name="Shahaji Sabale/HO/Product/AMC" userId="154e9c0a-80a4-4287-a37b-b79cf2a1cee1" providerId="ADAL" clId="{ADA7625B-41A8-53C2-8AD7-22FC0F45F9E3}" dt="2026-04-14T07:11:29.176" v="137" actId="1076"/>
          <ac:spMkLst>
            <pc:docMk/>
            <pc:sldMk cId="3832257731" sldId="295"/>
            <ac:spMk id="21" creationId="{4CA66C96-089C-209C-363F-B127F6498ECD}"/>
          </ac:spMkLst>
        </pc:spChg>
        <pc:spChg chg="del">
          <ac:chgData name="Shahaji Sabale/HO/Product/AMC" userId="154e9c0a-80a4-4287-a37b-b79cf2a1cee1" providerId="ADAL" clId="{ADA7625B-41A8-53C2-8AD7-22FC0F45F9E3}" dt="2026-04-14T07:11:35.196" v="139" actId="478"/>
          <ac:spMkLst>
            <pc:docMk/>
            <pc:sldMk cId="3832257731" sldId="295"/>
            <ac:spMk id="22" creationId="{6C430B14-D241-D313-93EB-64D46E90A69C}"/>
          </ac:spMkLst>
        </pc:spChg>
        <pc:spChg chg="add mod">
          <ac:chgData name="Shahaji Sabale/HO/Product/AMC" userId="154e9c0a-80a4-4287-a37b-b79cf2a1cee1" providerId="ADAL" clId="{ADA7625B-41A8-53C2-8AD7-22FC0F45F9E3}" dt="2026-04-14T07:14:40.850" v="168" actId="20577"/>
          <ac:spMkLst>
            <pc:docMk/>
            <pc:sldMk cId="3832257731" sldId="295"/>
            <ac:spMk id="23" creationId="{C4ABC998-74E6-EE27-ED90-660BC6EF350E}"/>
          </ac:spMkLst>
        </pc:spChg>
        <pc:spChg chg="add del mod">
          <ac:chgData name="Shahaji Sabale/HO/Product/AMC" userId="154e9c0a-80a4-4287-a37b-b79cf2a1cee1" providerId="ADAL" clId="{ADA7625B-41A8-53C2-8AD7-22FC0F45F9E3}" dt="2026-04-14T07:11:02.825" v="129" actId="21"/>
          <ac:spMkLst>
            <pc:docMk/>
            <pc:sldMk cId="3832257731" sldId="295"/>
            <ac:spMk id="24" creationId="{BE1C0682-01FA-7FBB-FA26-99A5CDD37F4F}"/>
          </ac:spMkLst>
        </pc:spChg>
        <pc:spChg chg="del">
          <ac:chgData name="Shahaji Sabale/HO/Product/AMC" userId="154e9c0a-80a4-4287-a37b-b79cf2a1cee1" providerId="ADAL" clId="{ADA7625B-41A8-53C2-8AD7-22FC0F45F9E3}" dt="2026-04-14T07:12:22.980" v="148" actId="478"/>
          <ac:spMkLst>
            <pc:docMk/>
            <pc:sldMk cId="3832257731" sldId="295"/>
            <ac:spMk id="25" creationId="{3D7D1105-2860-A79C-A316-091235B26111}"/>
          </ac:spMkLst>
        </pc:spChg>
        <pc:spChg chg="add del mod">
          <ac:chgData name="Shahaji Sabale/HO/Product/AMC" userId="154e9c0a-80a4-4287-a37b-b79cf2a1cee1" providerId="ADAL" clId="{ADA7625B-41A8-53C2-8AD7-22FC0F45F9E3}" dt="2026-04-14T07:11:02.825" v="129" actId="21"/>
          <ac:spMkLst>
            <pc:docMk/>
            <pc:sldMk cId="3832257731" sldId="295"/>
            <ac:spMk id="27" creationId="{CE2CCC02-B82B-49AA-36A0-B7FCB0806CD0}"/>
          </ac:spMkLst>
        </pc:spChg>
        <pc:spChg chg="add mod">
          <ac:chgData name="Shahaji Sabale/HO/Product/AMC" userId="154e9c0a-80a4-4287-a37b-b79cf2a1cee1" providerId="ADAL" clId="{ADA7625B-41A8-53C2-8AD7-22FC0F45F9E3}" dt="2026-04-14T07:11:12.988" v="133"/>
          <ac:spMkLst>
            <pc:docMk/>
            <pc:sldMk cId="3832257731" sldId="295"/>
            <ac:spMk id="28" creationId="{70F55C78-A169-8721-9990-451A139D3F46}"/>
          </ac:spMkLst>
        </pc:spChg>
        <pc:spChg chg="add del mod">
          <ac:chgData name="Shahaji Sabale/HO/Product/AMC" userId="154e9c0a-80a4-4287-a37b-b79cf2a1cee1" providerId="ADAL" clId="{ADA7625B-41A8-53C2-8AD7-22FC0F45F9E3}" dt="2026-04-14T07:13:35.818" v="160" actId="255"/>
          <ac:spMkLst>
            <pc:docMk/>
            <pc:sldMk cId="3832257731" sldId="295"/>
            <ac:spMk id="29" creationId="{8F50FD16-6FB9-52FD-D64B-F3A29B00F2CD}"/>
          </ac:spMkLst>
        </pc:spChg>
        <pc:spChg chg="add del mod">
          <ac:chgData name="Shahaji Sabale/HO/Product/AMC" userId="154e9c0a-80a4-4287-a37b-b79cf2a1cee1" providerId="ADAL" clId="{ADA7625B-41A8-53C2-8AD7-22FC0F45F9E3}" dt="2026-04-14T07:11:23.019" v="136" actId="21"/>
          <ac:spMkLst>
            <pc:docMk/>
            <pc:sldMk cId="3832257731" sldId="295"/>
            <ac:spMk id="30" creationId="{785BC595-7928-6E87-E067-EF8B26E9F54E}"/>
          </ac:spMkLst>
        </pc:spChg>
        <pc:spChg chg="add del mod">
          <ac:chgData name="Shahaji Sabale/HO/Product/AMC" userId="154e9c0a-80a4-4287-a37b-b79cf2a1cee1" providerId="ADAL" clId="{ADA7625B-41A8-53C2-8AD7-22FC0F45F9E3}" dt="2026-04-14T07:11:23.019" v="136" actId="21"/>
          <ac:spMkLst>
            <pc:docMk/>
            <pc:sldMk cId="3832257731" sldId="295"/>
            <ac:spMk id="31" creationId="{FD3B9A5B-FC85-4A7E-A9B5-3A25E1AFDD00}"/>
          </ac:spMkLst>
        </pc:spChg>
        <pc:spChg chg="add mod">
          <ac:chgData name="Shahaji Sabale/HO/Product/AMC" userId="154e9c0a-80a4-4287-a37b-b79cf2a1cee1" providerId="ADAL" clId="{ADA7625B-41A8-53C2-8AD7-22FC0F45F9E3}" dt="2026-04-14T07:11:29.799" v="138"/>
          <ac:spMkLst>
            <pc:docMk/>
            <pc:sldMk cId="3832257731" sldId="295"/>
            <ac:spMk id="32" creationId="{A8B7CD3A-68FE-E81B-0CA8-838160252F5E}"/>
          </ac:spMkLst>
        </pc:spChg>
        <pc:spChg chg="add del mod">
          <ac:chgData name="Shahaji Sabale/HO/Product/AMC" userId="154e9c0a-80a4-4287-a37b-b79cf2a1cee1" providerId="ADAL" clId="{ADA7625B-41A8-53C2-8AD7-22FC0F45F9E3}" dt="2026-04-14T07:15:10.942" v="170" actId="20577"/>
          <ac:spMkLst>
            <pc:docMk/>
            <pc:sldMk cId="3832257731" sldId="295"/>
            <ac:spMk id="33" creationId="{A3C079E5-431C-26CD-82C3-F52E7009D068}"/>
          </ac:spMkLst>
        </pc:spChg>
        <pc:spChg chg="add del mod">
          <ac:chgData name="Shahaji Sabale/HO/Product/AMC" userId="154e9c0a-80a4-4287-a37b-b79cf2a1cee1" providerId="ADAL" clId="{ADA7625B-41A8-53C2-8AD7-22FC0F45F9E3}" dt="2026-04-14T07:11:40.556" v="141" actId="21"/>
          <ac:spMkLst>
            <pc:docMk/>
            <pc:sldMk cId="3832257731" sldId="295"/>
            <ac:spMk id="34" creationId="{423C771C-28B7-21B1-08CA-EAAA08AC9A04}"/>
          </ac:spMkLst>
        </pc:spChg>
        <pc:spChg chg="add del mod">
          <ac:chgData name="Shahaji Sabale/HO/Product/AMC" userId="154e9c0a-80a4-4287-a37b-b79cf2a1cee1" providerId="ADAL" clId="{ADA7625B-41A8-53C2-8AD7-22FC0F45F9E3}" dt="2026-04-14T07:11:40.556" v="141" actId="21"/>
          <ac:spMkLst>
            <pc:docMk/>
            <pc:sldMk cId="3832257731" sldId="295"/>
            <ac:spMk id="35" creationId="{B77A15C7-5CAF-3E5A-EEF3-1E144A4E9C94}"/>
          </ac:spMkLst>
        </pc:spChg>
        <pc:spChg chg="add mod">
          <ac:chgData name="Shahaji Sabale/HO/Product/AMC" userId="154e9c0a-80a4-4287-a37b-b79cf2a1cee1" providerId="ADAL" clId="{ADA7625B-41A8-53C2-8AD7-22FC0F45F9E3}" dt="2026-04-14T07:11:46.301" v="143"/>
          <ac:spMkLst>
            <pc:docMk/>
            <pc:sldMk cId="3832257731" sldId="295"/>
            <ac:spMk id="36" creationId="{DE139BC5-135A-85AC-CEE8-C9497B334E83}"/>
          </ac:spMkLst>
        </pc:spChg>
        <pc:spChg chg="add mod">
          <ac:chgData name="Shahaji Sabale/HO/Product/AMC" userId="154e9c0a-80a4-4287-a37b-b79cf2a1cee1" providerId="ADAL" clId="{ADA7625B-41A8-53C2-8AD7-22FC0F45F9E3}" dt="2026-04-14T07:11:46.301" v="143"/>
          <ac:spMkLst>
            <pc:docMk/>
            <pc:sldMk cId="3832257731" sldId="295"/>
            <ac:spMk id="37" creationId="{2151B985-E47D-0312-D2A6-3EB01FC5B3AC}"/>
          </ac:spMkLst>
        </pc:spChg>
        <pc:spChg chg="add mod">
          <ac:chgData name="Shahaji Sabale/HO/Product/AMC" userId="154e9c0a-80a4-4287-a37b-b79cf2a1cee1" providerId="ADAL" clId="{ADA7625B-41A8-53C2-8AD7-22FC0F45F9E3}" dt="2026-04-14T07:12:23.755" v="149"/>
          <ac:spMkLst>
            <pc:docMk/>
            <pc:sldMk cId="3832257731" sldId="295"/>
            <ac:spMk id="38" creationId="{C665646F-691E-8C63-387F-1242C7EEDC0A}"/>
          </ac:spMkLst>
        </pc:spChg>
        <pc:spChg chg="del">
          <ac:chgData name="Shahaji Sabale/HO/Product/AMC" userId="154e9c0a-80a4-4287-a37b-b79cf2a1cee1" providerId="ADAL" clId="{ADA7625B-41A8-53C2-8AD7-22FC0F45F9E3}" dt="2026-04-14T07:11:35.196" v="139" actId="478"/>
          <ac:spMkLst>
            <pc:docMk/>
            <pc:sldMk cId="3832257731" sldId="295"/>
            <ac:spMk id="41" creationId="{64D1991F-8161-715D-E049-4A83D16887AD}"/>
          </ac:spMkLst>
        </pc:spChg>
        <pc:spChg chg="add del mod">
          <ac:chgData name="Shahaji Sabale/HO/Product/AMC" userId="154e9c0a-80a4-4287-a37b-b79cf2a1cee1" providerId="ADAL" clId="{ADA7625B-41A8-53C2-8AD7-22FC0F45F9E3}" dt="2026-04-14T07:13:35.818" v="160" actId="255"/>
          <ac:spMkLst>
            <pc:docMk/>
            <pc:sldMk cId="3832257731" sldId="295"/>
            <ac:spMk id="42" creationId="{C85A6293-5925-C503-B901-8A2C4419E6BB}"/>
          </ac:spMkLst>
        </pc:spChg>
        <pc:spChg chg="mod">
          <ac:chgData name="Shahaji Sabale/HO/Product/AMC" userId="154e9c0a-80a4-4287-a37b-b79cf2a1cee1" providerId="ADAL" clId="{ADA7625B-41A8-53C2-8AD7-22FC0F45F9E3}" dt="2026-04-14T07:11:45.591" v="142" actId="1076"/>
          <ac:spMkLst>
            <pc:docMk/>
            <pc:sldMk cId="3832257731" sldId="295"/>
            <ac:spMk id="43" creationId="{FE9DC36B-537D-5223-CD56-23D6F674100B}"/>
          </ac:spMkLst>
        </pc:spChg>
        <pc:spChg chg="del">
          <ac:chgData name="Shahaji Sabale/HO/Product/AMC" userId="154e9c0a-80a4-4287-a37b-b79cf2a1cee1" providerId="ADAL" clId="{ADA7625B-41A8-53C2-8AD7-22FC0F45F9E3}" dt="2026-04-14T07:11:53.393" v="145" actId="478"/>
          <ac:spMkLst>
            <pc:docMk/>
            <pc:sldMk cId="3832257731" sldId="295"/>
            <ac:spMk id="44" creationId="{F271686B-7DAF-84B3-B885-CD47ACAFA28E}"/>
          </ac:spMkLst>
        </pc:spChg>
        <pc:spChg chg="del">
          <ac:chgData name="Shahaji Sabale/HO/Product/AMC" userId="154e9c0a-80a4-4287-a37b-b79cf2a1cee1" providerId="ADAL" clId="{ADA7625B-41A8-53C2-8AD7-22FC0F45F9E3}" dt="2026-04-14T07:11:52.054" v="144" actId="478"/>
          <ac:spMkLst>
            <pc:docMk/>
            <pc:sldMk cId="3832257731" sldId="295"/>
            <ac:spMk id="45" creationId="{FB309F81-6232-C2DA-F1A6-B98286F9713E}"/>
          </ac:spMkLst>
        </pc:spChg>
        <pc:spChg chg="mod">
          <ac:chgData name="Shahaji Sabale/HO/Product/AMC" userId="154e9c0a-80a4-4287-a37b-b79cf2a1cee1" providerId="ADAL" clId="{ADA7625B-41A8-53C2-8AD7-22FC0F45F9E3}" dt="2026-04-14T07:15:53.233" v="172" actId="2711"/>
          <ac:spMkLst>
            <pc:docMk/>
            <pc:sldMk cId="3832257731" sldId="295"/>
            <ac:spMk id="47" creationId="{0E4F7475-9EE9-7CBB-0FB0-C411F1BDAB12}"/>
          </ac:spMkLst>
        </pc:spChg>
        <pc:spChg chg="mod">
          <ac:chgData name="Shahaji Sabale/HO/Product/AMC" userId="154e9c0a-80a4-4287-a37b-b79cf2a1cee1" providerId="ADAL" clId="{ADA7625B-41A8-53C2-8AD7-22FC0F45F9E3}" dt="2026-04-14T07:14:15.498" v="167" actId="255"/>
          <ac:spMkLst>
            <pc:docMk/>
            <pc:sldMk cId="3832257731" sldId="295"/>
            <ac:spMk id="48" creationId="{A157CA51-FA00-FA30-2E40-3762A7E77727}"/>
          </ac:spMkLst>
        </pc:spChg>
        <pc:spChg chg="mod">
          <ac:chgData name="Shahaji Sabale/HO/Product/AMC" userId="154e9c0a-80a4-4287-a37b-b79cf2a1cee1" providerId="ADAL" clId="{ADA7625B-41A8-53C2-8AD7-22FC0F45F9E3}" dt="2026-04-14T07:14:04.244" v="165" actId="255"/>
          <ac:spMkLst>
            <pc:docMk/>
            <pc:sldMk cId="3832257731" sldId="295"/>
            <ac:spMk id="50" creationId="{17E607C2-3745-DF1A-3F2B-4965015E5AEE}"/>
          </ac:spMkLst>
        </pc:spChg>
        <pc:spChg chg="mod">
          <ac:chgData name="Shahaji Sabale/HO/Product/AMC" userId="154e9c0a-80a4-4287-a37b-b79cf2a1cee1" providerId="ADAL" clId="{ADA7625B-41A8-53C2-8AD7-22FC0F45F9E3}" dt="2026-04-14T07:14:48.242" v="169" actId="20577"/>
          <ac:spMkLst>
            <pc:docMk/>
            <pc:sldMk cId="3832257731" sldId="295"/>
            <ac:spMk id="54" creationId="{B35F9C67-C9AE-8E3B-C688-7E84E92FCF5C}"/>
          </ac:spMkLst>
        </pc:spChg>
        <pc:spChg chg="mod">
          <ac:chgData name="Shahaji Sabale/HO/Product/AMC" userId="154e9c0a-80a4-4287-a37b-b79cf2a1cee1" providerId="ADAL" clId="{ADA7625B-41A8-53C2-8AD7-22FC0F45F9E3}" dt="2026-04-14T07:13:02.076" v="154" actId="2711"/>
          <ac:spMkLst>
            <pc:docMk/>
            <pc:sldMk cId="3832257731" sldId="295"/>
            <ac:spMk id="56" creationId="{5CD9EE84-C1FC-24BF-97CB-9B63BEF597C3}"/>
          </ac:spMkLst>
        </pc:spChg>
        <pc:spChg chg="mod">
          <ac:chgData name="Shahaji Sabale/HO/Product/AMC" userId="154e9c0a-80a4-4287-a37b-b79cf2a1cee1" providerId="ADAL" clId="{ADA7625B-41A8-53C2-8AD7-22FC0F45F9E3}" dt="2026-04-14T07:15:43.562" v="171"/>
          <ac:spMkLst>
            <pc:docMk/>
            <pc:sldMk cId="3832257731" sldId="295"/>
            <ac:spMk id="57" creationId="{A4773DBA-B77B-3A84-2974-E7796C9563A1}"/>
          </ac:spMkLst>
        </pc:spChg>
        <pc:spChg chg="del">
          <ac:chgData name="Shahaji Sabale/HO/Product/AMC" userId="154e9c0a-80a4-4287-a37b-b79cf2a1cee1" providerId="ADAL" clId="{ADA7625B-41A8-53C2-8AD7-22FC0F45F9E3}" dt="2026-04-14T07:10:56.564" v="127" actId="478"/>
          <ac:spMkLst>
            <pc:docMk/>
            <pc:sldMk cId="3832257731" sldId="295"/>
            <ac:spMk id="59" creationId="{55D72D3C-998E-E21F-5B4F-C9097F36E699}"/>
          </ac:spMkLst>
        </pc:spChg>
        <pc:spChg chg="add del">
          <ac:chgData name="Shahaji Sabale/HO/Product/AMC" userId="154e9c0a-80a4-4287-a37b-b79cf2a1cee1" providerId="ADAL" clId="{ADA7625B-41A8-53C2-8AD7-22FC0F45F9E3}" dt="2026-04-14T07:11:15.379" v="134" actId="478"/>
          <ac:spMkLst>
            <pc:docMk/>
            <pc:sldMk cId="3832257731" sldId="295"/>
            <ac:spMk id="60" creationId="{09C52940-7C07-8BD3-E81A-B27C36485608}"/>
          </ac:spMkLst>
        </pc:spChg>
        <pc:spChg chg="add del mod">
          <ac:chgData name="Shahaji Sabale/HO/Product/AMC" userId="154e9c0a-80a4-4287-a37b-b79cf2a1cee1" providerId="ADAL" clId="{ADA7625B-41A8-53C2-8AD7-22FC0F45F9E3}" dt="2026-04-14T07:13:35.818" v="160" actId="255"/>
          <ac:spMkLst>
            <pc:docMk/>
            <pc:sldMk cId="3832257731" sldId="295"/>
            <ac:spMk id="61" creationId="{E41F1EF9-62B5-EB57-6A23-042AF3707ABC}"/>
          </ac:spMkLst>
        </pc:spChg>
      </pc:sldChg>
      <pc:sldChg chg="addSp delSp modSp new mod ord">
        <pc:chgData name="Shahaji Sabale/HO/Product/AMC" userId="154e9c0a-80a4-4287-a37b-b79cf2a1cee1" providerId="ADAL" clId="{ADA7625B-41A8-53C2-8AD7-22FC0F45F9E3}" dt="2026-04-14T07:21:48.035" v="204" actId="1076"/>
        <pc:sldMkLst>
          <pc:docMk/>
          <pc:sldMk cId="3538609553" sldId="296"/>
        </pc:sldMkLst>
        <pc:spChg chg="del">
          <ac:chgData name="Shahaji Sabale/HO/Product/AMC" userId="154e9c0a-80a4-4287-a37b-b79cf2a1cee1" providerId="ADAL" clId="{ADA7625B-41A8-53C2-8AD7-22FC0F45F9E3}" dt="2026-04-14T07:17:08.131" v="176" actId="478"/>
          <ac:spMkLst>
            <pc:docMk/>
            <pc:sldMk cId="3538609553" sldId="296"/>
            <ac:spMk id="2" creationId="{0E0B784C-1AD2-287A-8B99-C2B6C97042D6}"/>
          </ac:spMkLst>
        </pc:spChg>
        <pc:spChg chg="del">
          <ac:chgData name="Shahaji Sabale/HO/Product/AMC" userId="154e9c0a-80a4-4287-a37b-b79cf2a1cee1" providerId="ADAL" clId="{ADA7625B-41A8-53C2-8AD7-22FC0F45F9E3}" dt="2026-04-14T07:17:09.635" v="177" actId="478"/>
          <ac:spMkLst>
            <pc:docMk/>
            <pc:sldMk cId="3538609553" sldId="296"/>
            <ac:spMk id="3" creationId="{B0E2DDA0-E880-2F93-A427-5B1FDBE26EE9}"/>
          </ac:spMkLst>
        </pc:spChg>
        <pc:picChg chg="add mod">
          <ac:chgData name="Shahaji Sabale/HO/Product/AMC" userId="154e9c0a-80a4-4287-a37b-b79cf2a1cee1" providerId="ADAL" clId="{ADA7625B-41A8-53C2-8AD7-22FC0F45F9E3}" dt="2026-04-14T07:21:48.035" v="204" actId="1076"/>
          <ac:picMkLst>
            <pc:docMk/>
            <pc:sldMk cId="3538609553" sldId="296"/>
            <ac:picMk id="5" creationId="{D4084D0F-E558-8B39-6D07-B9837E6DCC97}"/>
          </ac:picMkLst>
        </pc:picChg>
        <pc:picChg chg="add mod">
          <ac:chgData name="Shahaji Sabale/HO/Product/AMC" userId="154e9c0a-80a4-4287-a37b-b79cf2a1cee1" providerId="ADAL" clId="{ADA7625B-41A8-53C2-8AD7-22FC0F45F9E3}" dt="2026-04-14T07:21:27.453" v="195" actId="14100"/>
          <ac:picMkLst>
            <pc:docMk/>
            <pc:sldMk cId="3538609553" sldId="296"/>
            <ac:picMk id="7" creationId="{54F81B50-9E44-AB8C-2660-9896E722EA59}"/>
          </ac:picMkLst>
        </pc:picChg>
      </pc:sldChg>
      <pc:sldChg chg="addSp delSp modSp add mod">
        <pc:chgData name="Shahaji Sabale/HO/Product/AMC" userId="154e9c0a-80a4-4287-a37b-b79cf2a1cee1" providerId="ADAL" clId="{ADA7625B-41A8-53C2-8AD7-22FC0F45F9E3}" dt="2026-04-14T07:23:04.083" v="210" actId="1076"/>
        <pc:sldMkLst>
          <pc:docMk/>
          <pc:sldMk cId="2259258874" sldId="297"/>
        </pc:sldMkLst>
        <pc:spChg chg="del">
          <ac:chgData name="Shahaji Sabale/HO/Product/AMC" userId="154e9c0a-80a4-4287-a37b-b79cf2a1cee1" providerId="ADAL" clId="{ADA7625B-41A8-53C2-8AD7-22FC0F45F9E3}" dt="2026-04-14T07:17:11.943" v="178" actId="478"/>
          <ac:spMkLst>
            <pc:docMk/>
            <pc:sldMk cId="2259258874" sldId="297"/>
            <ac:spMk id="2" creationId="{FE9571D1-28C4-2940-2DE1-0937181B6C4A}"/>
          </ac:spMkLst>
        </pc:spChg>
        <pc:spChg chg="del">
          <ac:chgData name="Shahaji Sabale/HO/Product/AMC" userId="154e9c0a-80a4-4287-a37b-b79cf2a1cee1" providerId="ADAL" clId="{ADA7625B-41A8-53C2-8AD7-22FC0F45F9E3}" dt="2026-04-14T07:17:13.077" v="179" actId="478"/>
          <ac:spMkLst>
            <pc:docMk/>
            <pc:sldMk cId="2259258874" sldId="297"/>
            <ac:spMk id="3" creationId="{1029A802-CDF9-9214-543C-D8A2B59B4A16}"/>
          </ac:spMkLst>
        </pc:spChg>
        <pc:picChg chg="add mod">
          <ac:chgData name="Shahaji Sabale/HO/Product/AMC" userId="154e9c0a-80a4-4287-a37b-b79cf2a1cee1" providerId="ADAL" clId="{ADA7625B-41A8-53C2-8AD7-22FC0F45F9E3}" dt="2026-04-14T07:23:04.083" v="210" actId="1076"/>
          <ac:picMkLst>
            <pc:docMk/>
            <pc:sldMk cId="2259258874" sldId="297"/>
            <ac:picMk id="5" creationId="{B4AB09EE-43BC-E860-CDFF-5D3F07A64FD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diskstation\Nas_Sever\FINACE_BACKUP\Bajaj%20Finserve%20AMC\Design\One%20pager\Mapping\Moats%20Mapping\February%202026\Script\Bajaj%20Mapping%20Notes%20Calculations%20-%20Feb%202026%20Large%20and%20mid%20cap%20fun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iskstation\Nas_Sever\FINACE_BACKUP\Bajaj%20Finserve%20AMC\Design\One%20pager\Mapping\Moats%20Mapping\December%202025\Script\Bajaj%20Mapping%20Notes%20Calculations%20-%20December%202025%20Large%20and%20mid%20cap%20fun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iskstation\Nas_Sever\FINACE_BACKUP\Bajaj%20Finserve%20AMC\Design\One%20pager\Mapping\Moats%20Mapping\March%202026\Script\Bajaj%20Mapping%20Notes%20Calculations_Moats_March%20202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iskstation\Nas_Sever\FINACE_BACKUP\Bajaj%20Finserve%20AMC\Design\One%20pager\Mapping\Moats%20Mapping\March%202026\Script\Bajaj%20Mapping%20Notes%20Calculations_Moats_March%20202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iskstation\Nas_Sever\FINACE_BACKUP\Bajaj%20Finserve%20AMC\Design\One%20pager\Mapping\Moats%20Mapping\March%202026\Script\Bajaj%20Mapping%20Notes%20Calculations_Moats_March%20202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bajajamc-my.sharepoint.com/personal/komal_bharti_bajajamc_com/Documents/Microsoft%20Teams%20Chat%20Files/Scheme%20vs%20Benchmark%20%205.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AFEF"/>
              </a:solidFill>
              <a:ln w="19050">
                <a:noFill/>
              </a:ln>
              <a:effectLst/>
            </c:spPr>
            <c:extLst>
              <c:ext xmlns:c16="http://schemas.microsoft.com/office/drawing/2014/chart" uri="{C3380CC4-5D6E-409C-BE32-E72D297353CC}">
                <c16:uniqueId val="{00000001-F7F2-43DD-9C0C-FD50092A9E0D}"/>
              </c:ext>
            </c:extLst>
          </c:dPt>
          <c:dPt>
            <c:idx val="1"/>
            <c:bubble3D val="0"/>
            <c:spPr>
              <a:solidFill>
                <a:srgbClr val="FFA200"/>
              </a:solidFill>
              <a:ln w="19050">
                <a:noFill/>
              </a:ln>
              <a:effectLst/>
            </c:spPr>
            <c:extLst>
              <c:ext xmlns:c16="http://schemas.microsoft.com/office/drawing/2014/chart" uri="{C3380CC4-5D6E-409C-BE32-E72D297353CC}">
                <c16:uniqueId val="{00000003-F7F2-43DD-9C0C-FD50092A9E0D}"/>
              </c:ext>
            </c:extLst>
          </c:dPt>
          <c:dPt>
            <c:idx val="2"/>
            <c:bubble3D val="0"/>
            <c:spPr>
              <a:solidFill>
                <a:srgbClr val="FF5400"/>
              </a:solidFill>
              <a:ln w="19050">
                <a:noFill/>
              </a:ln>
              <a:effectLst/>
            </c:spPr>
            <c:extLst>
              <c:ext xmlns:c16="http://schemas.microsoft.com/office/drawing/2014/chart" uri="{C3380CC4-5D6E-409C-BE32-E72D297353CC}">
                <c16:uniqueId val="{00000005-F7F2-43DD-9C0C-FD50092A9E0D}"/>
              </c:ext>
            </c:extLst>
          </c:dPt>
          <c:dPt>
            <c:idx val="3"/>
            <c:bubble3D val="0"/>
            <c:spPr>
              <a:solidFill>
                <a:srgbClr val="9A9A9A"/>
              </a:solidFill>
              <a:ln w="19050">
                <a:noFill/>
              </a:ln>
              <a:effectLst/>
            </c:spPr>
            <c:extLst>
              <c:ext xmlns:c16="http://schemas.microsoft.com/office/drawing/2014/chart" uri="{C3380CC4-5D6E-409C-BE32-E72D297353CC}">
                <c16:uniqueId val="{00000007-F7F2-43DD-9C0C-FD50092A9E0D}"/>
              </c:ext>
            </c:extLst>
          </c:dPt>
          <c:cat>
            <c:strRef>
              <c:f>'LMC - MCap Breakup'!$A$3:$A$6</c:f>
              <c:strCache>
                <c:ptCount val="3"/>
                <c:pt idx="0">
                  <c:v>Large Cap</c:v>
                </c:pt>
                <c:pt idx="1">
                  <c:v>Mid Cap</c:v>
                </c:pt>
                <c:pt idx="2">
                  <c:v>Small Cap</c:v>
                </c:pt>
              </c:strCache>
            </c:strRef>
          </c:cat>
          <c:val>
            <c:numRef>
              <c:f>'LMC - MCap Breakup'!$B$3:$B$6</c:f>
              <c:numCache>
                <c:formatCode>0.00%</c:formatCode>
                <c:ptCount val="4"/>
                <c:pt idx="0">
                  <c:v>0.5052706990072664</c:v>
                </c:pt>
                <c:pt idx="1">
                  <c:v>0.37785282980247675</c:v>
                </c:pt>
                <c:pt idx="2">
                  <c:v>0.11687647119025688</c:v>
                </c:pt>
              </c:numCache>
            </c:numRef>
          </c:val>
          <c:extLst>
            <c:ext xmlns:c16="http://schemas.microsoft.com/office/drawing/2014/chart" uri="{C3380CC4-5D6E-409C-BE32-E72D297353CC}">
              <c16:uniqueId val="{00000008-F7F2-43DD-9C0C-FD50092A9E0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559459342183832E-2"/>
          <c:y val="6.9448766511787621E-2"/>
          <c:w val="0.92325304805528274"/>
          <c:h val="0.72416342957130364"/>
        </c:manualLayout>
      </c:layout>
      <c:areaChart>
        <c:grouping val="standard"/>
        <c:varyColors val="0"/>
        <c:ser>
          <c:idx val="0"/>
          <c:order val="0"/>
          <c:spPr>
            <a:gradFill>
              <a:gsLst>
                <a:gs pos="44000">
                  <a:srgbClr val="07529F"/>
                </a:gs>
                <a:gs pos="100000">
                  <a:schemeClr val="bg1"/>
                </a:gs>
              </a:gsLst>
              <a:lin ang="4920000" scaled="0"/>
            </a:gradFill>
            <a:ln>
              <a:noFill/>
            </a:ln>
            <a:effectLst/>
          </c:spPr>
          <c:dLbls>
            <c:dLbl>
              <c:idx val="0"/>
              <c:layout>
                <c:manualLayout>
                  <c:x val="6.3433454341804557E-2"/>
                  <c:y val="-3.2609372149671106E-2"/>
                </c:manualLayout>
              </c:layout>
              <c:tx>
                <c:rich>
                  <a:bodyPr rot="0" spcFirstLastPara="1" vertOverflow="ellipsis" vert="horz" wrap="square" lIns="38100" tIns="19050" rIns="38100" bIns="19050" anchor="ctr" anchorCtr="0">
                    <a:spAutoFit/>
                  </a:bodyPr>
                  <a:lstStyle/>
                  <a:p>
                    <a:pPr algn="ctr" rtl="0">
                      <a:defRPr sz="700" b="1" i="0" u="none" strike="noStrike" kern="1200" baseline="0">
                        <a:solidFill>
                          <a:prstClr val="white"/>
                        </a:solidFill>
                        <a:latin typeface="Rubik" pitchFamily="2" charset="-79"/>
                        <a:ea typeface="+mn-ea"/>
                        <a:cs typeface="Rubik" pitchFamily="2" charset="-79"/>
                      </a:defRPr>
                    </a:pPr>
                    <a:r>
                      <a:rPr lang="en-US" sz="700" b="1" i="0" u="none" strike="noStrike" kern="1200" baseline="0" dirty="0">
                        <a:solidFill>
                          <a:prstClr val="white"/>
                        </a:solidFill>
                        <a:latin typeface="Rubik" pitchFamily="2" charset="-79"/>
                        <a:ea typeface="+mn-ea"/>
                        <a:cs typeface="Rubik" pitchFamily="2" charset="-79"/>
                      </a:rPr>
                      <a:t>4.52% </a:t>
                    </a:r>
                  </a:p>
                </c:rich>
              </c:tx>
              <c:spPr>
                <a:noFill/>
                <a:ln>
                  <a:noFill/>
                </a:ln>
                <a:effectLst/>
              </c:spPr>
              <c:txPr>
                <a:bodyPr rot="0" spcFirstLastPara="1" vertOverflow="ellipsis" vert="horz" wrap="square" lIns="38100" tIns="19050" rIns="38100" bIns="19050" anchor="ctr" anchorCtr="0">
                  <a:spAutoFit/>
                </a:bodyPr>
                <a:lstStyle/>
                <a:p>
                  <a:pPr algn="ctr" rtl="0">
                    <a:defRPr sz="700" b="1" i="0" u="none" strike="noStrike" kern="1200" baseline="0">
                      <a:solidFill>
                        <a:prstClr val="white"/>
                      </a:solidFill>
                      <a:latin typeface="Rubik" pitchFamily="2" charset="-79"/>
                      <a:ea typeface="+mn-ea"/>
                      <a:cs typeface="Rubik" pitchFamily="2" charset="-79"/>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D92-46BE-B62F-161260F458B4}"/>
                </c:ext>
              </c:extLst>
            </c:dLbl>
            <c:dLbl>
              <c:idx val="4"/>
              <c:layout>
                <c:manualLayout>
                  <c:x val="-4.1200528071020492E-3"/>
                  <c:y val="-0.16147321093238617"/>
                </c:manualLayout>
              </c:layout>
              <c:tx>
                <c:rich>
                  <a:bodyPr rot="0" spcFirstLastPara="1" vertOverflow="ellipsis" vert="horz" wrap="square" lIns="38100" tIns="19050" rIns="38100" bIns="19050" anchor="ctr" anchorCtr="0">
                    <a:spAutoFit/>
                  </a:bodyPr>
                  <a:lstStyle/>
                  <a:p>
                    <a:pPr algn="ctr" rtl="0">
                      <a:defRPr sz="700" b="1" i="0" u="none" strike="noStrike" kern="1200" baseline="0">
                        <a:solidFill>
                          <a:srgbClr val="07529F"/>
                        </a:solidFill>
                        <a:latin typeface="Rubik" pitchFamily="2" charset="-79"/>
                        <a:ea typeface="+mn-ea"/>
                        <a:cs typeface="Rubik" pitchFamily="2" charset="-79"/>
                      </a:defRPr>
                    </a:pPr>
                    <a:r>
                      <a:rPr lang="en-US" sz="700" b="1" i="0" u="none" strike="noStrike" kern="1200" baseline="0" dirty="0">
                        <a:solidFill>
                          <a:srgbClr val="07529F"/>
                        </a:solidFill>
                        <a:latin typeface="Rubik" pitchFamily="2" charset="-79"/>
                        <a:ea typeface="+mn-ea"/>
                        <a:cs typeface="Rubik" pitchFamily="2" charset="-79"/>
                      </a:rPr>
                      <a:t>18.24% </a:t>
                    </a:r>
                  </a:p>
                </c:rich>
              </c:tx>
              <c:spPr>
                <a:noFill/>
                <a:ln>
                  <a:noFill/>
                </a:ln>
                <a:effectLst/>
              </c:spPr>
              <c:txPr>
                <a:bodyPr rot="0" spcFirstLastPara="1" vertOverflow="ellipsis" vert="horz" wrap="square" lIns="38100" tIns="19050" rIns="38100" bIns="19050" anchor="ctr" anchorCtr="0">
                  <a:spAutoFit/>
                </a:bodyPr>
                <a:lstStyle/>
                <a:p>
                  <a:pPr algn="ctr" rtl="0">
                    <a:defRPr sz="700" b="1" i="0" u="none" strike="noStrike" kern="1200" baseline="0">
                      <a:solidFill>
                        <a:srgbClr val="07529F"/>
                      </a:solidFill>
                      <a:latin typeface="Rubik" pitchFamily="2" charset="-79"/>
                      <a:ea typeface="+mn-ea"/>
                      <a:cs typeface="Rubik" pitchFamily="2" charset="-79"/>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D92-46BE-B62F-161260F458B4}"/>
                </c:ext>
              </c:extLst>
            </c:dLbl>
            <c:dLbl>
              <c:idx val="9"/>
              <c:layout>
                <c:manualLayout>
                  <c:x val="5.7958572834685612E-2"/>
                  <c:y val="-2.4453005118520155E-2"/>
                </c:manualLayout>
              </c:layout>
              <c:tx>
                <c:rich>
                  <a:bodyPr rot="0" spcFirstLastPara="1" vertOverflow="ellipsis" vert="horz" wrap="square" lIns="38100" tIns="19050" rIns="38100" bIns="19050" anchor="ctr" anchorCtr="0">
                    <a:spAutoFit/>
                  </a:bodyPr>
                  <a:lstStyle/>
                  <a:p>
                    <a:pPr algn="ctr" rtl="0">
                      <a:defRPr sz="700" b="1" i="0" u="none" strike="noStrike" kern="1200" baseline="0">
                        <a:solidFill>
                          <a:srgbClr val="07529F"/>
                        </a:solidFill>
                        <a:latin typeface="Rubik" pitchFamily="2" charset="-79"/>
                        <a:ea typeface="+mn-ea"/>
                        <a:cs typeface="Rubik" pitchFamily="2" charset="-79"/>
                      </a:defRPr>
                    </a:pPr>
                    <a:r>
                      <a:rPr lang="en-US" sz="700" b="1" i="0" u="none" strike="noStrike" kern="1200" baseline="0" dirty="0">
                        <a:solidFill>
                          <a:schemeClr val="bg1"/>
                        </a:solidFill>
                        <a:latin typeface="Rubik" pitchFamily="2" charset="-79"/>
                        <a:ea typeface="+mn-ea"/>
                        <a:cs typeface="Rubik" pitchFamily="2" charset="-79"/>
                      </a:rPr>
                      <a:t>33.00% </a:t>
                    </a:r>
                  </a:p>
                </c:rich>
              </c:tx>
              <c:spPr>
                <a:noFill/>
                <a:ln>
                  <a:noFill/>
                </a:ln>
                <a:effectLst/>
              </c:spPr>
              <c:txPr>
                <a:bodyPr rot="0" spcFirstLastPara="1" vertOverflow="ellipsis" vert="horz" wrap="square" lIns="38100" tIns="19050" rIns="38100" bIns="19050" anchor="ctr" anchorCtr="0">
                  <a:spAutoFit/>
                </a:bodyPr>
                <a:lstStyle/>
                <a:p>
                  <a:pPr algn="ctr" rtl="0">
                    <a:defRPr sz="700" b="1" i="0" u="none" strike="noStrike" kern="1200" baseline="0">
                      <a:solidFill>
                        <a:srgbClr val="07529F"/>
                      </a:solidFill>
                      <a:latin typeface="Rubik" pitchFamily="2" charset="-79"/>
                      <a:ea typeface="+mn-ea"/>
                      <a:cs typeface="Rubik" pitchFamily="2" charset="-79"/>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D92-46BE-B62F-161260F458B4}"/>
                </c:ext>
              </c:extLst>
            </c:dLbl>
            <c:dLbl>
              <c:idx val="14"/>
              <c:layout>
                <c:manualLayout>
                  <c:x val="-8.5288651873643803E-2"/>
                  <c:y val="-0.20294609994527374"/>
                </c:manualLayout>
              </c:layout>
              <c:tx>
                <c:rich>
                  <a:bodyPr rot="0" spcFirstLastPara="1" vertOverflow="ellipsis" vert="horz" wrap="square" lIns="38100" tIns="19050" rIns="38100" bIns="19050" anchor="ctr" anchorCtr="0">
                    <a:spAutoFit/>
                  </a:bodyPr>
                  <a:lstStyle/>
                  <a:p>
                    <a:pPr algn="ctr" rtl="0">
                      <a:defRPr sz="700" b="1" i="0" u="none" strike="noStrike" kern="1200" baseline="0">
                        <a:solidFill>
                          <a:srgbClr val="07529F"/>
                        </a:solidFill>
                        <a:latin typeface="Rubik" pitchFamily="2" charset="-79"/>
                        <a:ea typeface="+mn-ea"/>
                        <a:cs typeface="Rubik" pitchFamily="2" charset="-79"/>
                      </a:defRPr>
                    </a:pPr>
                    <a:r>
                      <a:rPr lang="en-US" sz="700" b="1" i="0" u="none" strike="noStrike" kern="1200" baseline="0" dirty="0">
                        <a:solidFill>
                          <a:srgbClr val="07529F"/>
                        </a:solidFill>
                        <a:latin typeface="Rubik" pitchFamily="2" charset="-79"/>
                        <a:ea typeface="+mn-ea"/>
                        <a:cs typeface="Rubik" pitchFamily="2" charset="-79"/>
                      </a:rPr>
                      <a:t>45.82% </a:t>
                    </a:r>
                  </a:p>
                </c:rich>
              </c:tx>
              <c:spPr>
                <a:noFill/>
                <a:ln>
                  <a:noFill/>
                </a:ln>
                <a:effectLst/>
              </c:spPr>
              <c:txPr>
                <a:bodyPr rot="0" spcFirstLastPara="1" vertOverflow="ellipsis" vert="horz" wrap="square" lIns="38100" tIns="19050" rIns="38100" bIns="19050" anchor="ctr" anchorCtr="0">
                  <a:spAutoFit/>
                </a:bodyPr>
                <a:lstStyle/>
                <a:p>
                  <a:pPr algn="ctr" rtl="0">
                    <a:defRPr sz="700" b="1" i="0" u="none" strike="noStrike" kern="1200" baseline="0">
                      <a:solidFill>
                        <a:srgbClr val="07529F"/>
                      </a:solidFill>
                      <a:latin typeface="Rubik" pitchFamily="2" charset="-79"/>
                      <a:ea typeface="+mn-ea"/>
                      <a:cs typeface="Rubik" pitchFamily="2" charset="-79"/>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D92-46BE-B62F-161260F458B4}"/>
                </c:ext>
              </c:extLst>
            </c:dLbl>
            <c:dLbl>
              <c:idx val="19"/>
              <c:layout>
                <c:manualLayout>
                  <c:x val="-2.0289340214031719E-2"/>
                  <c:y val="-0.30012179287699459"/>
                </c:manualLayout>
              </c:layout>
              <c:tx>
                <c:rich>
                  <a:bodyPr rot="0" spcFirstLastPara="1" vertOverflow="ellipsis" vert="horz" wrap="square" lIns="38100" tIns="19050" rIns="38100" bIns="19050" anchor="ctr" anchorCtr="0">
                    <a:spAutoFit/>
                  </a:bodyPr>
                  <a:lstStyle/>
                  <a:p>
                    <a:pPr algn="ctr" rtl="0">
                      <a:defRPr sz="700" b="1" i="0" u="none" strike="noStrike" kern="1200" baseline="0">
                        <a:solidFill>
                          <a:srgbClr val="07529F"/>
                        </a:solidFill>
                        <a:latin typeface="Rubik" pitchFamily="2" charset="-79"/>
                        <a:ea typeface="+mn-ea"/>
                        <a:cs typeface="Rubik" pitchFamily="2" charset="-79"/>
                      </a:defRPr>
                    </a:pPr>
                    <a:r>
                      <a:rPr lang="en-US" sz="700" b="1" i="0" u="none" strike="noStrike" kern="1200" baseline="0" dirty="0">
                        <a:solidFill>
                          <a:srgbClr val="07529F"/>
                        </a:solidFill>
                        <a:latin typeface="Rubik" pitchFamily="2" charset="-79"/>
                        <a:ea typeface="+mn-ea"/>
                        <a:cs typeface="Rubik" pitchFamily="2" charset="-79"/>
                      </a:rPr>
                      <a:t>56.29% </a:t>
                    </a:r>
                  </a:p>
                </c:rich>
              </c:tx>
              <c:spPr>
                <a:noFill/>
                <a:ln>
                  <a:noFill/>
                </a:ln>
                <a:effectLst/>
              </c:spPr>
              <c:txPr>
                <a:bodyPr rot="0" spcFirstLastPara="1" vertOverflow="ellipsis" vert="horz" wrap="square" lIns="38100" tIns="19050" rIns="38100" bIns="19050" anchor="ctr" anchorCtr="0">
                  <a:spAutoFit/>
                </a:bodyPr>
                <a:lstStyle/>
                <a:p>
                  <a:pPr algn="ctr" rtl="0">
                    <a:defRPr sz="700" b="1" i="0" u="none" strike="noStrike" kern="1200" baseline="0">
                      <a:solidFill>
                        <a:srgbClr val="07529F"/>
                      </a:solidFill>
                      <a:latin typeface="Rubik" pitchFamily="2" charset="-79"/>
                      <a:ea typeface="+mn-ea"/>
                      <a:cs typeface="Rubik" pitchFamily="2" charset="-79"/>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D92-46BE-B62F-161260F458B4}"/>
                </c:ext>
              </c:extLst>
            </c:dLbl>
            <c:dLbl>
              <c:idx val="62"/>
              <c:layout>
                <c:manualLayout>
                  <c:x val="-4.2511028274400883E-2"/>
                  <c:y val="-0.33981875932225214"/>
                </c:manualLayout>
              </c:layout>
              <c:tx>
                <c:rich>
                  <a:bodyPr rot="0" spcFirstLastPara="1" vertOverflow="ellipsis" vert="horz" wrap="square" lIns="38100" tIns="19050" rIns="38100" bIns="19050" anchor="ctr" anchorCtr="0">
                    <a:spAutoFit/>
                  </a:bodyPr>
                  <a:lstStyle/>
                  <a:p>
                    <a:pPr algn="ctr" rtl="0">
                      <a:defRPr sz="700" b="1" i="0" u="none" strike="noStrike" kern="1200" baseline="0">
                        <a:solidFill>
                          <a:srgbClr val="07529F"/>
                        </a:solidFill>
                        <a:latin typeface="Rubik" pitchFamily="2" charset="-79"/>
                        <a:ea typeface="+mn-ea"/>
                        <a:cs typeface="Rubik" pitchFamily="2" charset="-79"/>
                      </a:defRPr>
                    </a:pPr>
                    <a:r>
                      <a:rPr lang="en-US" sz="700" b="1" i="0" u="none" strike="noStrike" kern="1200" baseline="0" dirty="0">
                        <a:solidFill>
                          <a:srgbClr val="07529F"/>
                        </a:solidFill>
                        <a:latin typeface="Rubik" pitchFamily="2" charset="-79"/>
                        <a:ea typeface="+mn-ea"/>
                        <a:cs typeface="Rubik" pitchFamily="2" charset="-79"/>
                      </a:rPr>
                      <a:t>99.46% </a:t>
                    </a:r>
                  </a:p>
                </c:rich>
              </c:tx>
              <c:spPr>
                <a:noFill/>
                <a:ln>
                  <a:noFill/>
                </a:ln>
                <a:effectLst/>
              </c:spPr>
              <c:txPr>
                <a:bodyPr rot="0" spcFirstLastPara="1" vertOverflow="ellipsis" vert="horz" wrap="square" lIns="38100" tIns="19050" rIns="38100" bIns="19050" anchor="ctr" anchorCtr="0">
                  <a:spAutoFit/>
                </a:bodyPr>
                <a:lstStyle/>
                <a:p>
                  <a:pPr algn="ctr" rtl="0">
                    <a:defRPr sz="700" b="1" i="0" u="none" strike="noStrike" kern="1200" baseline="0">
                      <a:solidFill>
                        <a:srgbClr val="07529F"/>
                      </a:solidFill>
                      <a:latin typeface="Rubik" pitchFamily="2" charset="-79"/>
                      <a:ea typeface="+mn-ea"/>
                      <a:cs typeface="Rubik" pitchFamily="2" charset="-79"/>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D92-46BE-B62F-161260F458B4}"/>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07529F"/>
                    </a:solidFill>
                    <a:latin typeface="Rubik" pitchFamily="2" charset="-79"/>
                    <a:ea typeface="+mn-ea"/>
                    <a:cs typeface="Rubik" pitchFamily="2" charset="-79"/>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'LMC - Portfolio Concentration'!$D$3:$D$65</c:f>
              <c:strCache>
                <c:ptCount val="63"/>
                <c:pt idx="0">
                  <c:v>Top 1</c:v>
                </c:pt>
                <c:pt idx="4">
                  <c:v>Top 5</c:v>
                </c:pt>
                <c:pt idx="9">
                  <c:v>Top 10 </c:v>
                </c:pt>
                <c:pt idx="14">
                  <c:v>Top 15</c:v>
                </c:pt>
                <c:pt idx="19">
                  <c:v>Top 20</c:v>
                </c:pt>
                <c:pt idx="62">
                  <c:v>All 63</c:v>
                </c:pt>
              </c:strCache>
            </c:strRef>
          </c:cat>
          <c:val>
            <c:numRef>
              <c:f>'LMC - Portfolio Concentration'!$E$3:$E$65</c:f>
              <c:numCache>
                <c:formatCode>0.00%</c:formatCode>
                <c:ptCount val="63"/>
                <c:pt idx="0" formatCode="#,##0.00%;\(#,##0.00\)%">
                  <c:v>4.5199999999999997E-2</c:v>
                </c:pt>
                <c:pt idx="1">
                  <c:v>8.6499999999999994E-2</c:v>
                </c:pt>
                <c:pt idx="2">
                  <c:v>0.11929999999999999</c:v>
                </c:pt>
                <c:pt idx="3">
                  <c:v>0.15089999999999998</c:v>
                </c:pt>
                <c:pt idx="4">
                  <c:v>0.18239999999999998</c:v>
                </c:pt>
                <c:pt idx="5">
                  <c:v>0.21369999999999997</c:v>
                </c:pt>
                <c:pt idx="6">
                  <c:v>0.24379999999999996</c:v>
                </c:pt>
                <c:pt idx="7">
                  <c:v>0.27309999999999995</c:v>
                </c:pt>
                <c:pt idx="8">
                  <c:v>0.30199999999999994</c:v>
                </c:pt>
                <c:pt idx="9">
                  <c:v>0.32999999999999996</c:v>
                </c:pt>
                <c:pt idx="10">
                  <c:v>0.35629999999999995</c:v>
                </c:pt>
                <c:pt idx="11">
                  <c:v>0.37989999999999996</c:v>
                </c:pt>
                <c:pt idx="12">
                  <c:v>0.41179999999999994</c:v>
                </c:pt>
                <c:pt idx="13">
                  <c:v>0.43499999999999994</c:v>
                </c:pt>
                <c:pt idx="14">
                  <c:v>0.45819999999999994</c:v>
                </c:pt>
                <c:pt idx="15">
                  <c:v>0.48039999999999994</c:v>
                </c:pt>
                <c:pt idx="16">
                  <c:v>0.50179999999999991</c:v>
                </c:pt>
                <c:pt idx="17">
                  <c:v>0.52299999999999991</c:v>
                </c:pt>
                <c:pt idx="18">
                  <c:v>0.54369999999999996</c:v>
                </c:pt>
                <c:pt idx="19">
                  <c:v>0.56289999999999996</c:v>
                </c:pt>
                <c:pt idx="20">
                  <c:v>0.58149999999999991</c:v>
                </c:pt>
                <c:pt idx="21">
                  <c:v>0.59999999999999987</c:v>
                </c:pt>
                <c:pt idx="22">
                  <c:v>0.61789999999999989</c:v>
                </c:pt>
                <c:pt idx="23">
                  <c:v>0.63559999999999994</c:v>
                </c:pt>
                <c:pt idx="24">
                  <c:v>0.65279999999999994</c:v>
                </c:pt>
                <c:pt idx="25">
                  <c:v>0.66939999999999988</c:v>
                </c:pt>
                <c:pt idx="26">
                  <c:v>0.68509999999999993</c:v>
                </c:pt>
                <c:pt idx="27">
                  <c:v>0.70069999999999988</c:v>
                </c:pt>
                <c:pt idx="28">
                  <c:v>0.71419999999999983</c:v>
                </c:pt>
                <c:pt idx="29">
                  <c:v>0.72669999999999979</c:v>
                </c:pt>
                <c:pt idx="30">
                  <c:v>0.73919999999999975</c:v>
                </c:pt>
                <c:pt idx="31">
                  <c:v>0.75159999999999971</c:v>
                </c:pt>
                <c:pt idx="32">
                  <c:v>0.76389999999999969</c:v>
                </c:pt>
                <c:pt idx="33">
                  <c:v>0.7758999999999997</c:v>
                </c:pt>
                <c:pt idx="34">
                  <c:v>0.78779999999999972</c:v>
                </c:pt>
                <c:pt idx="35">
                  <c:v>0.79959999999999976</c:v>
                </c:pt>
                <c:pt idx="36">
                  <c:v>0.81139999999999979</c:v>
                </c:pt>
                <c:pt idx="37">
                  <c:v>0.82299999999999973</c:v>
                </c:pt>
                <c:pt idx="38">
                  <c:v>0.83429999999999971</c:v>
                </c:pt>
                <c:pt idx="39">
                  <c:v>0.84539999999999971</c:v>
                </c:pt>
                <c:pt idx="40">
                  <c:v>0.85579999999999967</c:v>
                </c:pt>
                <c:pt idx="41">
                  <c:v>0.86619999999999964</c:v>
                </c:pt>
                <c:pt idx="42">
                  <c:v>0.87649999999999961</c:v>
                </c:pt>
                <c:pt idx="43">
                  <c:v>0.88629999999999964</c:v>
                </c:pt>
                <c:pt idx="44">
                  <c:v>0.8957999999999996</c:v>
                </c:pt>
                <c:pt idx="45">
                  <c:v>0.9047999999999996</c:v>
                </c:pt>
                <c:pt idx="46">
                  <c:v>0.91309999999999958</c:v>
                </c:pt>
                <c:pt idx="47">
                  <c:v>0.92119999999999957</c:v>
                </c:pt>
                <c:pt idx="48">
                  <c:v>0.92849999999999955</c:v>
                </c:pt>
                <c:pt idx="49">
                  <c:v>0.93489999999999951</c:v>
                </c:pt>
                <c:pt idx="50">
                  <c:v>0.94129999999999947</c:v>
                </c:pt>
                <c:pt idx="51">
                  <c:v>0.94759999999999944</c:v>
                </c:pt>
                <c:pt idx="52">
                  <c:v>0.95319999999999949</c:v>
                </c:pt>
                <c:pt idx="53">
                  <c:v>0.95879999999999954</c:v>
                </c:pt>
                <c:pt idx="54">
                  <c:v>0.96399999999999952</c:v>
                </c:pt>
                <c:pt idx="55">
                  <c:v>0.96909999999999952</c:v>
                </c:pt>
                <c:pt idx="56">
                  <c:v>0.97309999999999952</c:v>
                </c:pt>
                <c:pt idx="57">
                  <c:v>0.97659999999999947</c:v>
                </c:pt>
                <c:pt idx="58">
                  <c:v>0.97999999999999943</c:v>
                </c:pt>
                <c:pt idx="59">
                  <c:v>0.98279999999999945</c:v>
                </c:pt>
                <c:pt idx="60">
                  <c:v>0.98509999999999942</c:v>
                </c:pt>
                <c:pt idx="61">
                  <c:v>0.98569999999999947</c:v>
                </c:pt>
                <c:pt idx="62">
                  <c:v>0.99459999999999948</c:v>
                </c:pt>
              </c:numCache>
            </c:numRef>
          </c:val>
          <c:extLst>
            <c:ext xmlns:c16="http://schemas.microsoft.com/office/drawing/2014/chart" uri="{C3380CC4-5D6E-409C-BE32-E72D297353CC}">
              <c16:uniqueId val="{00000006-8D92-46BE-B62F-161260F458B4}"/>
            </c:ext>
          </c:extLst>
        </c:ser>
        <c:dLbls>
          <c:showLegendKey val="0"/>
          <c:showVal val="0"/>
          <c:showCatName val="0"/>
          <c:showSerName val="0"/>
          <c:showPercent val="0"/>
          <c:showBubbleSize val="0"/>
        </c:dLbls>
        <c:axId val="1898549760"/>
        <c:axId val="1898550304"/>
      </c:areaChart>
      <c:catAx>
        <c:axId val="1898549760"/>
        <c:scaling>
          <c:orientation val="minMax"/>
        </c:scaling>
        <c:delete val="1"/>
        <c:axPos val="b"/>
        <c:minorGridlines>
          <c:spPr>
            <a:ln w="6350" cap="flat" cmpd="dbl" algn="ctr">
              <a:solidFill>
                <a:schemeClr val="bg2"/>
              </a:solidFill>
              <a:round/>
            </a:ln>
            <a:effectLst/>
          </c:spPr>
        </c:minorGridlines>
        <c:numFmt formatCode="General" sourceLinked="1"/>
        <c:majorTickMark val="none"/>
        <c:minorTickMark val="none"/>
        <c:tickLblPos val="nextTo"/>
        <c:crossAx val="1898550304"/>
        <c:crosses val="autoZero"/>
        <c:auto val="0"/>
        <c:lblAlgn val="ctr"/>
        <c:lblOffset val="100"/>
        <c:tickLblSkip val="1"/>
        <c:noMultiLvlLbl val="0"/>
      </c:catAx>
      <c:valAx>
        <c:axId val="1898550304"/>
        <c:scaling>
          <c:orientation val="minMax"/>
        </c:scaling>
        <c:delete val="1"/>
        <c:axPos val="l"/>
        <c:numFmt formatCode="#,##0.00%;\(#,##0.00\)%" sourceLinked="1"/>
        <c:majorTickMark val="none"/>
        <c:minorTickMark val="none"/>
        <c:tickLblPos val="nextTo"/>
        <c:crossAx val="18985497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'LMC - Top 10 Industries'!$B$1</c:f>
              <c:strCache>
                <c:ptCount val="1"/>
                <c:pt idx="0">
                  <c:v>Total</c:v>
                </c:pt>
              </c:strCache>
            </c:strRef>
          </c:tx>
          <c:spPr>
            <a:solidFill>
              <a:srgbClr val="07529F"/>
            </a:solidFill>
            <a:ln>
              <a:noFill/>
            </a:ln>
            <a:effectLst/>
          </c:spPr>
          <c:invertIfNegative val="0"/>
          <c:dLbls>
            <c:dLbl>
              <c:idx val="0"/>
              <c:layout>
                <c:manualLayout>
                  <c:x val="0"/>
                  <c:y val="-6.6065856288555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7E-4835-B167-95C996CA4848}"/>
                </c:ext>
              </c:extLst>
            </c:dLbl>
            <c:dLbl>
              <c:idx val="1"/>
              <c:layout>
                <c:manualLayout>
                  <c:x val="0"/>
                  <c:y val="-0.2925773635636027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7E-4835-B167-95C996CA4848}"/>
                </c:ext>
              </c:extLst>
            </c:dLbl>
            <c:dLbl>
              <c:idx val="2"/>
              <c:layout>
                <c:manualLayout>
                  <c:x val="0"/>
                  <c:y val="-0.3020153430333963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7E-4835-B167-95C996CA4848}"/>
                </c:ext>
              </c:extLst>
            </c:dLbl>
            <c:dLbl>
              <c:idx val="3"/>
              <c:layout>
                <c:manualLayout>
                  <c:x val="0"/>
                  <c:y val="-0.254825445684428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7E-4835-B167-95C996CA4848}"/>
                </c:ext>
              </c:extLst>
            </c:dLbl>
            <c:dLbl>
              <c:idx val="4"/>
              <c:layout>
                <c:manualLayout>
                  <c:x val="0"/>
                  <c:y val="-0.264263425154221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7E-4835-B167-95C996CA4848}"/>
                </c:ext>
              </c:extLst>
            </c:dLbl>
            <c:dLbl>
              <c:idx val="5"/>
              <c:layout>
                <c:manualLayout>
                  <c:x val="-1.0737964669637495E-16"/>
                  <c:y val="-0.3397672609125709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7E-4835-B167-95C996CA4848}"/>
                </c:ext>
              </c:extLst>
            </c:dLbl>
            <c:dLbl>
              <c:idx val="6"/>
              <c:layout>
                <c:manualLayout>
                  <c:x val="0"/>
                  <c:y val="-0.264263425154221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E7E-4835-B167-95C996CA4848}"/>
                </c:ext>
              </c:extLst>
            </c:dLbl>
            <c:dLbl>
              <c:idx val="7"/>
              <c:layout>
                <c:manualLayout>
                  <c:x val="0"/>
                  <c:y val="-0.1981975688656663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7E-4835-B167-95C996CA4848}"/>
                </c:ext>
              </c:extLst>
            </c:dLbl>
            <c:dLbl>
              <c:idx val="8"/>
              <c:layout>
                <c:manualLayout>
                  <c:x val="-1.0737964669637495E-16"/>
                  <c:y val="-0.1415696920469045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E7E-4835-B167-95C996CA4848}"/>
                </c:ext>
              </c:extLst>
            </c:dLbl>
            <c:dLbl>
              <c:idx val="9"/>
              <c:layout>
                <c:manualLayout>
                  <c:x val="0"/>
                  <c:y val="-5.66278768187618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E7E-4835-B167-95C996CA4848}"/>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Rubik" panose="02000604000000020004" pitchFamily="2" charset="-79"/>
                    <a:ea typeface="+mn-ea"/>
                    <a:cs typeface="Rubik" panose="02000604000000020004" pitchFamily="2" charset="-79"/>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'LMC - Top 10 Industries'!$A$2:$A$11</c:f>
              <c:strCache>
                <c:ptCount val="10"/>
                <c:pt idx="0">
                  <c:v>Banks</c:v>
                </c:pt>
                <c:pt idx="1">
                  <c:v>Pharmaceuticals &amp; Biotechnology</c:v>
                </c:pt>
                <c:pt idx="2">
                  <c:v>Auto Components</c:v>
                </c:pt>
                <c:pt idx="3">
                  <c:v>Consumer Durables</c:v>
                </c:pt>
                <c:pt idx="4">
                  <c:v>Finance</c:v>
                </c:pt>
                <c:pt idx="5">
                  <c:v>Capital Markets</c:v>
                </c:pt>
                <c:pt idx="6">
                  <c:v>IT - Software</c:v>
                </c:pt>
                <c:pt idx="7">
                  <c:v>Healthcare Services</c:v>
                </c:pt>
                <c:pt idx="8">
                  <c:v>Cement &amp; Cement Products</c:v>
                </c:pt>
                <c:pt idx="9">
                  <c:v>Automobiles</c:v>
                </c:pt>
              </c:strCache>
            </c:strRef>
          </c:cat>
          <c:val>
            <c:numRef>
              <c:f>'LMC - Top 10 Industries'!$B$2:$B$11</c:f>
              <c:numCache>
                <c:formatCode>0.00%</c:formatCode>
                <c:ptCount val="10"/>
                <c:pt idx="0">
                  <c:v>0.1704</c:v>
                </c:pt>
                <c:pt idx="1">
                  <c:v>0.10299999999999999</c:v>
                </c:pt>
                <c:pt idx="2">
                  <c:v>8.7899999999999978E-2</c:v>
                </c:pt>
                <c:pt idx="3">
                  <c:v>8.5699999999999998E-2</c:v>
                </c:pt>
                <c:pt idx="4">
                  <c:v>6.7400000000000002E-2</c:v>
                </c:pt>
                <c:pt idx="5">
                  <c:v>3.5099999999999999E-2</c:v>
                </c:pt>
                <c:pt idx="6">
                  <c:v>3.4699999999999995E-2</c:v>
                </c:pt>
                <c:pt idx="7">
                  <c:v>3.4200000000000001E-2</c:v>
                </c:pt>
                <c:pt idx="8">
                  <c:v>3.1600000000000003E-2</c:v>
                </c:pt>
                <c:pt idx="9">
                  <c:v>3.1300000000000001E-2</c:v>
                </c:pt>
              </c:numCache>
            </c:numRef>
          </c:val>
          <c:extLst>
            <c:ext xmlns:c16="http://schemas.microsoft.com/office/drawing/2014/chart" uri="{C3380CC4-5D6E-409C-BE32-E72D297353CC}">
              <c16:uniqueId val="{0000000A-2E7E-4835-B167-95C996CA4848}"/>
            </c:ext>
          </c:extLst>
        </c:ser>
        <c:dLbls>
          <c:dLblPos val="outEnd"/>
          <c:showLegendKey val="0"/>
          <c:showVal val="1"/>
          <c:showCatName val="0"/>
          <c:showSerName val="0"/>
          <c:showPercent val="0"/>
          <c:showBubbleSize val="0"/>
        </c:dLbls>
        <c:gapWidth val="74"/>
        <c:axId val="-1158601264"/>
        <c:axId val="-1158594736"/>
      </c:barChart>
      <c:catAx>
        <c:axId val="-1158601264"/>
        <c:scaling>
          <c:orientation val="minMax"/>
        </c:scaling>
        <c:delete val="1"/>
        <c:axPos val="b"/>
        <c:numFmt formatCode="General" sourceLinked="1"/>
        <c:majorTickMark val="none"/>
        <c:minorTickMark val="none"/>
        <c:tickLblPos val="nextTo"/>
        <c:crossAx val="-1158594736"/>
        <c:crosses val="autoZero"/>
        <c:auto val="1"/>
        <c:lblAlgn val="ctr"/>
        <c:lblOffset val="100"/>
        <c:noMultiLvlLbl val="0"/>
      </c:catAx>
      <c:valAx>
        <c:axId val="-1158594736"/>
        <c:scaling>
          <c:orientation val="minMax"/>
        </c:scaling>
        <c:delete val="1"/>
        <c:axPos val="l"/>
        <c:numFmt formatCode="0.00%" sourceLinked="1"/>
        <c:majorTickMark val="none"/>
        <c:minorTickMark val="none"/>
        <c:tickLblPos val="nextTo"/>
        <c:crossAx val="-1158601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12181092154983E-2"/>
          <c:y val="7.1753555190913698E-2"/>
          <c:w val="0.91437563781569009"/>
          <c:h val="0.8154908580805077"/>
        </c:manualLayout>
      </c:layout>
      <c:barChart>
        <c:barDir val="col"/>
        <c:grouping val="clustered"/>
        <c:varyColors val="0"/>
        <c:ser>
          <c:idx val="0"/>
          <c:order val="0"/>
          <c:tx>
            <c:strRef>
              <c:f>'LMC - Top 10 UW &amp; OW Industry'!$B$16</c:f>
              <c:strCache>
                <c:ptCount val="1"/>
                <c:pt idx="0">
                  <c:v>Overweight %</c:v>
                </c:pt>
              </c:strCache>
            </c:strRef>
          </c:tx>
          <c:spPr>
            <a:solidFill>
              <a:srgbClr val="07529F"/>
            </a:solidFill>
            <a:ln>
              <a:noFill/>
            </a:ln>
            <a:effectLst/>
          </c:spPr>
          <c:invertIfNegative val="0"/>
          <c:dLbls>
            <c:dLbl>
              <c:idx val="0"/>
              <c:layout>
                <c:manualLayout>
                  <c:x val="-4.459550679989474E-18"/>
                  <c:y val="-0.12300609461299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AE-4108-BAC3-2A68D133E54A}"/>
                </c:ext>
              </c:extLst>
            </c:dLbl>
            <c:dLbl>
              <c:idx val="1"/>
              <c:layout>
                <c:manualLayout>
                  <c:x val="-1.7838202719957896E-17"/>
                  <c:y val="-0.133256602497411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AE-4108-BAC3-2A68D133E54A}"/>
                </c:ext>
              </c:extLst>
            </c:dLbl>
            <c:dLbl>
              <c:idx val="2"/>
              <c:layout>
                <c:manualLayout>
                  <c:x val="0"/>
                  <c:y val="-0.1947596498039085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AE-4108-BAC3-2A68D133E54A}"/>
                </c:ext>
              </c:extLst>
            </c:dLbl>
            <c:dLbl>
              <c:idx val="3"/>
              <c:layout>
                <c:manualLayout>
                  <c:x val="0"/>
                  <c:y val="-0.2767637128792385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AE-4108-BAC3-2A68D133E54A}"/>
                </c:ext>
              </c:extLst>
            </c:dLbl>
            <c:dLbl>
              <c:idx val="4"/>
              <c:layout>
                <c:manualLayout>
                  <c:x val="0"/>
                  <c:y val="-0.266513204994822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AE-4108-BAC3-2A68D133E54A}"/>
                </c:ext>
              </c:extLst>
            </c:dLbl>
            <c:dLbl>
              <c:idx val="5"/>
              <c:layout>
                <c:manualLayout>
                  <c:x val="0"/>
                  <c:y val="-0.266513204994822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AE-4108-BAC3-2A68D133E54A}"/>
                </c:ext>
              </c:extLst>
            </c:dLbl>
            <c:dLbl>
              <c:idx val="6"/>
              <c:layout>
                <c:manualLayout>
                  <c:x val="7.1352810879831583E-17"/>
                  <c:y val="-0.2050101576883248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AE-4108-BAC3-2A68D133E54A}"/>
                </c:ext>
              </c:extLst>
            </c:dLbl>
            <c:dLbl>
              <c:idx val="7"/>
              <c:layout>
                <c:manualLayout>
                  <c:x val="0"/>
                  <c:y val="-0.143507110381827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AE-4108-BAC3-2A68D133E54A}"/>
                </c:ext>
              </c:extLst>
            </c:dLbl>
            <c:dLbl>
              <c:idx val="8"/>
              <c:layout>
                <c:manualLayout>
                  <c:x val="0"/>
                  <c:y val="-7.17535551909136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8AE-4108-BAC3-2A68D133E54A}"/>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Rubik" panose="02000604000000020004" pitchFamily="2" charset="-79"/>
                    <a:ea typeface="+mn-ea"/>
                    <a:cs typeface="Rubik" panose="02000604000000020004" pitchFamily="2" charset="-79"/>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'LMC - Top 10 UW &amp; OW Industry'!$A$17:$A$26</c:f>
              <c:strCache>
                <c:ptCount val="10"/>
                <c:pt idx="0">
                  <c:v>Auto Components</c:v>
                </c:pt>
                <c:pt idx="1">
                  <c:v>Consumer Durables</c:v>
                </c:pt>
                <c:pt idx="2">
                  <c:v>Pharmaceuticals &amp; Biotechnology</c:v>
                </c:pt>
                <c:pt idx="3">
                  <c:v>Consumable Fuels</c:v>
                </c:pt>
                <c:pt idx="4">
                  <c:v>Healthcare Services</c:v>
                </c:pt>
                <c:pt idx="5">
                  <c:v>Gas</c:v>
                </c:pt>
                <c:pt idx="6">
                  <c:v>Cement &amp; Cement Products</c:v>
                </c:pt>
                <c:pt idx="7">
                  <c:v>Textiles &amp; Apparels</c:v>
                </c:pt>
                <c:pt idx="8">
                  <c:v>Diversified Metals</c:v>
                </c:pt>
                <c:pt idx="9">
                  <c:v>Finance</c:v>
                </c:pt>
              </c:strCache>
            </c:strRef>
          </c:cat>
          <c:val>
            <c:numRef>
              <c:f>'LMC - Top 10 UW &amp; OW Industry'!$B$17:$B$26</c:f>
              <c:numCache>
                <c:formatCode>0.00%</c:formatCode>
                <c:ptCount val="10"/>
                <c:pt idx="0">
                  <c:v>5.860833E-2</c:v>
                </c:pt>
                <c:pt idx="1">
                  <c:v>5.2263959999999991E-2</c:v>
                </c:pt>
                <c:pt idx="2">
                  <c:v>4.0010000000000004E-2</c:v>
                </c:pt>
                <c:pt idx="3">
                  <c:v>2.5970089999999998E-2</c:v>
                </c:pt>
                <c:pt idx="4">
                  <c:v>2.1065360000000002E-2</c:v>
                </c:pt>
                <c:pt idx="5">
                  <c:v>1.5166819999999998E-2</c:v>
                </c:pt>
                <c:pt idx="6">
                  <c:v>1.4092080000000003E-2</c:v>
                </c:pt>
                <c:pt idx="7">
                  <c:v>1.2371650000000001E-2</c:v>
                </c:pt>
                <c:pt idx="8">
                  <c:v>1.1106969999999999E-2</c:v>
                </c:pt>
                <c:pt idx="9">
                  <c:v>9.3231100000000025E-3</c:v>
                </c:pt>
              </c:numCache>
            </c:numRef>
          </c:val>
          <c:extLst>
            <c:ext xmlns:c16="http://schemas.microsoft.com/office/drawing/2014/chart" uri="{C3380CC4-5D6E-409C-BE32-E72D297353CC}">
              <c16:uniqueId val="{00000009-88AE-4108-BAC3-2A68D133E54A}"/>
            </c:ext>
          </c:extLst>
        </c:ser>
        <c:dLbls>
          <c:dLblPos val="outEnd"/>
          <c:showLegendKey val="0"/>
          <c:showVal val="1"/>
          <c:showCatName val="0"/>
          <c:showSerName val="0"/>
          <c:showPercent val="0"/>
          <c:showBubbleSize val="0"/>
        </c:dLbls>
        <c:gapWidth val="74"/>
        <c:axId val="-1158602896"/>
        <c:axId val="-1158593104"/>
      </c:barChart>
      <c:catAx>
        <c:axId val="-1158602896"/>
        <c:scaling>
          <c:orientation val="minMax"/>
        </c:scaling>
        <c:delete val="1"/>
        <c:axPos val="b"/>
        <c:numFmt formatCode="General" sourceLinked="1"/>
        <c:majorTickMark val="none"/>
        <c:minorTickMark val="none"/>
        <c:tickLblPos val="nextTo"/>
        <c:crossAx val="-1158593104"/>
        <c:crosses val="autoZero"/>
        <c:auto val="1"/>
        <c:lblAlgn val="ctr"/>
        <c:lblOffset val="100"/>
        <c:noMultiLvlLbl val="0"/>
      </c:catAx>
      <c:valAx>
        <c:axId val="-1158593104"/>
        <c:scaling>
          <c:orientation val="minMax"/>
        </c:scaling>
        <c:delete val="1"/>
        <c:axPos val="l"/>
        <c:numFmt formatCode="0.00%" sourceLinked="1"/>
        <c:majorTickMark val="none"/>
        <c:minorTickMark val="none"/>
        <c:tickLblPos val="nextTo"/>
        <c:crossAx val="-1158602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'LMC - Top 10 UW &amp; OW Industry'!$B$2</c:f>
              <c:strCache>
                <c:ptCount val="1"/>
                <c:pt idx="0">
                  <c:v>Underweight %</c:v>
                </c:pt>
              </c:strCache>
            </c:strRef>
          </c:tx>
          <c:spPr>
            <a:solidFill>
              <a:srgbClr val="FFA200"/>
            </a:solidFill>
            <a:ln>
              <a:noFill/>
            </a:ln>
            <a:effectLst/>
          </c:spPr>
          <c:invertIfNegative val="0"/>
          <c:dLbls>
            <c:dLbl>
              <c:idx val="0"/>
              <c:layout>
                <c:manualLayout>
                  <c:x val="0"/>
                  <c:y val="-0.1687298358816103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AE-40B1-912C-ED828B9259C7}"/>
                </c:ext>
              </c:extLst>
            </c:dLbl>
            <c:dLbl>
              <c:idx val="1"/>
              <c:layout>
                <c:manualLayout>
                  <c:x val="0"/>
                  <c:y val="-0.1802663834505606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AE-40B1-912C-ED828B9259C7}"/>
                </c:ext>
              </c:extLst>
            </c:dLbl>
            <c:dLbl>
              <c:idx val="2"/>
              <c:layout>
                <c:manualLayout>
                  <c:x val="0"/>
                  <c:y val="-0.1060390490885650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AE-40B1-912C-ED828B9259C7}"/>
                </c:ext>
              </c:extLst>
            </c:dLbl>
            <c:dLbl>
              <c:idx val="3"/>
              <c:layout>
                <c:manualLayout>
                  <c:x val="-3.5192960468130173E-17"/>
                  <c:y val="-0.1378507638151345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AE-40B1-912C-ED828B9259C7}"/>
                </c:ext>
              </c:extLst>
            </c:dLbl>
            <c:dLbl>
              <c:idx val="4"/>
              <c:layout>
                <c:manualLayout>
                  <c:x val="-7.0385920936260345E-17"/>
                  <c:y val="-0.1378499288619922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AE-40B1-912C-ED828B9259C7}"/>
                </c:ext>
              </c:extLst>
            </c:dLbl>
            <c:dLbl>
              <c:idx val="5"/>
              <c:layout>
                <c:manualLayout>
                  <c:x val="0"/>
                  <c:y val="-0.1060382141354227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AE-40B1-912C-ED828B9259C7}"/>
                </c:ext>
              </c:extLst>
            </c:dLbl>
            <c:dLbl>
              <c:idx val="6"/>
              <c:layout>
                <c:manualLayout>
                  <c:x val="-7.0385920936260345E-17"/>
                  <c:y val="-0.1378490939088498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AE-40B1-912C-ED828B9259C7}"/>
                </c:ext>
              </c:extLst>
            </c:dLbl>
            <c:dLbl>
              <c:idx val="7"/>
              <c:layout>
                <c:manualLayout>
                  <c:x val="0"/>
                  <c:y val="-8.48312392708521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AE-40B1-912C-ED828B9259C7}"/>
                </c:ext>
              </c:extLst>
            </c:dLbl>
            <c:dLbl>
              <c:idx val="8"/>
              <c:layout>
                <c:manualLayout>
                  <c:x val="0"/>
                  <c:y val="-3.18117147265694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EAE-40B1-912C-ED828B9259C7}"/>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Rubik" panose="02000604000000020004" pitchFamily="2" charset="-79"/>
                    <a:ea typeface="+mn-ea"/>
                    <a:cs typeface="Rubik" panose="02000604000000020004" pitchFamily="2" charset="-79"/>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'LMC - Top 10 UW &amp; OW Industry'!$A$3:$A$12</c:f>
              <c:strCache>
                <c:ptCount val="10"/>
                <c:pt idx="0">
                  <c:v>IT - Software</c:v>
                </c:pt>
                <c:pt idx="1">
                  <c:v>Insurance</c:v>
                </c:pt>
                <c:pt idx="2">
                  <c:v>Petroleum Products</c:v>
                </c:pt>
                <c:pt idx="3">
                  <c:v>Electrical Equipment</c:v>
                </c:pt>
                <c:pt idx="4">
                  <c:v>Retailing</c:v>
                </c:pt>
                <c:pt idx="5">
                  <c:v>Power</c:v>
                </c:pt>
                <c:pt idx="6">
                  <c:v>Non - Ferrous Metals</c:v>
                </c:pt>
                <c:pt idx="7">
                  <c:v>Fertilizers &amp; Agrochemicals</c:v>
                </c:pt>
                <c:pt idx="8">
                  <c:v>Agricultural, Commercial &amp; Construction Vehicles</c:v>
                </c:pt>
                <c:pt idx="9">
                  <c:v>Automobiles</c:v>
                </c:pt>
              </c:strCache>
            </c:strRef>
          </c:cat>
          <c:val>
            <c:numRef>
              <c:f>'LMC - Top 10 UW &amp; OW Industry'!$B$3:$B$12</c:f>
              <c:numCache>
                <c:formatCode>0.00%</c:formatCode>
                <c:ptCount val="10"/>
                <c:pt idx="0">
                  <c:v>-2.9374400000000002E-2</c:v>
                </c:pt>
                <c:pt idx="1">
                  <c:v>-2.4751790000000003E-2</c:v>
                </c:pt>
                <c:pt idx="2">
                  <c:v>-2.4451210000000004E-2</c:v>
                </c:pt>
                <c:pt idx="3">
                  <c:v>-1.9662320000000007E-2</c:v>
                </c:pt>
                <c:pt idx="4">
                  <c:v>-1.6756920000000002E-2</c:v>
                </c:pt>
                <c:pt idx="5">
                  <c:v>-1.5172860000000003E-2</c:v>
                </c:pt>
                <c:pt idx="6">
                  <c:v>-1.1050509999999999E-2</c:v>
                </c:pt>
                <c:pt idx="7">
                  <c:v>-1.104399E-2</c:v>
                </c:pt>
                <c:pt idx="8">
                  <c:v>-1.1016819999999998E-2</c:v>
                </c:pt>
                <c:pt idx="9">
                  <c:v>-9.685100000000002E-3</c:v>
                </c:pt>
              </c:numCache>
            </c:numRef>
          </c:val>
          <c:extLst>
            <c:ext xmlns:c16="http://schemas.microsoft.com/office/drawing/2014/chart" uri="{C3380CC4-5D6E-409C-BE32-E72D297353CC}">
              <c16:uniqueId val="{00000009-EEAE-40B1-912C-ED828B9259C7}"/>
            </c:ext>
          </c:extLst>
        </c:ser>
        <c:dLbls>
          <c:dLblPos val="outEnd"/>
          <c:showLegendKey val="0"/>
          <c:showVal val="1"/>
          <c:showCatName val="0"/>
          <c:showSerName val="0"/>
          <c:showPercent val="0"/>
          <c:showBubbleSize val="0"/>
        </c:dLbls>
        <c:gapWidth val="74"/>
        <c:axId val="-1158594192"/>
        <c:axId val="-1158589296"/>
      </c:barChart>
      <c:catAx>
        <c:axId val="-1158594192"/>
        <c:scaling>
          <c:orientation val="minMax"/>
        </c:scaling>
        <c:delete val="1"/>
        <c:axPos val="b"/>
        <c:numFmt formatCode="General" sourceLinked="1"/>
        <c:majorTickMark val="none"/>
        <c:minorTickMark val="none"/>
        <c:tickLblPos val="nextTo"/>
        <c:crossAx val="-1158589296"/>
        <c:crosses val="autoZero"/>
        <c:auto val="1"/>
        <c:lblAlgn val="ctr"/>
        <c:lblOffset val="100"/>
        <c:noMultiLvlLbl val="0"/>
      </c:catAx>
      <c:valAx>
        <c:axId val="-1158589296"/>
        <c:scaling>
          <c:orientation val="minMax"/>
        </c:scaling>
        <c:delete val="1"/>
        <c:axPos val="l"/>
        <c:numFmt formatCode="0.00%" sourceLinked="1"/>
        <c:majorTickMark val="none"/>
        <c:minorTickMark val="none"/>
        <c:tickLblPos val="nextTo"/>
        <c:crossAx val="-1158594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'Large and Mid'!$E$1</c:f>
              <c:strCache>
                <c:ptCount val="1"/>
                <c:pt idx="0">
                  <c:v>Bajaj Finserv Large and Mid Cap Fund - Reg - Growth</c:v>
                </c:pt>
              </c:strCache>
            </c:strRef>
          </c:tx>
          <c:spPr>
            <a:ln w="28575" cap="rnd">
              <a:solidFill>
                <a:schemeClr val="accent1"/>
              </a:solidFill>
              <a:round/>
            </a:ln>
            <a:effectLst/>
          </c:spPr>
          <c:marker>
            <c:symbol val="none"/>
          </c:marker>
          <c:cat>
            <c:numRef>
              <c:f>'Large and Mid'!$D$2:$D$514</c:f>
              <c:numCache>
                <c:formatCode>d\-mmm\-yy</c:formatCode>
                <c:ptCount val="513"/>
                <c:pt idx="0">
                  <c:v>45349</c:v>
                </c:pt>
                <c:pt idx="1">
                  <c:v>45351</c:v>
                </c:pt>
                <c:pt idx="2">
                  <c:v>45352</c:v>
                </c:pt>
                <c:pt idx="3">
                  <c:v>45355</c:v>
                </c:pt>
                <c:pt idx="4">
                  <c:v>45356</c:v>
                </c:pt>
                <c:pt idx="5">
                  <c:v>45357</c:v>
                </c:pt>
                <c:pt idx="6">
                  <c:v>45358</c:v>
                </c:pt>
                <c:pt idx="7">
                  <c:v>45362</c:v>
                </c:pt>
                <c:pt idx="8">
                  <c:v>45363</c:v>
                </c:pt>
                <c:pt idx="9">
                  <c:v>45364</c:v>
                </c:pt>
                <c:pt idx="10">
                  <c:v>45365</c:v>
                </c:pt>
                <c:pt idx="11">
                  <c:v>45366</c:v>
                </c:pt>
                <c:pt idx="12">
                  <c:v>45369</c:v>
                </c:pt>
                <c:pt idx="13">
                  <c:v>45370</c:v>
                </c:pt>
                <c:pt idx="14">
                  <c:v>45371</c:v>
                </c:pt>
                <c:pt idx="15">
                  <c:v>45372</c:v>
                </c:pt>
                <c:pt idx="16">
                  <c:v>45373</c:v>
                </c:pt>
                <c:pt idx="17">
                  <c:v>45377</c:v>
                </c:pt>
                <c:pt idx="18">
                  <c:v>45378</c:v>
                </c:pt>
                <c:pt idx="19">
                  <c:v>45379</c:v>
                </c:pt>
                <c:pt idx="20">
                  <c:v>45382</c:v>
                </c:pt>
                <c:pt idx="21">
                  <c:v>45383</c:v>
                </c:pt>
                <c:pt idx="22">
                  <c:v>45384</c:v>
                </c:pt>
                <c:pt idx="23">
                  <c:v>45385</c:v>
                </c:pt>
                <c:pt idx="24">
                  <c:v>45386</c:v>
                </c:pt>
                <c:pt idx="25">
                  <c:v>45387</c:v>
                </c:pt>
                <c:pt idx="26">
                  <c:v>45390</c:v>
                </c:pt>
                <c:pt idx="27">
                  <c:v>45391</c:v>
                </c:pt>
                <c:pt idx="28">
                  <c:v>45392</c:v>
                </c:pt>
                <c:pt idx="29">
                  <c:v>45394</c:v>
                </c:pt>
                <c:pt idx="30">
                  <c:v>45397</c:v>
                </c:pt>
                <c:pt idx="31">
                  <c:v>45398</c:v>
                </c:pt>
                <c:pt idx="32">
                  <c:v>45400</c:v>
                </c:pt>
                <c:pt idx="33">
                  <c:v>45401</c:v>
                </c:pt>
                <c:pt idx="34">
                  <c:v>45404</c:v>
                </c:pt>
                <c:pt idx="35">
                  <c:v>45405</c:v>
                </c:pt>
                <c:pt idx="36">
                  <c:v>45406</c:v>
                </c:pt>
                <c:pt idx="37">
                  <c:v>45407</c:v>
                </c:pt>
                <c:pt idx="38">
                  <c:v>45408</c:v>
                </c:pt>
                <c:pt idx="39">
                  <c:v>45411</c:v>
                </c:pt>
                <c:pt idx="40">
                  <c:v>45412</c:v>
                </c:pt>
                <c:pt idx="41">
                  <c:v>45414</c:v>
                </c:pt>
                <c:pt idx="42">
                  <c:v>45415</c:v>
                </c:pt>
                <c:pt idx="43">
                  <c:v>45418</c:v>
                </c:pt>
                <c:pt idx="44">
                  <c:v>45419</c:v>
                </c:pt>
                <c:pt idx="45">
                  <c:v>45420</c:v>
                </c:pt>
                <c:pt idx="46">
                  <c:v>45421</c:v>
                </c:pt>
                <c:pt idx="47">
                  <c:v>45422</c:v>
                </c:pt>
                <c:pt idx="48">
                  <c:v>45425</c:v>
                </c:pt>
                <c:pt idx="49">
                  <c:v>45426</c:v>
                </c:pt>
                <c:pt idx="50">
                  <c:v>45427</c:v>
                </c:pt>
                <c:pt idx="51">
                  <c:v>45428</c:v>
                </c:pt>
                <c:pt idx="52">
                  <c:v>45429</c:v>
                </c:pt>
                <c:pt idx="53">
                  <c:v>45433</c:v>
                </c:pt>
                <c:pt idx="54">
                  <c:v>45434</c:v>
                </c:pt>
                <c:pt idx="55">
                  <c:v>45435</c:v>
                </c:pt>
                <c:pt idx="56">
                  <c:v>45436</c:v>
                </c:pt>
                <c:pt idx="57">
                  <c:v>45439</c:v>
                </c:pt>
                <c:pt idx="58">
                  <c:v>45440</c:v>
                </c:pt>
                <c:pt idx="59">
                  <c:v>45441</c:v>
                </c:pt>
                <c:pt idx="60">
                  <c:v>45442</c:v>
                </c:pt>
                <c:pt idx="61">
                  <c:v>45443</c:v>
                </c:pt>
                <c:pt idx="62">
                  <c:v>45446</c:v>
                </c:pt>
                <c:pt idx="63">
                  <c:v>45447</c:v>
                </c:pt>
                <c:pt idx="64">
                  <c:v>45448</c:v>
                </c:pt>
                <c:pt idx="65">
                  <c:v>45449</c:v>
                </c:pt>
                <c:pt idx="66">
                  <c:v>45450</c:v>
                </c:pt>
                <c:pt idx="67">
                  <c:v>45453</c:v>
                </c:pt>
                <c:pt idx="68">
                  <c:v>45454</c:v>
                </c:pt>
                <c:pt idx="69">
                  <c:v>45455</c:v>
                </c:pt>
                <c:pt idx="70">
                  <c:v>45456</c:v>
                </c:pt>
                <c:pt idx="71">
                  <c:v>45457</c:v>
                </c:pt>
                <c:pt idx="72">
                  <c:v>45461</c:v>
                </c:pt>
                <c:pt idx="73">
                  <c:v>45462</c:v>
                </c:pt>
                <c:pt idx="74">
                  <c:v>45463</c:v>
                </c:pt>
                <c:pt idx="75">
                  <c:v>45464</c:v>
                </c:pt>
                <c:pt idx="76">
                  <c:v>45467</c:v>
                </c:pt>
                <c:pt idx="77">
                  <c:v>45468</c:v>
                </c:pt>
                <c:pt idx="78">
                  <c:v>45469</c:v>
                </c:pt>
                <c:pt idx="79">
                  <c:v>45470</c:v>
                </c:pt>
                <c:pt idx="80">
                  <c:v>45471</c:v>
                </c:pt>
                <c:pt idx="81">
                  <c:v>45474</c:v>
                </c:pt>
                <c:pt idx="82">
                  <c:v>45475</c:v>
                </c:pt>
                <c:pt idx="83">
                  <c:v>45476</c:v>
                </c:pt>
                <c:pt idx="84">
                  <c:v>45477</c:v>
                </c:pt>
                <c:pt idx="85">
                  <c:v>45478</c:v>
                </c:pt>
                <c:pt idx="86">
                  <c:v>45481</c:v>
                </c:pt>
                <c:pt idx="87">
                  <c:v>45482</c:v>
                </c:pt>
                <c:pt idx="88">
                  <c:v>45483</c:v>
                </c:pt>
                <c:pt idx="89">
                  <c:v>45484</c:v>
                </c:pt>
                <c:pt idx="90">
                  <c:v>45485</c:v>
                </c:pt>
                <c:pt idx="91">
                  <c:v>45488</c:v>
                </c:pt>
                <c:pt idx="92">
                  <c:v>45489</c:v>
                </c:pt>
                <c:pt idx="93">
                  <c:v>45491</c:v>
                </c:pt>
                <c:pt idx="94">
                  <c:v>45492</c:v>
                </c:pt>
                <c:pt idx="95">
                  <c:v>45495</c:v>
                </c:pt>
                <c:pt idx="96">
                  <c:v>45496</c:v>
                </c:pt>
                <c:pt idx="97">
                  <c:v>45497</c:v>
                </c:pt>
                <c:pt idx="98">
                  <c:v>45498</c:v>
                </c:pt>
                <c:pt idx="99">
                  <c:v>45499</c:v>
                </c:pt>
                <c:pt idx="100">
                  <c:v>45502</c:v>
                </c:pt>
                <c:pt idx="101">
                  <c:v>45503</c:v>
                </c:pt>
                <c:pt idx="102">
                  <c:v>45504</c:v>
                </c:pt>
                <c:pt idx="103">
                  <c:v>45505</c:v>
                </c:pt>
                <c:pt idx="104">
                  <c:v>45506</c:v>
                </c:pt>
                <c:pt idx="105">
                  <c:v>45509</c:v>
                </c:pt>
                <c:pt idx="106">
                  <c:v>45510</c:v>
                </c:pt>
                <c:pt idx="107">
                  <c:v>45511</c:v>
                </c:pt>
                <c:pt idx="108">
                  <c:v>45512</c:v>
                </c:pt>
                <c:pt idx="109">
                  <c:v>45513</c:v>
                </c:pt>
                <c:pt idx="110">
                  <c:v>45516</c:v>
                </c:pt>
                <c:pt idx="111">
                  <c:v>45517</c:v>
                </c:pt>
                <c:pt idx="112">
                  <c:v>45518</c:v>
                </c:pt>
                <c:pt idx="113">
                  <c:v>45520</c:v>
                </c:pt>
                <c:pt idx="114">
                  <c:v>45523</c:v>
                </c:pt>
                <c:pt idx="115">
                  <c:v>45524</c:v>
                </c:pt>
                <c:pt idx="116">
                  <c:v>45525</c:v>
                </c:pt>
                <c:pt idx="117">
                  <c:v>45526</c:v>
                </c:pt>
                <c:pt idx="118">
                  <c:v>45527</c:v>
                </c:pt>
                <c:pt idx="119">
                  <c:v>45530</c:v>
                </c:pt>
                <c:pt idx="120">
                  <c:v>45531</c:v>
                </c:pt>
                <c:pt idx="121">
                  <c:v>45532</c:v>
                </c:pt>
                <c:pt idx="122">
                  <c:v>45533</c:v>
                </c:pt>
                <c:pt idx="123">
                  <c:v>45534</c:v>
                </c:pt>
                <c:pt idx="124">
                  <c:v>45537</c:v>
                </c:pt>
                <c:pt idx="125">
                  <c:v>45538</c:v>
                </c:pt>
                <c:pt idx="126">
                  <c:v>45539</c:v>
                </c:pt>
                <c:pt idx="127">
                  <c:v>45540</c:v>
                </c:pt>
                <c:pt idx="128">
                  <c:v>45541</c:v>
                </c:pt>
                <c:pt idx="129">
                  <c:v>45544</c:v>
                </c:pt>
                <c:pt idx="130">
                  <c:v>45545</c:v>
                </c:pt>
                <c:pt idx="131">
                  <c:v>45546</c:v>
                </c:pt>
                <c:pt idx="132">
                  <c:v>45547</c:v>
                </c:pt>
                <c:pt idx="133">
                  <c:v>45548</c:v>
                </c:pt>
                <c:pt idx="134">
                  <c:v>45551</c:v>
                </c:pt>
                <c:pt idx="135">
                  <c:v>45552</c:v>
                </c:pt>
                <c:pt idx="136">
                  <c:v>45553</c:v>
                </c:pt>
                <c:pt idx="137">
                  <c:v>45554</c:v>
                </c:pt>
                <c:pt idx="138">
                  <c:v>45555</c:v>
                </c:pt>
                <c:pt idx="139">
                  <c:v>45558</c:v>
                </c:pt>
                <c:pt idx="140">
                  <c:v>45559</c:v>
                </c:pt>
                <c:pt idx="141">
                  <c:v>45560</c:v>
                </c:pt>
                <c:pt idx="142">
                  <c:v>45561</c:v>
                </c:pt>
                <c:pt idx="143">
                  <c:v>45562</c:v>
                </c:pt>
                <c:pt idx="144">
                  <c:v>45565</c:v>
                </c:pt>
                <c:pt idx="145">
                  <c:v>45566</c:v>
                </c:pt>
                <c:pt idx="146">
                  <c:v>45568</c:v>
                </c:pt>
                <c:pt idx="147">
                  <c:v>45569</c:v>
                </c:pt>
                <c:pt idx="148">
                  <c:v>45572</c:v>
                </c:pt>
                <c:pt idx="149">
                  <c:v>45573</c:v>
                </c:pt>
                <c:pt idx="150">
                  <c:v>45574</c:v>
                </c:pt>
                <c:pt idx="151">
                  <c:v>45575</c:v>
                </c:pt>
                <c:pt idx="152">
                  <c:v>45576</c:v>
                </c:pt>
                <c:pt idx="153">
                  <c:v>45579</c:v>
                </c:pt>
                <c:pt idx="154">
                  <c:v>45580</c:v>
                </c:pt>
                <c:pt idx="155">
                  <c:v>45581</c:v>
                </c:pt>
                <c:pt idx="156">
                  <c:v>45582</c:v>
                </c:pt>
                <c:pt idx="157">
                  <c:v>45583</c:v>
                </c:pt>
                <c:pt idx="158">
                  <c:v>45586</c:v>
                </c:pt>
                <c:pt idx="159">
                  <c:v>45587</c:v>
                </c:pt>
                <c:pt idx="160">
                  <c:v>45588</c:v>
                </c:pt>
                <c:pt idx="161">
                  <c:v>45589</c:v>
                </c:pt>
                <c:pt idx="162">
                  <c:v>45590</c:v>
                </c:pt>
                <c:pt idx="163">
                  <c:v>45593</c:v>
                </c:pt>
                <c:pt idx="164">
                  <c:v>45594</c:v>
                </c:pt>
                <c:pt idx="165">
                  <c:v>45595</c:v>
                </c:pt>
                <c:pt idx="166">
                  <c:v>45596</c:v>
                </c:pt>
                <c:pt idx="167">
                  <c:v>45600</c:v>
                </c:pt>
                <c:pt idx="168">
                  <c:v>45601</c:v>
                </c:pt>
                <c:pt idx="169">
                  <c:v>45602</c:v>
                </c:pt>
                <c:pt idx="170">
                  <c:v>45603</c:v>
                </c:pt>
                <c:pt idx="171">
                  <c:v>45604</c:v>
                </c:pt>
                <c:pt idx="172">
                  <c:v>45607</c:v>
                </c:pt>
                <c:pt idx="173">
                  <c:v>45608</c:v>
                </c:pt>
                <c:pt idx="174">
                  <c:v>45609</c:v>
                </c:pt>
                <c:pt idx="175">
                  <c:v>45610</c:v>
                </c:pt>
                <c:pt idx="176">
                  <c:v>45614</c:v>
                </c:pt>
                <c:pt idx="177">
                  <c:v>45615</c:v>
                </c:pt>
                <c:pt idx="178">
                  <c:v>45617</c:v>
                </c:pt>
                <c:pt idx="179">
                  <c:v>45618</c:v>
                </c:pt>
                <c:pt idx="180">
                  <c:v>45621</c:v>
                </c:pt>
                <c:pt idx="181">
                  <c:v>45622</c:v>
                </c:pt>
                <c:pt idx="182">
                  <c:v>45623</c:v>
                </c:pt>
                <c:pt idx="183">
                  <c:v>45624</c:v>
                </c:pt>
                <c:pt idx="184">
                  <c:v>45625</c:v>
                </c:pt>
                <c:pt idx="185">
                  <c:v>45628</c:v>
                </c:pt>
                <c:pt idx="186">
                  <c:v>45629</c:v>
                </c:pt>
                <c:pt idx="187">
                  <c:v>45630</c:v>
                </c:pt>
                <c:pt idx="188">
                  <c:v>45631</c:v>
                </c:pt>
                <c:pt idx="189">
                  <c:v>45632</c:v>
                </c:pt>
                <c:pt idx="190">
                  <c:v>45635</c:v>
                </c:pt>
                <c:pt idx="191">
                  <c:v>45636</c:v>
                </c:pt>
                <c:pt idx="192">
                  <c:v>45637</c:v>
                </c:pt>
                <c:pt idx="193">
                  <c:v>45638</c:v>
                </c:pt>
                <c:pt idx="194">
                  <c:v>45639</c:v>
                </c:pt>
                <c:pt idx="195">
                  <c:v>45642</c:v>
                </c:pt>
                <c:pt idx="196">
                  <c:v>45643</c:v>
                </c:pt>
                <c:pt idx="197">
                  <c:v>45644</c:v>
                </c:pt>
                <c:pt idx="198">
                  <c:v>45645</c:v>
                </c:pt>
                <c:pt idx="199">
                  <c:v>45646</c:v>
                </c:pt>
                <c:pt idx="200">
                  <c:v>45649</c:v>
                </c:pt>
                <c:pt idx="201">
                  <c:v>45650</c:v>
                </c:pt>
                <c:pt idx="202">
                  <c:v>45652</c:v>
                </c:pt>
                <c:pt idx="203">
                  <c:v>45653</c:v>
                </c:pt>
                <c:pt idx="204">
                  <c:v>45656</c:v>
                </c:pt>
                <c:pt idx="205">
                  <c:v>45657</c:v>
                </c:pt>
                <c:pt idx="206">
                  <c:v>45658</c:v>
                </c:pt>
                <c:pt idx="207">
                  <c:v>45659</c:v>
                </c:pt>
                <c:pt idx="208">
                  <c:v>45660</c:v>
                </c:pt>
                <c:pt idx="209">
                  <c:v>45663</c:v>
                </c:pt>
                <c:pt idx="210">
                  <c:v>45664</c:v>
                </c:pt>
                <c:pt idx="211">
                  <c:v>45665</c:v>
                </c:pt>
                <c:pt idx="212">
                  <c:v>45666</c:v>
                </c:pt>
                <c:pt idx="213">
                  <c:v>45667</c:v>
                </c:pt>
                <c:pt idx="214">
                  <c:v>45670</c:v>
                </c:pt>
                <c:pt idx="215">
                  <c:v>45671</c:v>
                </c:pt>
                <c:pt idx="216">
                  <c:v>45672</c:v>
                </c:pt>
                <c:pt idx="217">
                  <c:v>45673</c:v>
                </c:pt>
                <c:pt idx="218">
                  <c:v>45674</c:v>
                </c:pt>
                <c:pt idx="219">
                  <c:v>45677</c:v>
                </c:pt>
                <c:pt idx="220">
                  <c:v>45678</c:v>
                </c:pt>
                <c:pt idx="221">
                  <c:v>45679</c:v>
                </c:pt>
                <c:pt idx="222">
                  <c:v>45680</c:v>
                </c:pt>
                <c:pt idx="223">
                  <c:v>45681</c:v>
                </c:pt>
                <c:pt idx="224">
                  <c:v>45684</c:v>
                </c:pt>
                <c:pt idx="225">
                  <c:v>45685</c:v>
                </c:pt>
                <c:pt idx="226">
                  <c:v>45686</c:v>
                </c:pt>
                <c:pt idx="227">
                  <c:v>45687</c:v>
                </c:pt>
                <c:pt idx="228">
                  <c:v>45688</c:v>
                </c:pt>
                <c:pt idx="229">
                  <c:v>45691</c:v>
                </c:pt>
                <c:pt idx="230">
                  <c:v>45692</c:v>
                </c:pt>
                <c:pt idx="231">
                  <c:v>45693</c:v>
                </c:pt>
                <c:pt idx="232">
                  <c:v>45694</c:v>
                </c:pt>
                <c:pt idx="233">
                  <c:v>45695</c:v>
                </c:pt>
                <c:pt idx="234">
                  <c:v>45698</c:v>
                </c:pt>
                <c:pt idx="235">
                  <c:v>45699</c:v>
                </c:pt>
                <c:pt idx="236">
                  <c:v>45700</c:v>
                </c:pt>
                <c:pt idx="237">
                  <c:v>45701</c:v>
                </c:pt>
                <c:pt idx="238">
                  <c:v>45702</c:v>
                </c:pt>
                <c:pt idx="239">
                  <c:v>45705</c:v>
                </c:pt>
                <c:pt idx="240">
                  <c:v>45706</c:v>
                </c:pt>
                <c:pt idx="241">
                  <c:v>45707</c:v>
                </c:pt>
                <c:pt idx="242">
                  <c:v>45708</c:v>
                </c:pt>
                <c:pt idx="243">
                  <c:v>45709</c:v>
                </c:pt>
                <c:pt idx="244">
                  <c:v>45712</c:v>
                </c:pt>
                <c:pt idx="245">
                  <c:v>45713</c:v>
                </c:pt>
                <c:pt idx="246">
                  <c:v>45715</c:v>
                </c:pt>
                <c:pt idx="247">
                  <c:v>45716</c:v>
                </c:pt>
                <c:pt idx="248">
                  <c:v>45719</c:v>
                </c:pt>
                <c:pt idx="249">
                  <c:v>45720</c:v>
                </c:pt>
                <c:pt idx="250">
                  <c:v>45721</c:v>
                </c:pt>
                <c:pt idx="251">
                  <c:v>45722</c:v>
                </c:pt>
                <c:pt idx="252">
                  <c:v>45723</c:v>
                </c:pt>
                <c:pt idx="253">
                  <c:v>45726</c:v>
                </c:pt>
                <c:pt idx="254">
                  <c:v>45727</c:v>
                </c:pt>
                <c:pt idx="255">
                  <c:v>45728</c:v>
                </c:pt>
                <c:pt idx="256">
                  <c:v>45729</c:v>
                </c:pt>
                <c:pt idx="257">
                  <c:v>45733</c:v>
                </c:pt>
                <c:pt idx="258">
                  <c:v>45734</c:v>
                </c:pt>
                <c:pt idx="259">
                  <c:v>45735</c:v>
                </c:pt>
                <c:pt idx="260">
                  <c:v>45736</c:v>
                </c:pt>
                <c:pt idx="261">
                  <c:v>45737</c:v>
                </c:pt>
                <c:pt idx="262">
                  <c:v>45740</c:v>
                </c:pt>
                <c:pt idx="263">
                  <c:v>45741</c:v>
                </c:pt>
                <c:pt idx="264">
                  <c:v>45742</c:v>
                </c:pt>
                <c:pt idx="265">
                  <c:v>45743</c:v>
                </c:pt>
                <c:pt idx="266">
                  <c:v>45744</c:v>
                </c:pt>
                <c:pt idx="267">
                  <c:v>45747</c:v>
                </c:pt>
                <c:pt idx="268">
                  <c:v>45748</c:v>
                </c:pt>
                <c:pt idx="269">
                  <c:v>45749</c:v>
                </c:pt>
                <c:pt idx="270">
                  <c:v>45750</c:v>
                </c:pt>
                <c:pt idx="271">
                  <c:v>45751</c:v>
                </c:pt>
                <c:pt idx="272">
                  <c:v>45754</c:v>
                </c:pt>
                <c:pt idx="273">
                  <c:v>45755</c:v>
                </c:pt>
                <c:pt idx="274">
                  <c:v>45756</c:v>
                </c:pt>
                <c:pt idx="275">
                  <c:v>45758</c:v>
                </c:pt>
                <c:pt idx="276">
                  <c:v>45762</c:v>
                </c:pt>
                <c:pt idx="277">
                  <c:v>45763</c:v>
                </c:pt>
                <c:pt idx="278">
                  <c:v>45764</c:v>
                </c:pt>
                <c:pt idx="279">
                  <c:v>45768</c:v>
                </c:pt>
                <c:pt idx="280">
                  <c:v>45769</c:v>
                </c:pt>
                <c:pt idx="281">
                  <c:v>45770</c:v>
                </c:pt>
                <c:pt idx="282">
                  <c:v>45771</c:v>
                </c:pt>
                <c:pt idx="283">
                  <c:v>45772</c:v>
                </c:pt>
                <c:pt idx="284">
                  <c:v>45775</c:v>
                </c:pt>
                <c:pt idx="285">
                  <c:v>45776</c:v>
                </c:pt>
                <c:pt idx="286">
                  <c:v>45777</c:v>
                </c:pt>
                <c:pt idx="287">
                  <c:v>45779</c:v>
                </c:pt>
                <c:pt idx="288">
                  <c:v>45782</c:v>
                </c:pt>
                <c:pt idx="289">
                  <c:v>45783</c:v>
                </c:pt>
                <c:pt idx="290">
                  <c:v>45784</c:v>
                </c:pt>
                <c:pt idx="291">
                  <c:v>45785</c:v>
                </c:pt>
                <c:pt idx="292">
                  <c:v>45786</c:v>
                </c:pt>
                <c:pt idx="293">
                  <c:v>45789</c:v>
                </c:pt>
                <c:pt idx="294">
                  <c:v>45790</c:v>
                </c:pt>
                <c:pt idx="295">
                  <c:v>45791</c:v>
                </c:pt>
                <c:pt idx="296">
                  <c:v>45792</c:v>
                </c:pt>
                <c:pt idx="297">
                  <c:v>45793</c:v>
                </c:pt>
                <c:pt idx="298">
                  <c:v>45796</c:v>
                </c:pt>
                <c:pt idx="299">
                  <c:v>45797</c:v>
                </c:pt>
                <c:pt idx="300">
                  <c:v>45798</c:v>
                </c:pt>
                <c:pt idx="301">
                  <c:v>45799</c:v>
                </c:pt>
                <c:pt idx="302">
                  <c:v>45800</c:v>
                </c:pt>
                <c:pt idx="303">
                  <c:v>45803</c:v>
                </c:pt>
                <c:pt idx="304">
                  <c:v>45804</c:v>
                </c:pt>
                <c:pt idx="305">
                  <c:v>45805</c:v>
                </c:pt>
                <c:pt idx="306">
                  <c:v>45806</c:v>
                </c:pt>
                <c:pt idx="307">
                  <c:v>45807</c:v>
                </c:pt>
                <c:pt idx="308">
                  <c:v>45810</c:v>
                </c:pt>
                <c:pt idx="309">
                  <c:v>45811</c:v>
                </c:pt>
                <c:pt idx="310">
                  <c:v>45812</c:v>
                </c:pt>
                <c:pt idx="311">
                  <c:v>45813</c:v>
                </c:pt>
                <c:pt idx="312">
                  <c:v>45814</c:v>
                </c:pt>
                <c:pt idx="313">
                  <c:v>45817</c:v>
                </c:pt>
                <c:pt idx="314">
                  <c:v>45818</c:v>
                </c:pt>
                <c:pt idx="315">
                  <c:v>45819</c:v>
                </c:pt>
                <c:pt idx="316">
                  <c:v>45820</c:v>
                </c:pt>
                <c:pt idx="317">
                  <c:v>45821</c:v>
                </c:pt>
                <c:pt idx="318">
                  <c:v>45824</c:v>
                </c:pt>
                <c:pt idx="319">
                  <c:v>45825</c:v>
                </c:pt>
                <c:pt idx="320">
                  <c:v>45826</c:v>
                </c:pt>
                <c:pt idx="321">
                  <c:v>45827</c:v>
                </c:pt>
                <c:pt idx="322">
                  <c:v>45828</c:v>
                </c:pt>
                <c:pt idx="323">
                  <c:v>45831</c:v>
                </c:pt>
                <c:pt idx="324">
                  <c:v>45832</c:v>
                </c:pt>
                <c:pt idx="325">
                  <c:v>45833</c:v>
                </c:pt>
                <c:pt idx="326">
                  <c:v>45834</c:v>
                </c:pt>
                <c:pt idx="327">
                  <c:v>45835</c:v>
                </c:pt>
                <c:pt idx="328">
                  <c:v>45838</c:v>
                </c:pt>
                <c:pt idx="329">
                  <c:v>45839</c:v>
                </c:pt>
                <c:pt idx="330">
                  <c:v>45840</c:v>
                </c:pt>
                <c:pt idx="331">
                  <c:v>45841</c:v>
                </c:pt>
                <c:pt idx="332">
                  <c:v>45842</c:v>
                </c:pt>
                <c:pt idx="333">
                  <c:v>45845</c:v>
                </c:pt>
                <c:pt idx="334">
                  <c:v>45846</c:v>
                </c:pt>
                <c:pt idx="335">
                  <c:v>45847</c:v>
                </c:pt>
                <c:pt idx="336">
                  <c:v>45848</c:v>
                </c:pt>
                <c:pt idx="337">
                  <c:v>45849</c:v>
                </c:pt>
                <c:pt idx="338">
                  <c:v>45852</c:v>
                </c:pt>
                <c:pt idx="339">
                  <c:v>45853</c:v>
                </c:pt>
                <c:pt idx="340">
                  <c:v>45854</c:v>
                </c:pt>
                <c:pt idx="341">
                  <c:v>45855</c:v>
                </c:pt>
                <c:pt idx="342">
                  <c:v>45856</c:v>
                </c:pt>
                <c:pt idx="343">
                  <c:v>45859</c:v>
                </c:pt>
                <c:pt idx="344">
                  <c:v>45860</c:v>
                </c:pt>
                <c:pt idx="345">
                  <c:v>45861</c:v>
                </c:pt>
                <c:pt idx="346">
                  <c:v>45862</c:v>
                </c:pt>
                <c:pt idx="347">
                  <c:v>45863</c:v>
                </c:pt>
                <c:pt idx="348">
                  <c:v>45866</c:v>
                </c:pt>
                <c:pt idx="349">
                  <c:v>45867</c:v>
                </c:pt>
                <c:pt idx="350">
                  <c:v>45868</c:v>
                </c:pt>
                <c:pt idx="351">
                  <c:v>45869</c:v>
                </c:pt>
                <c:pt idx="352">
                  <c:v>45870</c:v>
                </c:pt>
                <c:pt idx="353">
                  <c:v>45873</c:v>
                </c:pt>
                <c:pt idx="354">
                  <c:v>45874</c:v>
                </c:pt>
                <c:pt idx="355">
                  <c:v>45875</c:v>
                </c:pt>
                <c:pt idx="356">
                  <c:v>45876</c:v>
                </c:pt>
                <c:pt idx="357">
                  <c:v>45877</c:v>
                </c:pt>
                <c:pt idx="358">
                  <c:v>45880</c:v>
                </c:pt>
                <c:pt idx="359">
                  <c:v>45881</c:v>
                </c:pt>
                <c:pt idx="360">
                  <c:v>45882</c:v>
                </c:pt>
                <c:pt idx="361">
                  <c:v>45883</c:v>
                </c:pt>
                <c:pt idx="362">
                  <c:v>45887</c:v>
                </c:pt>
                <c:pt idx="363">
                  <c:v>45888</c:v>
                </c:pt>
                <c:pt idx="364">
                  <c:v>45889</c:v>
                </c:pt>
                <c:pt idx="365">
                  <c:v>45890</c:v>
                </c:pt>
                <c:pt idx="366">
                  <c:v>45891</c:v>
                </c:pt>
                <c:pt idx="367">
                  <c:v>45894</c:v>
                </c:pt>
                <c:pt idx="368">
                  <c:v>45895</c:v>
                </c:pt>
                <c:pt idx="369">
                  <c:v>45897</c:v>
                </c:pt>
                <c:pt idx="370">
                  <c:v>45898</c:v>
                </c:pt>
                <c:pt idx="371">
                  <c:v>45901</c:v>
                </c:pt>
                <c:pt idx="372">
                  <c:v>45902</c:v>
                </c:pt>
                <c:pt idx="373">
                  <c:v>45903</c:v>
                </c:pt>
                <c:pt idx="374">
                  <c:v>45904</c:v>
                </c:pt>
                <c:pt idx="375">
                  <c:v>45905</c:v>
                </c:pt>
                <c:pt idx="376">
                  <c:v>45908</c:v>
                </c:pt>
                <c:pt idx="377">
                  <c:v>45909</c:v>
                </c:pt>
                <c:pt idx="378">
                  <c:v>45910</c:v>
                </c:pt>
                <c:pt idx="379">
                  <c:v>45911</c:v>
                </c:pt>
                <c:pt idx="380">
                  <c:v>45912</c:v>
                </c:pt>
                <c:pt idx="381">
                  <c:v>45915</c:v>
                </c:pt>
                <c:pt idx="382">
                  <c:v>45916</c:v>
                </c:pt>
                <c:pt idx="383">
                  <c:v>45917</c:v>
                </c:pt>
                <c:pt idx="384">
                  <c:v>45918</c:v>
                </c:pt>
                <c:pt idx="385">
                  <c:v>45919</c:v>
                </c:pt>
                <c:pt idx="386">
                  <c:v>45922</c:v>
                </c:pt>
                <c:pt idx="387">
                  <c:v>45923</c:v>
                </c:pt>
                <c:pt idx="388">
                  <c:v>45924</c:v>
                </c:pt>
                <c:pt idx="389">
                  <c:v>45925</c:v>
                </c:pt>
                <c:pt idx="390">
                  <c:v>45926</c:v>
                </c:pt>
                <c:pt idx="391">
                  <c:v>45929</c:v>
                </c:pt>
                <c:pt idx="392">
                  <c:v>45930</c:v>
                </c:pt>
                <c:pt idx="393">
                  <c:v>45931</c:v>
                </c:pt>
                <c:pt idx="394">
                  <c:v>45933</c:v>
                </c:pt>
                <c:pt idx="395">
                  <c:v>45936</c:v>
                </c:pt>
                <c:pt idx="396">
                  <c:v>45937</c:v>
                </c:pt>
                <c:pt idx="397">
                  <c:v>45938</c:v>
                </c:pt>
                <c:pt idx="398">
                  <c:v>45939</c:v>
                </c:pt>
                <c:pt idx="399">
                  <c:v>45940</c:v>
                </c:pt>
                <c:pt idx="400">
                  <c:v>45943</c:v>
                </c:pt>
                <c:pt idx="401">
                  <c:v>45944</c:v>
                </c:pt>
                <c:pt idx="402">
                  <c:v>45945</c:v>
                </c:pt>
                <c:pt idx="403">
                  <c:v>45946</c:v>
                </c:pt>
                <c:pt idx="404">
                  <c:v>45947</c:v>
                </c:pt>
                <c:pt idx="405">
                  <c:v>45950</c:v>
                </c:pt>
                <c:pt idx="406">
                  <c:v>45953</c:v>
                </c:pt>
                <c:pt idx="407">
                  <c:v>45954</c:v>
                </c:pt>
                <c:pt idx="408">
                  <c:v>45957</c:v>
                </c:pt>
                <c:pt idx="409">
                  <c:v>45958</c:v>
                </c:pt>
                <c:pt idx="410">
                  <c:v>45959</c:v>
                </c:pt>
                <c:pt idx="411">
                  <c:v>45960</c:v>
                </c:pt>
                <c:pt idx="412">
                  <c:v>45961</c:v>
                </c:pt>
                <c:pt idx="413">
                  <c:v>45964</c:v>
                </c:pt>
                <c:pt idx="414">
                  <c:v>45965</c:v>
                </c:pt>
                <c:pt idx="415">
                  <c:v>45967</c:v>
                </c:pt>
                <c:pt idx="416">
                  <c:v>45968</c:v>
                </c:pt>
                <c:pt idx="417">
                  <c:v>45971</c:v>
                </c:pt>
                <c:pt idx="418">
                  <c:v>45972</c:v>
                </c:pt>
                <c:pt idx="419">
                  <c:v>45973</c:v>
                </c:pt>
                <c:pt idx="420">
                  <c:v>45974</c:v>
                </c:pt>
                <c:pt idx="421">
                  <c:v>45975</c:v>
                </c:pt>
                <c:pt idx="422">
                  <c:v>45978</c:v>
                </c:pt>
                <c:pt idx="423">
                  <c:v>45979</c:v>
                </c:pt>
                <c:pt idx="424">
                  <c:v>45980</c:v>
                </c:pt>
                <c:pt idx="425">
                  <c:v>45981</c:v>
                </c:pt>
                <c:pt idx="426">
                  <c:v>45982</c:v>
                </c:pt>
                <c:pt idx="427">
                  <c:v>45985</c:v>
                </c:pt>
                <c:pt idx="428">
                  <c:v>45986</c:v>
                </c:pt>
                <c:pt idx="429">
                  <c:v>45987</c:v>
                </c:pt>
                <c:pt idx="430">
                  <c:v>45988</c:v>
                </c:pt>
                <c:pt idx="431">
                  <c:v>45989</c:v>
                </c:pt>
                <c:pt idx="432">
                  <c:v>45992</c:v>
                </c:pt>
                <c:pt idx="433">
                  <c:v>45993</c:v>
                </c:pt>
                <c:pt idx="434">
                  <c:v>45994</c:v>
                </c:pt>
                <c:pt idx="435">
                  <c:v>45995</c:v>
                </c:pt>
                <c:pt idx="436">
                  <c:v>45996</c:v>
                </c:pt>
                <c:pt idx="437">
                  <c:v>45999</c:v>
                </c:pt>
                <c:pt idx="438">
                  <c:v>46000</c:v>
                </c:pt>
                <c:pt idx="439">
                  <c:v>46001</c:v>
                </c:pt>
                <c:pt idx="440">
                  <c:v>46002</c:v>
                </c:pt>
                <c:pt idx="441">
                  <c:v>46003</c:v>
                </c:pt>
                <c:pt idx="442">
                  <c:v>46006</c:v>
                </c:pt>
                <c:pt idx="443">
                  <c:v>46007</c:v>
                </c:pt>
                <c:pt idx="444">
                  <c:v>46008</c:v>
                </c:pt>
                <c:pt idx="445">
                  <c:v>46009</c:v>
                </c:pt>
                <c:pt idx="446">
                  <c:v>46010</c:v>
                </c:pt>
                <c:pt idx="447">
                  <c:v>46013</c:v>
                </c:pt>
                <c:pt idx="448">
                  <c:v>46014</c:v>
                </c:pt>
                <c:pt idx="449">
                  <c:v>46015</c:v>
                </c:pt>
                <c:pt idx="450">
                  <c:v>46017</c:v>
                </c:pt>
                <c:pt idx="451">
                  <c:v>46020</c:v>
                </c:pt>
                <c:pt idx="452">
                  <c:v>46021</c:v>
                </c:pt>
                <c:pt idx="453">
                  <c:v>46022</c:v>
                </c:pt>
                <c:pt idx="454">
                  <c:v>46023</c:v>
                </c:pt>
                <c:pt idx="455">
                  <c:v>46024</c:v>
                </c:pt>
                <c:pt idx="456">
                  <c:v>46027</c:v>
                </c:pt>
                <c:pt idx="457">
                  <c:v>46028</c:v>
                </c:pt>
                <c:pt idx="458">
                  <c:v>46029</c:v>
                </c:pt>
                <c:pt idx="459">
                  <c:v>46030</c:v>
                </c:pt>
                <c:pt idx="460">
                  <c:v>46031</c:v>
                </c:pt>
                <c:pt idx="461">
                  <c:v>46034</c:v>
                </c:pt>
                <c:pt idx="462">
                  <c:v>46035</c:v>
                </c:pt>
                <c:pt idx="463">
                  <c:v>46036</c:v>
                </c:pt>
                <c:pt idx="464">
                  <c:v>46038</c:v>
                </c:pt>
                <c:pt idx="465">
                  <c:v>46041</c:v>
                </c:pt>
                <c:pt idx="466">
                  <c:v>46042</c:v>
                </c:pt>
                <c:pt idx="467">
                  <c:v>46043</c:v>
                </c:pt>
                <c:pt idx="468">
                  <c:v>46044</c:v>
                </c:pt>
                <c:pt idx="469">
                  <c:v>46045</c:v>
                </c:pt>
                <c:pt idx="470">
                  <c:v>46049</c:v>
                </c:pt>
                <c:pt idx="471">
                  <c:v>46050</c:v>
                </c:pt>
                <c:pt idx="472">
                  <c:v>46051</c:v>
                </c:pt>
                <c:pt idx="473">
                  <c:v>46052</c:v>
                </c:pt>
                <c:pt idx="474">
                  <c:v>46055</c:v>
                </c:pt>
                <c:pt idx="475">
                  <c:v>46056</c:v>
                </c:pt>
                <c:pt idx="476">
                  <c:v>46057</c:v>
                </c:pt>
                <c:pt idx="477">
                  <c:v>46058</c:v>
                </c:pt>
                <c:pt idx="478">
                  <c:v>46059</c:v>
                </c:pt>
                <c:pt idx="479">
                  <c:v>46062</c:v>
                </c:pt>
                <c:pt idx="480">
                  <c:v>46063</c:v>
                </c:pt>
                <c:pt idx="481">
                  <c:v>46064</c:v>
                </c:pt>
                <c:pt idx="482">
                  <c:v>46065</c:v>
                </c:pt>
                <c:pt idx="483">
                  <c:v>46066</c:v>
                </c:pt>
                <c:pt idx="484">
                  <c:v>46069</c:v>
                </c:pt>
                <c:pt idx="485">
                  <c:v>46070</c:v>
                </c:pt>
                <c:pt idx="486">
                  <c:v>46071</c:v>
                </c:pt>
                <c:pt idx="487">
                  <c:v>46072</c:v>
                </c:pt>
                <c:pt idx="488">
                  <c:v>46073</c:v>
                </c:pt>
                <c:pt idx="489">
                  <c:v>46076</c:v>
                </c:pt>
                <c:pt idx="490">
                  <c:v>46077</c:v>
                </c:pt>
                <c:pt idx="491">
                  <c:v>46078</c:v>
                </c:pt>
                <c:pt idx="492">
                  <c:v>46079</c:v>
                </c:pt>
                <c:pt idx="493">
                  <c:v>46080</c:v>
                </c:pt>
                <c:pt idx="494">
                  <c:v>46083</c:v>
                </c:pt>
                <c:pt idx="495">
                  <c:v>46085</c:v>
                </c:pt>
                <c:pt idx="496">
                  <c:v>46086</c:v>
                </c:pt>
                <c:pt idx="497">
                  <c:v>46087</c:v>
                </c:pt>
                <c:pt idx="498">
                  <c:v>46090</c:v>
                </c:pt>
                <c:pt idx="499">
                  <c:v>46091</c:v>
                </c:pt>
                <c:pt idx="500">
                  <c:v>46092</c:v>
                </c:pt>
                <c:pt idx="501">
                  <c:v>46093</c:v>
                </c:pt>
                <c:pt idx="502">
                  <c:v>46094</c:v>
                </c:pt>
                <c:pt idx="503">
                  <c:v>46097</c:v>
                </c:pt>
                <c:pt idx="504">
                  <c:v>46098</c:v>
                </c:pt>
                <c:pt idx="505">
                  <c:v>46099</c:v>
                </c:pt>
                <c:pt idx="506">
                  <c:v>46100</c:v>
                </c:pt>
                <c:pt idx="507">
                  <c:v>46101</c:v>
                </c:pt>
                <c:pt idx="508">
                  <c:v>46104</c:v>
                </c:pt>
                <c:pt idx="509">
                  <c:v>46105</c:v>
                </c:pt>
                <c:pt idx="510">
                  <c:v>46106</c:v>
                </c:pt>
                <c:pt idx="511">
                  <c:v>46108</c:v>
                </c:pt>
                <c:pt idx="512">
                  <c:v>46111</c:v>
                </c:pt>
              </c:numCache>
            </c:numRef>
          </c:cat>
          <c:val>
            <c:numRef>
              <c:f>'Large and Mid'!$E$2:$E$514</c:f>
              <c:numCache>
                <c:formatCode>General</c:formatCode>
                <c:ptCount val="513"/>
                <c:pt idx="0">
                  <c:v>10</c:v>
                </c:pt>
                <c:pt idx="1">
                  <c:v>10.02</c:v>
                </c:pt>
                <c:pt idx="2">
                  <c:v>10.01</c:v>
                </c:pt>
                <c:pt idx="3">
                  <c:v>10</c:v>
                </c:pt>
                <c:pt idx="4">
                  <c:v>10</c:v>
                </c:pt>
                <c:pt idx="5">
                  <c:v>10.029999999999999</c:v>
                </c:pt>
                <c:pt idx="6">
                  <c:v>10.06</c:v>
                </c:pt>
                <c:pt idx="7">
                  <c:v>10.029999999999999</c:v>
                </c:pt>
                <c:pt idx="8">
                  <c:v>10.01</c:v>
                </c:pt>
                <c:pt idx="9">
                  <c:v>9.86</c:v>
                </c:pt>
                <c:pt idx="10">
                  <c:v>9.9600000000000009</c:v>
                </c:pt>
                <c:pt idx="11">
                  <c:v>9.9700000000000006</c:v>
                </c:pt>
                <c:pt idx="12">
                  <c:v>9.99</c:v>
                </c:pt>
                <c:pt idx="13">
                  <c:v>9.8800000000000008</c:v>
                </c:pt>
                <c:pt idx="14">
                  <c:v>9.8699999999999992</c:v>
                </c:pt>
                <c:pt idx="15">
                  <c:v>9.98</c:v>
                </c:pt>
                <c:pt idx="16">
                  <c:v>10.029999999999999</c:v>
                </c:pt>
                <c:pt idx="17">
                  <c:v>10.02</c:v>
                </c:pt>
                <c:pt idx="18">
                  <c:v>10.08</c:v>
                </c:pt>
                <c:pt idx="19">
                  <c:v>10.16</c:v>
                </c:pt>
                <c:pt idx="20">
                  <c:v>10.16</c:v>
                </c:pt>
                <c:pt idx="21">
                  <c:v>10.24</c:v>
                </c:pt>
                <c:pt idx="22">
                  <c:v>10.3</c:v>
                </c:pt>
                <c:pt idx="23">
                  <c:v>10.32</c:v>
                </c:pt>
                <c:pt idx="24">
                  <c:v>10.34</c:v>
                </c:pt>
                <c:pt idx="25">
                  <c:v>10.37</c:v>
                </c:pt>
                <c:pt idx="26">
                  <c:v>10.44</c:v>
                </c:pt>
                <c:pt idx="27">
                  <c:v>10.4</c:v>
                </c:pt>
                <c:pt idx="28">
                  <c:v>10.45</c:v>
                </c:pt>
                <c:pt idx="29">
                  <c:v>10.38</c:v>
                </c:pt>
                <c:pt idx="30">
                  <c:v>10.27</c:v>
                </c:pt>
                <c:pt idx="31">
                  <c:v>10.28</c:v>
                </c:pt>
                <c:pt idx="32">
                  <c:v>10.24</c:v>
                </c:pt>
                <c:pt idx="33">
                  <c:v>10.25</c:v>
                </c:pt>
                <c:pt idx="34">
                  <c:v>10.35</c:v>
                </c:pt>
                <c:pt idx="35">
                  <c:v>10.38</c:v>
                </c:pt>
                <c:pt idx="36">
                  <c:v>10.43</c:v>
                </c:pt>
                <c:pt idx="37">
                  <c:v>10.49</c:v>
                </c:pt>
                <c:pt idx="38">
                  <c:v>10.49</c:v>
                </c:pt>
                <c:pt idx="39">
                  <c:v>10.54</c:v>
                </c:pt>
                <c:pt idx="40">
                  <c:v>10.56</c:v>
                </c:pt>
                <c:pt idx="41">
                  <c:v>10.58</c:v>
                </c:pt>
                <c:pt idx="42">
                  <c:v>10.5</c:v>
                </c:pt>
                <c:pt idx="43">
                  <c:v>10.51</c:v>
                </c:pt>
                <c:pt idx="44">
                  <c:v>10.44</c:v>
                </c:pt>
                <c:pt idx="45">
                  <c:v>10.46</c:v>
                </c:pt>
                <c:pt idx="46">
                  <c:v>10.29</c:v>
                </c:pt>
                <c:pt idx="47">
                  <c:v>10.38</c:v>
                </c:pt>
                <c:pt idx="48">
                  <c:v>10.48</c:v>
                </c:pt>
                <c:pt idx="49">
                  <c:v>10.54</c:v>
                </c:pt>
                <c:pt idx="50">
                  <c:v>10.57</c:v>
                </c:pt>
                <c:pt idx="51">
                  <c:v>10.72</c:v>
                </c:pt>
                <c:pt idx="52">
                  <c:v>10.76</c:v>
                </c:pt>
                <c:pt idx="53">
                  <c:v>10.81</c:v>
                </c:pt>
                <c:pt idx="54">
                  <c:v>10.84</c:v>
                </c:pt>
                <c:pt idx="55">
                  <c:v>10.92</c:v>
                </c:pt>
                <c:pt idx="56">
                  <c:v>10.94</c:v>
                </c:pt>
                <c:pt idx="57">
                  <c:v>10.93</c:v>
                </c:pt>
                <c:pt idx="58">
                  <c:v>10.91</c:v>
                </c:pt>
                <c:pt idx="59">
                  <c:v>10.88</c:v>
                </c:pt>
                <c:pt idx="60">
                  <c:v>10.81</c:v>
                </c:pt>
                <c:pt idx="61">
                  <c:v>10.83</c:v>
                </c:pt>
                <c:pt idx="62">
                  <c:v>11.06</c:v>
                </c:pt>
                <c:pt idx="63">
                  <c:v>10.55</c:v>
                </c:pt>
                <c:pt idx="64">
                  <c:v>10.9</c:v>
                </c:pt>
                <c:pt idx="65">
                  <c:v>11.06</c:v>
                </c:pt>
                <c:pt idx="66">
                  <c:v>11.21</c:v>
                </c:pt>
                <c:pt idx="67">
                  <c:v>11.26</c:v>
                </c:pt>
                <c:pt idx="68">
                  <c:v>11.29</c:v>
                </c:pt>
                <c:pt idx="69">
                  <c:v>11.33</c:v>
                </c:pt>
                <c:pt idx="70">
                  <c:v>11.4</c:v>
                </c:pt>
                <c:pt idx="71">
                  <c:v>11.52</c:v>
                </c:pt>
                <c:pt idx="72">
                  <c:v>11.63</c:v>
                </c:pt>
                <c:pt idx="73">
                  <c:v>11.54</c:v>
                </c:pt>
                <c:pt idx="74">
                  <c:v>11.57</c:v>
                </c:pt>
                <c:pt idx="75">
                  <c:v>11.52</c:v>
                </c:pt>
                <c:pt idx="76">
                  <c:v>11.59</c:v>
                </c:pt>
                <c:pt idx="77">
                  <c:v>11.6</c:v>
                </c:pt>
                <c:pt idx="78">
                  <c:v>11.64</c:v>
                </c:pt>
                <c:pt idx="79">
                  <c:v>11.65</c:v>
                </c:pt>
                <c:pt idx="80">
                  <c:v>11.66</c:v>
                </c:pt>
                <c:pt idx="81">
                  <c:v>11.79</c:v>
                </c:pt>
                <c:pt idx="82">
                  <c:v>11.77</c:v>
                </c:pt>
                <c:pt idx="83">
                  <c:v>11.85</c:v>
                </c:pt>
                <c:pt idx="84">
                  <c:v>11.88</c:v>
                </c:pt>
                <c:pt idx="85">
                  <c:v>11.9</c:v>
                </c:pt>
                <c:pt idx="86">
                  <c:v>11.87</c:v>
                </c:pt>
                <c:pt idx="87">
                  <c:v>11.94</c:v>
                </c:pt>
                <c:pt idx="88">
                  <c:v>11.88</c:v>
                </c:pt>
                <c:pt idx="89">
                  <c:v>11.88</c:v>
                </c:pt>
                <c:pt idx="90">
                  <c:v>11.87</c:v>
                </c:pt>
                <c:pt idx="91">
                  <c:v>11.91</c:v>
                </c:pt>
                <c:pt idx="92">
                  <c:v>11.91</c:v>
                </c:pt>
                <c:pt idx="93">
                  <c:v>11.91</c:v>
                </c:pt>
                <c:pt idx="94">
                  <c:v>11.74</c:v>
                </c:pt>
                <c:pt idx="95">
                  <c:v>11.8</c:v>
                </c:pt>
                <c:pt idx="96">
                  <c:v>11.8</c:v>
                </c:pt>
                <c:pt idx="97">
                  <c:v>11.83</c:v>
                </c:pt>
                <c:pt idx="98">
                  <c:v>11.86</c:v>
                </c:pt>
                <c:pt idx="99">
                  <c:v>12.01</c:v>
                </c:pt>
                <c:pt idx="100">
                  <c:v>12.06</c:v>
                </c:pt>
                <c:pt idx="101">
                  <c:v>12.07</c:v>
                </c:pt>
                <c:pt idx="102">
                  <c:v>12.14</c:v>
                </c:pt>
                <c:pt idx="103">
                  <c:v>12.12</c:v>
                </c:pt>
                <c:pt idx="104">
                  <c:v>12.03</c:v>
                </c:pt>
                <c:pt idx="105">
                  <c:v>11.74</c:v>
                </c:pt>
                <c:pt idx="106">
                  <c:v>11.72</c:v>
                </c:pt>
                <c:pt idx="107">
                  <c:v>11.89</c:v>
                </c:pt>
                <c:pt idx="108">
                  <c:v>11.84</c:v>
                </c:pt>
                <c:pt idx="109">
                  <c:v>11.93</c:v>
                </c:pt>
                <c:pt idx="110">
                  <c:v>11.94</c:v>
                </c:pt>
                <c:pt idx="111">
                  <c:v>11.84</c:v>
                </c:pt>
                <c:pt idx="112">
                  <c:v>11.83</c:v>
                </c:pt>
                <c:pt idx="113">
                  <c:v>12.02</c:v>
                </c:pt>
                <c:pt idx="114">
                  <c:v>12.06</c:v>
                </c:pt>
                <c:pt idx="115">
                  <c:v>12.09</c:v>
                </c:pt>
                <c:pt idx="116">
                  <c:v>12.19</c:v>
                </c:pt>
                <c:pt idx="117">
                  <c:v>12.22</c:v>
                </c:pt>
                <c:pt idx="118">
                  <c:v>12.18</c:v>
                </c:pt>
                <c:pt idx="119">
                  <c:v>12.24</c:v>
                </c:pt>
                <c:pt idx="120">
                  <c:v>12.27</c:v>
                </c:pt>
                <c:pt idx="121">
                  <c:v>12.29</c:v>
                </c:pt>
                <c:pt idx="122">
                  <c:v>12.29</c:v>
                </c:pt>
                <c:pt idx="123">
                  <c:v>12.37</c:v>
                </c:pt>
                <c:pt idx="124">
                  <c:v>12.33</c:v>
                </c:pt>
                <c:pt idx="125">
                  <c:v>12.38</c:v>
                </c:pt>
                <c:pt idx="126">
                  <c:v>12.38</c:v>
                </c:pt>
                <c:pt idx="127">
                  <c:v>12.39</c:v>
                </c:pt>
                <c:pt idx="128">
                  <c:v>12.27</c:v>
                </c:pt>
                <c:pt idx="129">
                  <c:v>12.29</c:v>
                </c:pt>
                <c:pt idx="130">
                  <c:v>12.39</c:v>
                </c:pt>
                <c:pt idx="131">
                  <c:v>12.37</c:v>
                </c:pt>
                <c:pt idx="132">
                  <c:v>12.5</c:v>
                </c:pt>
                <c:pt idx="133">
                  <c:v>12.52</c:v>
                </c:pt>
                <c:pt idx="134">
                  <c:v>12.52</c:v>
                </c:pt>
                <c:pt idx="135">
                  <c:v>12.51</c:v>
                </c:pt>
                <c:pt idx="136">
                  <c:v>12.46</c:v>
                </c:pt>
                <c:pt idx="137">
                  <c:v>12.48</c:v>
                </c:pt>
                <c:pt idx="138">
                  <c:v>12.6</c:v>
                </c:pt>
                <c:pt idx="139">
                  <c:v>12.71</c:v>
                </c:pt>
                <c:pt idx="140">
                  <c:v>12.7</c:v>
                </c:pt>
                <c:pt idx="141">
                  <c:v>12.69</c:v>
                </c:pt>
                <c:pt idx="142">
                  <c:v>12.71</c:v>
                </c:pt>
                <c:pt idx="143">
                  <c:v>12.72</c:v>
                </c:pt>
                <c:pt idx="144">
                  <c:v>12.61</c:v>
                </c:pt>
                <c:pt idx="145">
                  <c:v>12.6</c:v>
                </c:pt>
                <c:pt idx="146">
                  <c:v>12.39</c:v>
                </c:pt>
                <c:pt idx="147">
                  <c:v>12.26</c:v>
                </c:pt>
                <c:pt idx="148">
                  <c:v>12.08</c:v>
                </c:pt>
                <c:pt idx="149">
                  <c:v>12.24</c:v>
                </c:pt>
                <c:pt idx="150">
                  <c:v>12.33</c:v>
                </c:pt>
                <c:pt idx="151">
                  <c:v>12.3</c:v>
                </c:pt>
                <c:pt idx="152">
                  <c:v>12.34</c:v>
                </c:pt>
                <c:pt idx="153">
                  <c:v>12.4</c:v>
                </c:pt>
                <c:pt idx="154">
                  <c:v>12.41</c:v>
                </c:pt>
                <c:pt idx="155">
                  <c:v>12.4</c:v>
                </c:pt>
                <c:pt idx="156">
                  <c:v>12.22</c:v>
                </c:pt>
                <c:pt idx="157">
                  <c:v>12.26</c:v>
                </c:pt>
                <c:pt idx="158">
                  <c:v>12.17</c:v>
                </c:pt>
                <c:pt idx="159">
                  <c:v>11.99</c:v>
                </c:pt>
                <c:pt idx="160">
                  <c:v>11.96</c:v>
                </c:pt>
                <c:pt idx="161">
                  <c:v>11.92</c:v>
                </c:pt>
                <c:pt idx="162">
                  <c:v>11.83</c:v>
                </c:pt>
                <c:pt idx="163">
                  <c:v>11.86</c:v>
                </c:pt>
                <c:pt idx="164">
                  <c:v>11.94</c:v>
                </c:pt>
                <c:pt idx="165">
                  <c:v>11.92</c:v>
                </c:pt>
                <c:pt idx="166">
                  <c:v>11.93</c:v>
                </c:pt>
                <c:pt idx="167">
                  <c:v>11.85</c:v>
                </c:pt>
                <c:pt idx="168">
                  <c:v>11.91</c:v>
                </c:pt>
                <c:pt idx="169">
                  <c:v>12.04</c:v>
                </c:pt>
                <c:pt idx="170">
                  <c:v>11.96</c:v>
                </c:pt>
                <c:pt idx="171">
                  <c:v>11.93</c:v>
                </c:pt>
                <c:pt idx="172">
                  <c:v>11.91</c:v>
                </c:pt>
                <c:pt idx="173">
                  <c:v>11.81</c:v>
                </c:pt>
                <c:pt idx="174">
                  <c:v>11.61</c:v>
                </c:pt>
                <c:pt idx="175">
                  <c:v>11.6</c:v>
                </c:pt>
                <c:pt idx="176">
                  <c:v>11.54</c:v>
                </c:pt>
                <c:pt idx="177">
                  <c:v>11.61</c:v>
                </c:pt>
                <c:pt idx="178">
                  <c:v>11.6</c:v>
                </c:pt>
                <c:pt idx="179">
                  <c:v>11.8</c:v>
                </c:pt>
                <c:pt idx="180">
                  <c:v>11.92</c:v>
                </c:pt>
                <c:pt idx="181">
                  <c:v>11.95</c:v>
                </c:pt>
                <c:pt idx="182">
                  <c:v>11.95</c:v>
                </c:pt>
                <c:pt idx="183">
                  <c:v>11.87</c:v>
                </c:pt>
                <c:pt idx="184">
                  <c:v>11.99</c:v>
                </c:pt>
                <c:pt idx="185">
                  <c:v>12.05</c:v>
                </c:pt>
                <c:pt idx="186">
                  <c:v>12.11</c:v>
                </c:pt>
                <c:pt idx="187">
                  <c:v>12.15</c:v>
                </c:pt>
                <c:pt idx="188">
                  <c:v>12.19</c:v>
                </c:pt>
                <c:pt idx="189">
                  <c:v>12.19</c:v>
                </c:pt>
                <c:pt idx="190">
                  <c:v>12.15</c:v>
                </c:pt>
                <c:pt idx="191">
                  <c:v>12.17</c:v>
                </c:pt>
                <c:pt idx="192">
                  <c:v>12.2</c:v>
                </c:pt>
                <c:pt idx="193">
                  <c:v>12.14</c:v>
                </c:pt>
                <c:pt idx="194">
                  <c:v>12.19</c:v>
                </c:pt>
                <c:pt idx="195">
                  <c:v>12.21</c:v>
                </c:pt>
                <c:pt idx="196">
                  <c:v>12.1</c:v>
                </c:pt>
                <c:pt idx="197">
                  <c:v>12.06</c:v>
                </c:pt>
                <c:pt idx="198">
                  <c:v>12</c:v>
                </c:pt>
                <c:pt idx="199">
                  <c:v>11.8</c:v>
                </c:pt>
                <c:pt idx="200">
                  <c:v>11.82</c:v>
                </c:pt>
                <c:pt idx="201">
                  <c:v>11.85</c:v>
                </c:pt>
                <c:pt idx="202">
                  <c:v>11.85</c:v>
                </c:pt>
                <c:pt idx="203">
                  <c:v>11.87</c:v>
                </c:pt>
                <c:pt idx="204">
                  <c:v>11.88</c:v>
                </c:pt>
                <c:pt idx="205">
                  <c:v>11.94</c:v>
                </c:pt>
                <c:pt idx="206">
                  <c:v>11.99</c:v>
                </c:pt>
                <c:pt idx="207">
                  <c:v>12.11</c:v>
                </c:pt>
                <c:pt idx="208">
                  <c:v>12.03</c:v>
                </c:pt>
                <c:pt idx="209">
                  <c:v>11.82</c:v>
                </c:pt>
                <c:pt idx="210">
                  <c:v>11.88</c:v>
                </c:pt>
                <c:pt idx="211">
                  <c:v>11.83</c:v>
                </c:pt>
                <c:pt idx="212">
                  <c:v>11.74</c:v>
                </c:pt>
                <c:pt idx="213">
                  <c:v>11.65</c:v>
                </c:pt>
                <c:pt idx="214">
                  <c:v>11.39</c:v>
                </c:pt>
                <c:pt idx="215">
                  <c:v>11.49</c:v>
                </c:pt>
                <c:pt idx="216">
                  <c:v>11.49</c:v>
                </c:pt>
                <c:pt idx="217">
                  <c:v>11.53</c:v>
                </c:pt>
                <c:pt idx="218">
                  <c:v>11.52</c:v>
                </c:pt>
                <c:pt idx="219">
                  <c:v>11.55</c:v>
                </c:pt>
                <c:pt idx="220">
                  <c:v>11.38</c:v>
                </c:pt>
                <c:pt idx="221">
                  <c:v>11.37</c:v>
                </c:pt>
                <c:pt idx="222">
                  <c:v>11.46</c:v>
                </c:pt>
                <c:pt idx="223">
                  <c:v>11.33</c:v>
                </c:pt>
                <c:pt idx="224">
                  <c:v>11.11</c:v>
                </c:pt>
                <c:pt idx="225">
                  <c:v>11.1</c:v>
                </c:pt>
                <c:pt idx="226">
                  <c:v>11.27</c:v>
                </c:pt>
                <c:pt idx="227">
                  <c:v>11.3</c:v>
                </c:pt>
                <c:pt idx="228">
                  <c:v>11.44</c:v>
                </c:pt>
                <c:pt idx="229">
                  <c:v>11.41</c:v>
                </c:pt>
                <c:pt idx="230">
                  <c:v>11.54</c:v>
                </c:pt>
                <c:pt idx="231">
                  <c:v>11.55</c:v>
                </c:pt>
                <c:pt idx="232">
                  <c:v>11.49</c:v>
                </c:pt>
                <c:pt idx="233">
                  <c:v>11.47</c:v>
                </c:pt>
                <c:pt idx="234">
                  <c:v>11.36</c:v>
                </c:pt>
                <c:pt idx="235">
                  <c:v>11.14</c:v>
                </c:pt>
                <c:pt idx="236">
                  <c:v>11.12</c:v>
                </c:pt>
                <c:pt idx="237">
                  <c:v>11.12</c:v>
                </c:pt>
                <c:pt idx="238">
                  <c:v>10.98</c:v>
                </c:pt>
                <c:pt idx="239">
                  <c:v>11.01</c:v>
                </c:pt>
                <c:pt idx="240">
                  <c:v>10.99</c:v>
                </c:pt>
                <c:pt idx="241">
                  <c:v>11</c:v>
                </c:pt>
                <c:pt idx="242">
                  <c:v>11.03</c:v>
                </c:pt>
                <c:pt idx="243">
                  <c:v>10.95</c:v>
                </c:pt>
                <c:pt idx="244">
                  <c:v>10.86</c:v>
                </c:pt>
                <c:pt idx="245">
                  <c:v>10.84</c:v>
                </c:pt>
                <c:pt idx="246">
                  <c:v>10.8</c:v>
                </c:pt>
                <c:pt idx="247">
                  <c:v>10.6</c:v>
                </c:pt>
                <c:pt idx="248">
                  <c:v>10.61</c:v>
                </c:pt>
                <c:pt idx="249">
                  <c:v>10.6</c:v>
                </c:pt>
                <c:pt idx="250">
                  <c:v>10.73</c:v>
                </c:pt>
                <c:pt idx="251">
                  <c:v>10.84</c:v>
                </c:pt>
                <c:pt idx="252">
                  <c:v>10.82</c:v>
                </c:pt>
                <c:pt idx="253">
                  <c:v>10.76</c:v>
                </c:pt>
                <c:pt idx="254">
                  <c:v>10.77</c:v>
                </c:pt>
                <c:pt idx="255">
                  <c:v>10.77</c:v>
                </c:pt>
                <c:pt idx="256">
                  <c:v>10.73</c:v>
                </c:pt>
                <c:pt idx="257">
                  <c:v>10.82</c:v>
                </c:pt>
                <c:pt idx="258">
                  <c:v>10.95</c:v>
                </c:pt>
                <c:pt idx="259">
                  <c:v>11.05</c:v>
                </c:pt>
                <c:pt idx="260">
                  <c:v>11.12</c:v>
                </c:pt>
                <c:pt idx="261">
                  <c:v>11.16</c:v>
                </c:pt>
                <c:pt idx="262">
                  <c:v>11.26</c:v>
                </c:pt>
                <c:pt idx="263">
                  <c:v>11.23</c:v>
                </c:pt>
                <c:pt idx="264">
                  <c:v>11.16</c:v>
                </c:pt>
                <c:pt idx="265">
                  <c:v>11.24</c:v>
                </c:pt>
                <c:pt idx="266">
                  <c:v>11.21</c:v>
                </c:pt>
                <c:pt idx="267">
                  <c:v>11.21</c:v>
                </c:pt>
                <c:pt idx="268">
                  <c:v>11.06</c:v>
                </c:pt>
                <c:pt idx="269">
                  <c:v>11.16</c:v>
                </c:pt>
                <c:pt idx="270">
                  <c:v>11.17</c:v>
                </c:pt>
                <c:pt idx="271">
                  <c:v>10.95</c:v>
                </c:pt>
                <c:pt idx="272">
                  <c:v>10.65</c:v>
                </c:pt>
                <c:pt idx="273">
                  <c:v>10.83</c:v>
                </c:pt>
                <c:pt idx="274">
                  <c:v>10.76</c:v>
                </c:pt>
                <c:pt idx="275">
                  <c:v>10.95</c:v>
                </c:pt>
                <c:pt idx="276">
                  <c:v>11.18</c:v>
                </c:pt>
                <c:pt idx="277">
                  <c:v>11.24</c:v>
                </c:pt>
                <c:pt idx="278">
                  <c:v>11.36</c:v>
                </c:pt>
                <c:pt idx="279">
                  <c:v>11.5</c:v>
                </c:pt>
                <c:pt idx="280">
                  <c:v>11.55</c:v>
                </c:pt>
                <c:pt idx="281">
                  <c:v>11.59</c:v>
                </c:pt>
                <c:pt idx="282">
                  <c:v>11.58</c:v>
                </c:pt>
                <c:pt idx="283">
                  <c:v>11.39</c:v>
                </c:pt>
                <c:pt idx="284">
                  <c:v>11.52</c:v>
                </c:pt>
                <c:pt idx="285">
                  <c:v>11.54</c:v>
                </c:pt>
                <c:pt idx="286">
                  <c:v>11.52</c:v>
                </c:pt>
                <c:pt idx="287">
                  <c:v>11.51</c:v>
                </c:pt>
                <c:pt idx="288">
                  <c:v>11.6</c:v>
                </c:pt>
                <c:pt idx="289">
                  <c:v>11.5</c:v>
                </c:pt>
                <c:pt idx="290">
                  <c:v>11.56</c:v>
                </c:pt>
                <c:pt idx="291">
                  <c:v>11.43</c:v>
                </c:pt>
                <c:pt idx="292">
                  <c:v>11.37</c:v>
                </c:pt>
                <c:pt idx="293">
                  <c:v>11.7</c:v>
                </c:pt>
                <c:pt idx="294">
                  <c:v>11.67</c:v>
                </c:pt>
                <c:pt idx="295">
                  <c:v>11.76</c:v>
                </c:pt>
                <c:pt idx="296">
                  <c:v>11.84</c:v>
                </c:pt>
                <c:pt idx="297">
                  <c:v>11.87</c:v>
                </c:pt>
                <c:pt idx="298">
                  <c:v>11.89</c:v>
                </c:pt>
                <c:pt idx="299">
                  <c:v>11.74</c:v>
                </c:pt>
                <c:pt idx="300">
                  <c:v>11.88</c:v>
                </c:pt>
                <c:pt idx="301">
                  <c:v>11.86</c:v>
                </c:pt>
                <c:pt idx="302">
                  <c:v>11.93</c:v>
                </c:pt>
                <c:pt idx="303">
                  <c:v>11.95</c:v>
                </c:pt>
                <c:pt idx="304">
                  <c:v>11.93</c:v>
                </c:pt>
                <c:pt idx="305">
                  <c:v>11.93</c:v>
                </c:pt>
                <c:pt idx="306">
                  <c:v>11.97</c:v>
                </c:pt>
                <c:pt idx="307">
                  <c:v>11.96</c:v>
                </c:pt>
                <c:pt idx="308">
                  <c:v>12</c:v>
                </c:pt>
                <c:pt idx="309">
                  <c:v>11.96</c:v>
                </c:pt>
                <c:pt idx="310">
                  <c:v>12.03</c:v>
                </c:pt>
                <c:pt idx="311">
                  <c:v>12.09</c:v>
                </c:pt>
                <c:pt idx="312">
                  <c:v>12.2</c:v>
                </c:pt>
                <c:pt idx="313">
                  <c:v>12.28</c:v>
                </c:pt>
                <c:pt idx="314">
                  <c:v>12.3</c:v>
                </c:pt>
                <c:pt idx="315">
                  <c:v>12.28</c:v>
                </c:pt>
                <c:pt idx="316">
                  <c:v>12.13</c:v>
                </c:pt>
                <c:pt idx="317">
                  <c:v>12.07</c:v>
                </c:pt>
                <c:pt idx="318">
                  <c:v>12.17</c:v>
                </c:pt>
                <c:pt idx="319">
                  <c:v>12.12</c:v>
                </c:pt>
                <c:pt idx="320">
                  <c:v>12.08</c:v>
                </c:pt>
                <c:pt idx="321">
                  <c:v>11.97</c:v>
                </c:pt>
                <c:pt idx="322">
                  <c:v>12.09</c:v>
                </c:pt>
                <c:pt idx="323">
                  <c:v>12.09</c:v>
                </c:pt>
                <c:pt idx="324">
                  <c:v>12.17</c:v>
                </c:pt>
                <c:pt idx="325">
                  <c:v>12.26</c:v>
                </c:pt>
                <c:pt idx="326">
                  <c:v>12.37</c:v>
                </c:pt>
                <c:pt idx="327">
                  <c:v>12.44</c:v>
                </c:pt>
                <c:pt idx="328">
                  <c:v>12.49</c:v>
                </c:pt>
                <c:pt idx="329">
                  <c:v>12.49</c:v>
                </c:pt>
                <c:pt idx="330">
                  <c:v>12.45</c:v>
                </c:pt>
                <c:pt idx="331">
                  <c:v>12.42</c:v>
                </c:pt>
                <c:pt idx="332">
                  <c:v>12.42</c:v>
                </c:pt>
                <c:pt idx="333">
                  <c:v>12.38</c:v>
                </c:pt>
                <c:pt idx="334">
                  <c:v>12.39</c:v>
                </c:pt>
                <c:pt idx="335">
                  <c:v>12.42</c:v>
                </c:pt>
                <c:pt idx="336">
                  <c:v>12.38</c:v>
                </c:pt>
                <c:pt idx="337">
                  <c:v>12.33</c:v>
                </c:pt>
                <c:pt idx="338">
                  <c:v>12.34</c:v>
                </c:pt>
                <c:pt idx="339">
                  <c:v>12.42</c:v>
                </c:pt>
                <c:pt idx="340">
                  <c:v>12.42</c:v>
                </c:pt>
                <c:pt idx="341">
                  <c:v>12.41</c:v>
                </c:pt>
                <c:pt idx="342">
                  <c:v>12.34</c:v>
                </c:pt>
                <c:pt idx="343">
                  <c:v>12.39</c:v>
                </c:pt>
                <c:pt idx="344">
                  <c:v>12.35</c:v>
                </c:pt>
                <c:pt idx="345">
                  <c:v>12.36</c:v>
                </c:pt>
                <c:pt idx="346">
                  <c:v>12.31</c:v>
                </c:pt>
                <c:pt idx="347">
                  <c:v>12.15</c:v>
                </c:pt>
                <c:pt idx="348">
                  <c:v>12.03</c:v>
                </c:pt>
                <c:pt idx="349">
                  <c:v>12.12</c:v>
                </c:pt>
                <c:pt idx="350">
                  <c:v>12.16</c:v>
                </c:pt>
                <c:pt idx="351">
                  <c:v>12.1</c:v>
                </c:pt>
                <c:pt idx="352">
                  <c:v>11.95</c:v>
                </c:pt>
                <c:pt idx="353">
                  <c:v>12.1</c:v>
                </c:pt>
                <c:pt idx="354">
                  <c:v>12.07</c:v>
                </c:pt>
                <c:pt idx="355">
                  <c:v>11.97</c:v>
                </c:pt>
                <c:pt idx="356">
                  <c:v>11.97</c:v>
                </c:pt>
                <c:pt idx="357">
                  <c:v>11.82</c:v>
                </c:pt>
                <c:pt idx="358">
                  <c:v>11.9</c:v>
                </c:pt>
                <c:pt idx="359">
                  <c:v>11.88</c:v>
                </c:pt>
                <c:pt idx="360">
                  <c:v>11.96</c:v>
                </c:pt>
                <c:pt idx="361">
                  <c:v>11.95</c:v>
                </c:pt>
                <c:pt idx="362">
                  <c:v>12.05</c:v>
                </c:pt>
                <c:pt idx="363">
                  <c:v>12.11</c:v>
                </c:pt>
                <c:pt idx="364">
                  <c:v>12.17</c:v>
                </c:pt>
                <c:pt idx="365">
                  <c:v>12.16</c:v>
                </c:pt>
                <c:pt idx="366">
                  <c:v>12.1</c:v>
                </c:pt>
                <c:pt idx="367">
                  <c:v>12.11</c:v>
                </c:pt>
                <c:pt idx="368">
                  <c:v>11.97</c:v>
                </c:pt>
                <c:pt idx="369">
                  <c:v>11.85</c:v>
                </c:pt>
                <c:pt idx="370">
                  <c:v>11.83</c:v>
                </c:pt>
                <c:pt idx="371">
                  <c:v>11.97</c:v>
                </c:pt>
                <c:pt idx="372">
                  <c:v>11.99</c:v>
                </c:pt>
                <c:pt idx="373">
                  <c:v>12.05</c:v>
                </c:pt>
                <c:pt idx="374">
                  <c:v>12.03</c:v>
                </c:pt>
                <c:pt idx="375">
                  <c:v>12.04</c:v>
                </c:pt>
                <c:pt idx="376">
                  <c:v>12.05</c:v>
                </c:pt>
                <c:pt idx="377">
                  <c:v>12.09</c:v>
                </c:pt>
                <c:pt idx="378">
                  <c:v>12.15</c:v>
                </c:pt>
                <c:pt idx="379">
                  <c:v>12.16</c:v>
                </c:pt>
                <c:pt idx="380">
                  <c:v>12.16</c:v>
                </c:pt>
                <c:pt idx="381">
                  <c:v>12.18</c:v>
                </c:pt>
                <c:pt idx="382">
                  <c:v>12.25</c:v>
                </c:pt>
                <c:pt idx="383">
                  <c:v>12.28</c:v>
                </c:pt>
                <c:pt idx="384">
                  <c:v>12.31</c:v>
                </c:pt>
                <c:pt idx="385">
                  <c:v>12.3</c:v>
                </c:pt>
                <c:pt idx="386">
                  <c:v>12.22</c:v>
                </c:pt>
                <c:pt idx="387">
                  <c:v>12.2</c:v>
                </c:pt>
                <c:pt idx="388">
                  <c:v>12.12</c:v>
                </c:pt>
                <c:pt idx="389">
                  <c:v>12.04</c:v>
                </c:pt>
                <c:pt idx="390">
                  <c:v>11.84</c:v>
                </c:pt>
                <c:pt idx="391">
                  <c:v>11.84</c:v>
                </c:pt>
                <c:pt idx="392">
                  <c:v>11.84</c:v>
                </c:pt>
                <c:pt idx="393">
                  <c:v>11.93</c:v>
                </c:pt>
                <c:pt idx="394">
                  <c:v>12.02</c:v>
                </c:pt>
                <c:pt idx="395">
                  <c:v>12.04</c:v>
                </c:pt>
                <c:pt idx="396">
                  <c:v>12.08</c:v>
                </c:pt>
                <c:pt idx="397">
                  <c:v>12.02</c:v>
                </c:pt>
                <c:pt idx="398">
                  <c:v>12.09</c:v>
                </c:pt>
                <c:pt idx="399">
                  <c:v>12.13</c:v>
                </c:pt>
                <c:pt idx="400">
                  <c:v>12.1</c:v>
                </c:pt>
                <c:pt idx="401">
                  <c:v>12.04</c:v>
                </c:pt>
                <c:pt idx="402">
                  <c:v>12.15</c:v>
                </c:pt>
                <c:pt idx="403">
                  <c:v>12.21</c:v>
                </c:pt>
                <c:pt idx="404">
                  <c:v>12.2</c:v>
                </c:pt>
                <c:pt idx="405">
                  <c:v>12.24</c:v>
                </c:pt>
                <c:pt idx="406">
                  <c:v>12.24</c:v>
                </c:pt>
                <c:pt idx="407">
                  <c:v>12.22</c:v>
                </c:pt>
                <c:pt idx="408">
                  <c:v>12.32</c:v>
                </c:pt>
                <c:pt idx="409">
                  <c:v>12.33</c:v>
                </c:pt>
                <c:pt idx="410">
                  <c:v>12.39</c:v>
                </c:pt>
                <c:pt idx="411">
                  <c:v>12.4</c:v>
                </c:pt>
                <c:pt idx="412">
                  <c:v>12.36</c:v>
                </c:pt>
                <c:pt idx="413">
                  <c:v>12.48</c:v>
                </c:pt>
                <c:pt idx="414">
                  <c:v>12.43</c:v>
                </c:pt>
                <c:pt idx="415">
                  <c:v>12.36</c:v>
                </c:pt>
                <c:pt idx="416">
                  <c:v>12.36</c:v>
                </c:pt>
                <c:pt idx="417">
                  <c:v>12.39</c:v>
                </c:pt>
                <c:pt idx="418">
                  <c:v>12.42</c:v>
                </c:pt>
                <c:pt idx="419">
                  <c:v>12.51</c:v>
                </c:pt>
                <c:pt idx="420">
                  <c:v>12.51</c:v>
                </c:pt>
                <c:pt idx="421">
                  <c:v>12.51</c:v>
                </c:pt>
                <c:pt idx="422">
                  <c:v>12.57</c:v>
                </c:pt>
                <c:pt idx="423">
                  <c:v>12.5</c:v>
                </c:pt>
                <c:pt idx="424">
                  <c:v>12.58</c:v>
                </c:pt>
                <c:pt idx="425">
                  <c:v>12.57</c:v>
                </c:pt>
                <c:pt idx="426">
                  <c:v>12.45</c:v>
                </c:pt>
                <c:pt idx="427">
                  <c:v>12.42</c:v>
                </c:pt>
                <c:pt idx="428">
                  <c:v>12.45</c:v>
                </c:pt>
                <c:pt idx="429">
                  <c:v>12.6</c:v>
                </c:pt>
                <c:pt idx="430">
                  <c:v>12.58</c:v>
                </c:pt>
                <c:pt idx="431">
                  <c:v>12.58</c:v>
                </c:pt>
                <c:pt idx="432">
                  <c:v>12.55</c:v>
                </c:pt>
                <c:pt idx="433">
                  <c:v>12.52</c:v>
                </c:pt>
                <c:pt idx="434">
                  <c:v>12.47</c:v>
                </c:pt>
                <c:pt idx="435">
                  <c:v>12.46</c:v>
                </c:pt>
                <c:pt idx="436">
                  <c:v>12.53</c:v>
                </c:pt>
                <c:pt idx="437">
                  <c:v>12.33</c:v>
                </c:pt>
                <c:pt idx="438">
                  <c:v>12.34</c:v>
                </c:pt>
                <c:pt idx="439">
                  <c:v>12.29</c:v>
                </c:pt>
                <c:pt idx="440">
                  <c:v>12.37</c:v>
                </c:pt>
                <c:pt idx="441">
                  <c:v>12.46</c:v>
                </c:pt>
                <c:pt idx="442">
                  <c:v>12.46</c:v>
                </c:pt>
                <c:pt idx="443">
                  <c:v>12.39</c:v>
                </c:pt>
                <c:pt idx="444">
                  <c:v>12.37</c:v>
                </c:pt>
                <c:pt idx="445">
                  <c:v>12.39</c:v>
                </c:pt>
                <c:pt idx="446">
                  <c:v>12.5</c:v>
                </c:pt>
                <c:pt idx="447">
                  <c:v>12.61</c:v>
                </c:pt>
                <c:pt idx="448">
                  <c:v>12.6</c:v>
                </c:pt>
                <c:pt idx="449">
                  <c:v>12.59</c:v>
                </c:pt>
                <c:pt idx="450">
                  <c:v>12.52</c:v>
                </c:pt>
                <c:pt idx="451">
                  <c:v>12.47</c:v>
                </c:pt>
                <c:pt idx="452">
                  <c:v>12.47</c:v>
                </c:pt>
                <c:pt idx="453">
                  <c:v>12.57</c:v>
                </c:pt>
                <c:pt idx="454">
                  <c:v>12.6</c:v>
                </c:pt>
                <c:pt idx="455">
                  <c:v>12.7</c:v>
                </c:pt>
                <c:pt idx="456">
                  <c:v>12.65</c:v>
                </c:pt>
                <c:pt idx="457">
                  <c:v>12.64</c:v>
                </c:pt>
                <c:pt idx="458">
                  <c:v>12.67</c:v>
                </c:pt>
                <c:pt idx="459">
                  <c:v>12.49</c:v>
                </c:pt>
                <c:pt idx="460">
                  <c:v>12.36</c:v>
                </c:pt>
                <c:pt idx="461">
                  <c:v>12.32</c:v>
                </c:pt>
                <c:pt idx="462">
                  <c:v>12.34</c:v>
                </c:pt>
                <c:pt idx="463">
                  <c:v>12.37</c:v>
                </c:pt>
                <c:pt idx="464">
                  <c:v>12.41</c:v>
                </c:pt>
                <c:pt idx="465">
                  <c:v>12.31</c:v>
                </c:pt>
                <c:pt idx="466">
                  <c:v>12.07</c:v>
                </c:pt>
                <c:pt idx="467">
                  <c:v>12.03</c:v>
                </c:pt>
                <c:pt idx="468">
                  <c:v>12.09</c:v>
                </c:pt>
                <c:pt idx="469">
                  <c:v>11.93</c:v>
                </c:pt>
                <c:pt idx="470">
                  <c:v>12.01</c:v>
                </c:pt>
                <c:pt idx="471">
                  <c:v>12.1</c:v>
                </c:pt>
                <c:pt idx="472">
                  <c:v>12.11</c:v>
                </c:pt>
                <c:pt idx="473">
                  <c:v>12.12</c:v>
                </c:pt>
                <c:pt idx="474">
                  <c:v>11.96</c:v>
                </c:pt>
                <c:pt idx="475">
                  <c:v>12.26</c:v>
                </c:pt>
                <c:pt idx="476">
                  <c:v>12.29</c:v>
                </c:pt>
                <c:pt idx="477">
                  <c:v>12.25</c:v>
                </c:pt>
                <c:pt idx="478">
                  <c:v>12.2</c:v>
                </c:pt>
                <c:pt idx="479">
                  <c:v>12.4</c:v>
                </c:pt>
                <c:pt idx="480">
                  <c:v>12.46</c:v>
                </c:pt>
                <c:pt idx="481">
                  <c:v>12.52</c:v>
                </c:pt>
                <c:pt idx="482">
                  <c:v>12.47</c:v>
                </c:pt>
                <c:pt idx="483">
                  <c:v>12.31</c:v>
                </c:pt>
                <c:pt idx="484">
                  <c:v>12.33</c:v>
                </c:pt>
                <c:pt idx="485">
                  <c:v>12.34</c:v>
                </c:pt>
                <c:pt idx="486">
                  <c:v>12.41</c:v>
                </c:pt>
                <c:pt idx="487">
                  <c:v>12.25</c:v>
                </c:pt>
                <c:pt idx="488">
                  <c:v>12.29</c:v>
                </c:pt>
                <c:pt idx="489">
                  <c:v>12.34</c:v>
                </c:pt>
                <c:pt idx="490">
                  <c:v>12.26</c:v>
                </c:pt>
                <c:pt idx="491">
                  <c:v>12.35</c:v>
                </c:pt>
                <c:pt idx="492">
                  <c:v>12.39</c:v>
                </c:pt>
                <c:pt idx="493">
                  <c:v>12.24</c:v>
                </c:pt>
                <c:pt idx="494">
                  <c:v>12.04</c:v>
                </c:pt>
                <c:pt idx="495">
                  <c:v>11.78</c:v>
                </c:pt>
                <c:pt idx="496">
                  <c:v>11.94</c:v>
                </c:pt>
                <c:pt idx="497">
                  <c:v>11.84</c:v>
                </c:pt>
                <c:pt idx="498">
                  <c:v>11.58</c:v>
                </c:pt>
                <c:pt idx="499">
                  <c:v>11.73</c:v>
                </c:pt>
                <c:pt idx="500">
                  <c:v>11.61</c:v>
                </c:pt>
                <c:pt idx="501">
                  <c:v>11.58</c:v>
                </c:pt>
                <c:pt idx="502">
                  <c:v>11.27</c:v>
                </c:pt>
                <c:pt idx="503">
                  <c:v>11.28</c:v>
                </c:pt>
                <c:pt idx="504">
                  <c:v>11.41</c:v>
                </c:pt>
                <c:pt idx="505">
                  <c:v>11.55</c:v>
                </c:pt>
                <c:pt idx="506">
                  <c:v>11.18</c:v>
                </c:pt>
                <c:pt idx="507">
                  <c:v>11.25</c:v>
                </c:pt>
                <c:pt idx="508">
                  <c:v>10.85</c:v>
                </c:pt>
                <c:pt idx="509">
                  <c:v>11.06</c:v>
                </c:pt>
                <c:pt idx="510">
                  <c:v>11.31</c:v>
                </c:pt>
                <c:pt idx="511">
                  <c:v>11.08</c:v>
                </c:pt>
                <c:pt idx="512">
                  <c:v>10.86</c:v>
                </c:pt>
              </c:numCache>
            </c:numRef>
          </c:val>
          <c:smooth val="0"/>
          <c:extLst>
            <c:ext xmlns:c16="http://schemas.microsoft.com/office/drawing/2014/chart" uri="{C3380CC4-5D6E-409C-BE32-E72D297353CC}">
              <c16:uniqueId val="{00000000-7401-B141-A3DA-63F77C733D16}"/>
            </c:ext>
          </c:extLst>
        </c:ser>
        <c:ser>
          <c:idx val="1"/>
          <c:order val="1"/>
          <c:tx>
            <c:strRef>
              <c:f>'Large and Mid'!$F$1</c:f>
              <c:strCache>
                <c:ptCount val="1"/>
                <c:pt idx="0">
                  <c:v>NIFTY Large Midcap 250 TRI</c:v>
                </c:pt>
              </c:strCache>
            </c:strRef>
          </c:tx>
          <c:spPr>
            <a:ln w="28575" cap="rnd">
              <a:solidFill>
                <a:schemeClr val="accent2"/>
              </a:solidFill>
              <a:round/>
            </a:ln>
            <a:effectLst/>
          </c:spPr>
          <c:marker>
            <c:symbol val="none"/>
          </c:marker>
          <c:dLbls>
            <c:dLbl>
              <c:idx val="511"/>
              <c:layout>
                <c:manualLayout>
                  <c:x val="0"/>
                  <c:y val="-0.12195333388355262"/>
                </c:manualLayout>
              </c:layout>
              <c:tx>
                <c:rich>
                  <a:bodyPr/>
                  <a:lstStyle/>
                  <a:p>
                    <a:r>
                      <a:rPr lang="en-US"/>
                      <a:t>10.86</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401-B141-A3DA-63F77C733D16}"/>
                </c:ext>
              </c:extLst>
            </c:dLbl>
            <c:dLbl>
              <c:idx val="5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01-B141-A3DA-63F77C733D16}"/>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Rubik Medium" pitchFamily="2" charset="-79"/>
                    <a:ea typeface="+mn-ea"/>
                    <a:cs typeface="Rubik Medium" pitchFamily="2" charset="-79"/>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'Large and Mid'!$D$2:$D$514</c:f>
              <c:numCache>
                <c:formatCode>d\-mmm\-yy</c:formatCode>
                <c:ptCount val="513"/>
                <c:pt idx="0">
                  <c:v>45349</c:v>
                </c:pt>
                <c:pt idx="1">
                  <c:v>45351</c:v>
                </c:pt>
                <c:pt idx="2">
                  <c:v>45352</c:v>
                </c:pt>
                <c:pt idx="3">
                  <c:v>45355</c:v>
                </c:pt>
                <c:pt idx="4">
                  <c:v>45356</c:v>
                </c:pt>
                <c:pt idx="5">
                  <c:v>45357</c:v>
                </c:pt>
                <c:pt idx="6">
                  <c:v>45358</c:v>
                </c:pt>
                <c:pt idx="7">
                  <c:v>45362</c:v>
                </c:pt>
                <c:pt idx="8">
                  <c:v>45363</c:v>
                </c:pt>
                <c:pt idx="9">
                  <c:v>45364</c:v>
                </c:pt>
                <c:pt idx="10">
                  <c:v>45365</c:v>
                </c:pt>
                <c:pt idx="11">
                  <c:v>45366</c:v>
                </c:pt>
                <c:pt idx="12">
                  <c:v>45369</c:v>
                </c:pt>
                <c:pt idx="13">
                  <c:v>45370</c:v>
                </c:pt>
                <c:pt idx="14">
                  <c:v>45371</c:v>
                </c:pt>
                <c:pt idx="15">
                  <c:v>45372</c:v>
                </c:pt>
                <c:pt idx="16">
                  <c:v>45373</c:v>
                </c:pt>
                <c:pt idx="17">
                  <c:v>45377</c:v>
                </c:pt>
                <c:pt idx="18">
                  <c:v>45378</c:v>
                </c:pt>
                <c:pt idx="19">
                  <c:v>45379</c:v>
                </c:pt>
                <c:pt idx="20">
                  <c:v>45382</c:v>
                </c:pt>
                <c:pt idx="21">
                  <c:v>45383</c:v>
                </c:pt>
                <c:pt idx="22">
                  <c:v>45384</c:v>
                </c:pt>
                <c:pt idx="23">
                  <c:v>45385</c:v>
                </c:pt>
                <c:pt idx="24">
                  <c:v>45386</c:v>
                </c:pt>
                <c:pt idx="25">
                  <c:v>45387</c:v>
                </c:pt>
                <c:pt idx="26">
                  <c:v>45390</c:v>
                </c:pt>
                <c:pt idx="27">
                  <c:v>45391</c:v>
                </c:pt>
                <c:pt idx="28">
                  <c:v>45392</c:v>
                </c:pt>
                <c:pt idx="29">
                  <c:v>45394</c:v>
                </c:pt>
                <c:pt idx="30">
                  <c:v>45397</c:v>
                </c:pt>
                <c:pt idx="31">
                  <c:v>45398</c:v>
                </c:pt>
                <c:pt idx="32">
                  <c:v>45400</c:v>
                </c:pt>
                <c:pt idx="33">
                  <c:v>45401</c:v>
                </c:pt>
                <c:pt idx="34">
                  <c:v>45404</c:v>
                </c:pt>
                <c:pt idx="35">
                  <c:v>45405</c:v>
                </c:pt>
                <c:pt idx="36">
                  <c:v>45406</c:v>
                </c:pt>
                <c:pt idx="37">
                  <c:v>45407</c:v>
                </c:pt>
                <c:pt idx="38">
                  <c:v>45408</c:v>
                </c:pt>
                <c:pt idx="39">
                  <c:v>45411</c:v>
                </c:pt>
                <c:pt idx="40">
                  <c:v>45412</c:v>
                </c:pt>
                <c:pt idx="41">
                  <c:v>45414</c:v>
                </c:pt>
                <c:pt idx="42">
                  <c:v>45415</c:v>
                </c:pt>
                <c:pt idx="43">
                  <c:v>45418</c:v>
                </c:pt>
                <c:pt idx="44">
                  <c:v>45419</c:v>
                </c:pt>
                <c:pt idx="45">
                  <c:v>45420</c:v>
                </c:pt>
                <c:pt idx="46">
                  <c:v>45421</c:v>
                </c:pt>
                <c:pt idx="47">
                  <c:v>45422</c:v>
                </c:pt>
                <c:pt idx="48">
                  <c:v>45425</c:v>
                </c:pt>
                <c:pt idx="49">
                  <c:v>45426</c:v>
                </c:pt>
                <c:pt idx="50">
                  <c:v>45427</c:v>
                </c:pt>
                <c:pt idx="51">
                  <c:v>45428</c:v>
                </c:pt>
                <c:pt idx="52">
                  <c:v>45429</c:v>
                </c:pt>
                <c:pt idx="53">
                  <c:v>45433</c:v>
                </c:pt>
                <c:pt idx="54">
                  <c:v>45434</c:v>
                </c:pt>
                <c:pt idx="55">
                  <c:v>45435</c:v>
                </c:pt>
                <c:pt idx="56">
                  <c:v>45436</c:v>
                </c:pt>
                <c:pt idx="57">
                  <c:v>45439</c:v>
                </c:pt>
                <c:pt idx="58">
                  <c:v>45440</c:v>
                </c:pt>
                <c:pt idx="59">
                  <c:v>45441</c:v>
                </c:pt>
                <c:pt idx="60">
                  <c:v>45442</c:v>
                </c:pt>
                <c:pt idx="61">
                  <c:v>45443</c:v>
                </c:pt>
                <c:pt idx="62">
                  <c:v>45446</c:v>
                </c:pt>
                <c:pt idx="63">
                  <c:v>45447</c:v>
                </c:pt>
                <c:pt idx="64">
                  <c:v>45448</c:v>
                </c:pt>
                <c:pt idx="65">
                  <c:v>45449</c:v>
                </c:pt>
                <c:pt idx="66">
                  <c:v>45450</c:v>
                </c:pt>
                <c:pt idx="67">
                  <c:v>45453</c:v>
                </c:pt>
                <c:pt idx="68">
                  <c:v>45454</c:v>
                </c:pt>
                <c:pt idx="69">
                  <c:v>45455</c:v>
                </c:pt>
                <c:pt idx="70">
                  <c:v>45456</c:v>
                </c:pt>
                <c:pt idx="71">
                  <c:v>45457</c:v>
                </c:pt>
                <c:pt idx="72">
                  <c:v>45461</c:v>
                </c:pt>
                <c:pt idx="73">
                  <c:v>45462</c:v>
                </c:pt>
                <c:pt idx="74">
                  <c:v>45463</c:v>
                </c:pt>
                <c:pt idx="75">
                  <c:v>45464</c:v>
                </c:pt>
                <c:pt idx="76">
                  <c:v>45467</c:v>
                </c:pt>
                <c:pt idx="77">
                  <c:v>45468</c:v>
                </c:pt>
                <c:pt idx="78">
                  <c:v>45469</c:v>
                </c:pt>
                <c:pt idx="79">
                  <c:v>45470</c:v>
                </c:pt>
                <c:pt idx="80">
                  <c:v>45471</c:v>
                </c:pt>
                <c:pt idx="81">
                  <c:v>45474</c:v>
                </c:pt>
                <c:pt idx="82">
                  <c:v>45475</c:v>
                </c:pt>
                <c:pt idx="83">
                  <c:v>45476</c:v>
                </c:pt>
                <c:pt idx="84">
                  <c:v>45477</c:v>
                </c:pt>
                <c:pt idx="85">
                  <c:v>45478</c:v>
                </c:pt>
                <c:pt idx="86">
                  <c:v>45481</c:v>
                </c:pt>
                <c:pt idx="87">
                  <c:v>45482</c:v>
                </c:pt>
                <c:pt idx="88">
                  <c:v>45483</c:v>
                </c:pt>
                <c:pt idx="89">
                  <c:v>45484</c:v>
                </c:pt>
                <c:pt idx="90">
                  <c:v>45485</c:v>
                </c:pt>
                <c:pt idx="91">
                  <c:v>45488</c:v>
                </c:pt>
                <c:pt idx="92">
                  <c:v>45489</c:v>
                </c:pt>
                <c:pt idx="93">
                  <c:v>45491</c:v>
                </c:pt>
                <c:pt idx="94">
                  <c:v>45492</c:v>
                </c:pt>
                <c:pt idx="95">
                  <c:v>45495</c:v>
                </c:pt>
                <c:pt idx="96">
                  <c:v>45496</c:v>
                </c:pt>
                <c:pt idx="97">
                  <c:v>45497</c:v>
                </c:pt>
                <c:pt idx="98">
                  <c:v>45498</c:v>
                </c:pt>
                <c:pt idx="99">
                  <c:v>45499</c:v>
                </c:pt>
                <c:pt idx="100">
                  <c:v>45502</c:v>
                </c:pt>
                <c:pt idx="101">
                  <c:v>45503</c:v>
                </c:pt>
                <c:pt idx="102">
                  <c:v>45504</c:v>
                </c:pt>
                <c:pt idx="103">
                  <c:v>45505</c:v>
                </c:pt>
                <c:pt idx="104">
                  <c:v>45506</c:v>
                </c:pt>
                <c:pt idx="105">
                  <c:v>45509</c:v>
                </c:pt>
                <c:pt idx="106">
                  <c:v>45510</c:v>
                </c:pt>
                <c:pt idx="107">
                  <c:v>45511</c:v>
                </c:pt>
                <c:pt idx="108">
                  <c:v>45512</c:v>
                </c:pt>
                <c:pt idx="109">
                  <c:v>45513</c:v>
                </c:pt>
                <c:pt idx="110">
                  <c:v>45516</c:v>
                </c:pt>
                <c:pt idx="111">
                  <c:v>45517</c:v>
                </c:pt>
                <c:pt idx="112">
                  <c:v>45518</c:v>
                </c:pt>
                <c:pt idx="113">
                  <c:v>45520</c:v>
                </c:pt>
                <c:pt idx="114">
                  <c:v>45523</c:v>
                </c:pt>
                <c:pt idx="115">
                  <c:v>45524</c:v>
                </c:pt>
                <c:pt idx="116">
                  <c:v>45525</c:v>
                </c:pt>
                <c:pt idx="117">
                  <c:v>45526</c:v>
                </c:pt>
                <c:pt idx="118">
                  <c:v>45527</c:v>
                </c:pt>
                <c:pt idx="119">
                  <c:v>45530</c:v>
                </c:pt>
                <c:pt idx="120">
                  <c:v>45531</c:v>
                </c:pt>
                <c:pt idx="121">
                  <c:v>45532</c:v>
                </c:pt>
                <c:pt idx="122">
                  <c:v>45533</c:v>
                </c:pt>
                <c:pt idx="123">
                  <c:v>45534</c:v>
                </c:pt>
                <c:pt idx="124">
                  <c:v>45537</c:v>
                </c:pt>
                <c:pt idx="125">
                  <c:v>45538</c:v>
                </c:pt>
                <c:pt idx="126">
                  <c:v>45539</c:v>
                </c:pt>
                <c:pt idx="127">
                  <c:v>45540</c:v>
                </c:pt>
                <c:pt idx="128">
                  <c:v>45541</c:v>
                </c:pt>
                <c:pt idx="129">
                  <c:v>45544</c:v>
                </c:pt>
                <c:pt idx="130">
                  <c:v>45545</c:v>
                </c:pt>
                <c:pt idx="131">
                  <c:v>45546</c:v>
                </c:pt>
                <c:pt idx="132">
                  <c:v>45547</c:v>
                </c:pt>
                <c:pt idx="133">
                  <c:v>45548</c:v>
                </c:pt>
                <c:pt idx="134">
                  <c:v>45551</c:v>
                </c:pt>
                <c:pt idx="135">
                  <c:v>45552</c:v>
                </c:pt>
                <c:pt idx="136">
                  <c:v>45553</c:v>
                </c:pt>
                <c:pt idx="137">
                  <c:v>45554</c:v>
                </c:pt>
                <c:pt idx="138">
                  <c:v>45555</c:v>
                </c:pt>
                <c:pt idx="139">
                  <c:v>45558</c:v>
                </c:pt>
                <c:pt idx="140">
                  <c:v>45559</c:v>
                </c:pt>
                <c:pt idx="141">
                  <c:v>45560</c:v>
                </c:pt>
                <c:pt idx="142">
                  <c:v>45561</c:v>
                </c:pt>
                <c:pt idx="143">
                  <c:v>45562</c:v>
                </c:pt>
                <c:pt idx="144">
                  <c:v>45565</c:v>
                </c:pt>
                <c:pt idx="145">
                  <c:v>45566</c:v>
                </c:pt>
                <c:pt idx="146">
                  <c:v>45568</c:v>
                </c:pt>
                <c:pt idx="147">
                  <c:v>45569</c:v>
                </c:pt>
                <c:pt idx="148">
                  <c:v>45572</c:v>
                </c:pt>
                <c:pt idx="149">
                  <c:v>45573</c:v>
                </c:pt>
                <c:pt idx="150">
                  <c:v>45574</c:v>
                </c:pt>
                <c:pt idx="151">
                  <c:v>45575</c:v>
                </c:pt>
                <c:pt idx="152">
                  <c:v>45576</c:v>
                </c:pt>
                <c:pt idx="153">
                  <c:v>45579</c:v>
                </c:pt>
                <c:pt idx="154">
                  <c:v>45580</c:v>
                </c:pt>
                <c:pt idx="155">
                  <c:v>45581</c:v>
                </c:pt>
                <c:pt idx="156">
                  <c:v>45582</c:v>
                </c:pt>
                <c:pt idx="157">
                  <c:v>45583</c:v>
                </c:pt>
                <c:pt idx="158">
                  <c:v>45586</c:v>
                </c:pt>
                <c:pt idx="159">
                  <c:v>45587</c:v>
                </c:pt>
                <c:pt idx="160">
                  <c:v>45588</c:v>
                </c:pt>
                <c:pt idx="161">
                  <c:v>45589</c:v>
                </c:pt>
                <c:pt idx="162">
                  <c:v>45590</c:v>
                </c:pt>
                <c:pt idx="163">
                  <c:v>45593</c:v>
                </c:pt>
                <c:pt idx="164">
                  <c:v>45594</c:v>
                </c:pt>
                <c:pt idx="165">
                  <c:v>45595</c:v>
                </c:pt>
                <c:pt idx="166">
                  <c:v>45596</c:v>
                </c:pt>
                <c:pt idx="167">
                  <c:v>45600</c:v>
                </c:pt>
                <c:pt idx="168">
                  <c:v>45601</c:v>
                </c:pt>
                <c:pt idx="169">
                  <c:v>45602</c:v>
                </c:pt>
                <c:pt idx="170">
                  <c:v>45603</c:v>
                </c:pt>
                <c:pt idx="171">
                  <c:v>45604</c:v>
                </c:pt>
                <c:pt idx="172">
                  <c:v>45607</c:v>
                </c:pt>
                <c:pt idx="173">
                  <c:v>45608</c:v>
                </c:pt>
                <c:pt idx="174">
                  <c:v>45609</c:v>
                </c:pt>
                <c:pt idx="175">
                  <c:v>45610</c:v>
                </c:pt>
                <c:pt idx="176">
                  <c:v>45614</c:v>
                </c:pt>
                <c:pt idx="177">
                  <c:v>45615</c:v>
                </c:pt>
                <c:pt idx="178">
                  <c:v>45617</c:v>
                </c:pt>
                <c:pt idx="179">
                  <c:v>45618</c:v>
                </c:pt>
                <c:pt idx="180">
                  <c:v>45621</c:v>
                </c:pt>
                <c:pt idx="181">
                  <c:v>45622</c:v>
                </c:pt>
                <c:pt idx="182">
                  <c:v>45623</c:v>
                </c:pt>
                <c:pt idx="183">
                  <c:v>45624</c:v>
                </c:pt>
                <c:pt idx="184">
                  <c:v>45625</c:v>
                </c:pt>
                <c:pt idx="185">
                  <c:v>45628</c:v>
                </c:pt>
                <c:pt idx="186">
                  <c:v>45629</c:v>
                </c:pt>
                <c:pt idx="187">
                  <c:v>45630</c:v>
                </c:pt>
                <c:pt idx="188">
                  <c:v>45631</c:v>
                </c:pt>
                <c:pt idx="189">
                  <c:v>45632</c:v>
                </c:pt>
                <c:pt idx="190">
                  <c:v>45635</c:v>
                </c:pt>
                <c:pt idx="191">
                  <c:v>45636</c:v>
                </c:pt>
                <c:pt idx="192">
                  <c:v>45637</c:v>
                </c:pt>
                <c:pt idx="193">
                  <c:v>45638</c:v>
                </c:pt>
                <c:pt idx="194">
                  <c:v>45639</c:v>
                </c:pt>
                <c:pt idx="195">
                  <c:v>45642</c:v>
                </c:pt>
                <c:pt idx="196">
                  <c:v>45643</c:v>
                </c:pt>
                <c:pt idx="197">
                  <c:v>45644</c:v>
                </c:pt>
                <c:pt idx="198">
                  <c:v>45645</c:v>
                </c:pt>
                <c:pt idx="199">
                  <c:v>45646</c:v>
                </c:pt>
                <c:pt idx="200">
                  <c:v>45649</c:v>
                </c:pt>
                <c:pt idx="201">
                  <c:v>45650</c:v>
                </c:pt>
                <c:pt idx="202">
                  <c:v>45652</c:v>
                </c:pt>
                <c:pt idx="203">
                  <c:v>45653</c:v>
                </c:pt>
                <c:pt idx="204">
                  <c:v>45656</c:v>
                </c:pt>
                <c:pt idx="205">
                  <c:v>45657</c:v>
                </c:pt>
                <c:pt idx="206">
                  <c:v>45658</c:v>
                </c:pt>
                <c:pt idx="207">
                  <c:v>45659</c:v>
                </c:pt>
                <c:pt idx="208">
                  <c:v>45660</c:v>
                </c:pt>
                <c:pt idx="209">
                  <c:v>45663</c:v>
                </c:pt>
                <c:pt idx="210">
                  <c:v>45664</c:v>
                </c:pt>
                <c:pt idx="211">
                  <c:v>45665</c:v>
                </c:pt>
                <c:pt idx="212">
                  <c:v>45666</c:v>
                </c:pt>
                <c:pt idx="213">
                  <c:v>45667</c:v>
                </c:pt>
                <c:pt idx="214">
                  <c:v>45670</c:v>
                </c:pt>
                <c:pt idx="215">
                  <c:v>45671</c:v>
                </c:pt>
                <c:pt idx="216">
                  <c:v>45672</c:v>
                </c:pt>
                <c:pt idx="217">
                  <c:v>45673</c:v>
                </c:pt>
                <c:pt idx="218">
                  <c:v>45674</c:v>
                </c:pt>
                <c:pt idx="219">
                  <c:v>45677</c:v>
                </c:pt>
                <c:pt idx="220">
                  <c:v>45678</c:v>
                </c:pt>
                <c:pt idx="221">
                  <c:v>45679</c:v>
                </c:pt>
                <c:pt idx="222">
                  <c:v>45680</c:v>
                </c:pt>
                <c:pt idx="223">
                  <c:v>45681</c:v>
                </c:pt>
                <c:pt idx="224">
                  <c:v>45684</c:v>
                </c:pt>
                <c:pt idx="225">
                  <c:v>45685</c:v>
                </c:pt>
                <c:pt idx="226">
                  <c:v>45686</c:v>
                </c:pt>
                <c:pt idx="227">
                  <c:v>45687</c:v>
                </c:pt>
                <c:pt idx="228">
                  <c:v>45688</c:v>
                </c:pt>
                <c:pt idx="229">
                  <c:v>45691</c:v>
                </c:pt>
                <c:pt idx="230">
                  <c:v>45692</c:v>
                </c:pt>
                <c:pt idx="231">
                  <c:v>45693</c:v>
                </c:pt>
                <c:pt idx="232">
                  <c:v>45694</c:v>
                </c:pt>
                <c:pt idx="233">
                  <c:v>45695</c:v>
                </c:pt>
                <c:pt idx="234">
                  <c:v>45698</c:v>
                </c:pt>
                <c:pt idx="235">
                  <c:v>45699</c:v>
                </c:pt>
                <c:pt idx="236">
                  <c:v>45700</c:v>
                </c:pt>
                <c:pt idx="237">
                  <c:v>45701</c:v>
                </c:pt>
                <c:pt idx="238">
                  <c:v>45702</c:v>
                </c:pt>
                <c:pt idx="239">
                  <c:v>45705</c:v>
                </c:pt>
                <c:pt idx="240">
                  <c:v>45706</c:v>
                </c:pt>
                <c:pt idx="241">
                  <c:v>45707</c:v>
                </c:pt>
                <c:pt idx="242">
                  <c:v>45708</c:v>
                </c:pt>
                <c:pt idx="243">
                  <c:v>45709</c:v>
                </c:pt>
                <c:pt idx="244">
                  <c:v>45712</c:v>
                </c:pt>
                <c:pt idx="245">
                  <c:v>45713</c:v>
                </c:pt>
                <c:pt idx="246">
                  <c:v>45715</c:v>
                </c:pt>
                <c:pt idx="247">
                  <c:v>45716</c:v>
                </c:pt>
                <c:pt idx="248">
                  <c:v>45719</c:v>
                </c:pt>
                <c:pt idx="249">
                  <c:v>45720</c:v>
                </c:pt>
                <c:pt idx="250">
                  <c:v>45721</c:v>
                </c:pt>
                <c:pt idx="251">
                  <c:v>45722</c:v>
                </c:pt>
                <c:pt idx="252">
                  <c:v>45723</c:v>
                </c:pt>
                <c:pt idx="253">
                  <c:v>45726</c:v>
                </c:pt>
                <c:pt idx="254">
                  <c:v>45727</c:v>
                </c:pt>
                <c:pt idx="255">
                  <c:v>45728</c:v>
                </c:pt>
                <c:pt idx="256">
                  <c:v>45729</c:v>
                </c:pt>
                <c:pt idx="257">
                  <c:v>45733</c:v>
                </c:pt>
                <c:pt idx="258">
                  <c:v>45734</c:v>
                </c:pt>
                <c:pt idx="259">
                  <c:v>45735</c:v>
                </c:pt>
                <c:pt idx="260">
                  <c:v>45736</c:v>
                </c:pt>
                <c:pt idx="261">
                  <c:v>45737</c:v>
                </c:pt>
                <c:pt idx="262">
                  <c:v>45740</c:v>
                </c:pt>
                <c:pt idx="263">
                  <c:v>45741</c:v>
                </c:pt>
                <c:pt idx="264">
                  <c:v>45742</c:v>
                </c:pt>
                <c:pt idx="265">
                  <c:v>45743</c:v>
                </c:pt>
                <c:pt idx="266">
                  <c:v>45744</c:v>
                </c:pt>
                <c:pt idx="267">
                  <c:v>45747</c:v>
                </c:pt>
                <c:pt idx="268">
                  <c:v>45748</c:v>
                </c:pt>
                <c:pt idx="269">
                  <c:v>45749</c:v>
                </c:pt>
                <c:pt idx="270">
                  <c:v>45750</c:v>
                </c:pt>
                <c:pt idx="271">
                  <c:v>45751</c:v>
                </c:pt>
                <c:pt idx="272">
                  <c:v>45754</c:v>
                </c:pt>
                <c:pt idx="273">
                  <c:v>45755</c:v>
                </c:pt>
                <c:pt idx="274">
                  <c:v>45756</c:v>
                </c:pt>
                <c:pt idx="275">
                  <c:v>45758</c:v>
                </c:pt>
                <c:pt idx="276">
                  <c:v>45762</c:v>
                </c:pt>
                <c:pt idx="277">
                  <c:v>45763</c:v>
                </c:pt>
                <c:pt idx="278">
                  <c:v>45764</c:v>
                </c:pt>
                <c:pt idx="279">
                  <c:v>45768</c:v>
                </c:pt>
                <c:pt idx="280">
                  <c:v>45769</c:v>
                </c:pt>
                <c:pt idx="281">
                  <c:v>45770</c:v>
                </c:pt>
                <c:pt idx="282">
                  <c:v>45771</c:v>
                </c:pt>
                <c:pt idx="283">
                  <c:v>45772</c:v>
                </c:pt>
                <c:pt idx="284">
                  <c:v>45775</c:v>
                </c:pt>
                <c:pt idx="285">
                  <c:v>45776</c:v>
                </c:pt>
                <c:pt idx="286">
                  <c:v>45777</c:v>
                </c:pt>
                <c:pt idx="287">
                  <c:v>45779</c:v>
                </c:pt>
                <c:pt idx="288">
                  <c:v>45782</c:v>
                </c:pt>
                <c:pt idx="289">
                  <c:v>45783</c:v>
                </c:pt>
                <c:pt idx="290">
                  <c:v>45784</c:v>
                </c:pt>
                <c:pt idx="291">
                  <c:v>45785</c:v>
                </c:pt>
                <c:pt idx="292">
                  <c:v>45786</c:v>
                </c:pt>
                <c:pt idx="293">
                  <c:v>45789</c:v>
                </c:pt>
                <c:pt idx="294">
                  <c:v>45790</c:v>
                </c:pt>
                <c:pt idx="295">
                  <c:v>45791</c:v>
                </c:pt>
                <c:pt idx="296">
                  <c:v>45792</c:v>
                </c:pt>
                <c:pt idx="297">
                  <c:v>45793</c:v>
                </c:pt>
                <c:pt idx="298">
                  <c:v>45796</c:v>
                </c:pt>
                <c:pt idx="299">
                  <c:v>45797</c:v>
                </c:pt>
                <c:pt idx="300">
                  <c:v>45798</c:v>
                </c:pt>
                <c:pt idx="301">
                  <c:v>45799</c:v>
                </c:pt>
                <c:pt idx="302">
                  <c:v>45800</c:v>
                </c:pt>
                <c:pt idx="303">
                  <c:v>45803</c:v>
                </c:pt>
                <c:pt idx="304">
                  <c:v>45804</c:v>
                </c:pt>
                <c:pt idx="305">
                  <c:v>45805</c:v>
                </c:pt>
                <c:pt idx="306">
                  <c:v>45806</c:v>
                </c:pt>
                <c:pt idx="307">
                  <c:v>45807</c:v>
                </c:pt>
                <c:pt idx="308">
                  <c:v>45810</c:v>
                </c:pt>
                <c:pt idx="309">
                  <c:v>45811</c:v>
                </c:pt>
                <c:pt idx="310">
                  <c:v>45812</c:v>
                </c:pt>
                <c:pt idx="311">
                  <c:v>45813</c:v>
                </c:pt>
                <c:pt idx="312">
                  <c:v>45814</c:v>
                </c:pt>
                <c:pt idx="313">
                  <c:v>45817</c:v>
                </c:pt>
                <c:pt idx="314">
                  <c:v>45818</c:v>
                </c:pt>
                <c:pt idx="315">
                  <c:v>45819</c:v>
                </c:pt>
                <c:pt idx="316">
                  <c:v>45820</c:v>
                </c:pt>
                <c:pt idx="317">
                  <c:v>45821</c:v>
                </c:pt>
                <c:pt idx="318">
                  <c:v>45824</c:v>
                </c:pt>
                <c:pt idx="319">
                  <c:v>45825</c:v>
                </c:pt>
                <c:pt idx="320">
                  <c:v>45826</c:v>
                </c:pt>
                <c:pt idx="321">
                  <c:v>45827</c:v>
                </c:pt>
                <c:pt idx="322">
                  <c:v>45828</c:v>
                </c:pt>
                <c:pt idx="323">
                  <c:v>45831</c:v>
                </c:pt>
                <c:pt idx="324">
                  <c:v>45832</c:v>
                </c:pt>
                <c:pt idx="325">
                  <c:v>45833</c:v>
                </c:pt>
                <c:pt idx="326">
                  <c:v>45834</c:v>
                </c:pt>
                <c:pt idx="327">
                  <c:v>45835</c:v>
                </c:pt>
                <c:pt idx="328">
                  <c:v>45838</c:v>
                </c:pt>
                <c:pt idx="329">
                  <c:v>45839</c:v>
                </c:pt>
                <c:pt idx="330">
                  <c:v>45840</c:v>
                </c:pt>
                <c:pt idx="331">
                  <c:v>45841</c:v>
                </c:pt>
                <c:pt idx="332">
                  <c:v>45842</c:v>
                </c:pt>
                <c:pt idx="333">
                  <c:v>45845</c:v>
                </c:pt>
                <c:pt idx="334">
                  <c:v>45846</c:v>
                </c:pt>
                <c:pt idx="335">
                  <c:v>45847</c:v>
                </c:pt>
                <c:pt idx="336">
                  <c:v>45848</c:v>
                </c:pt>
                <c:pt idx="337">
                  <c:v>45849</c:v>
                </c:pt>
                <c:pt idx="338">
                  <c:v>45852</c:v>
                </c:pt>
                <c:pt idx="339">
                  <c:v>45853</c:v>
                </c:pt>
                <c:pt idx="340">
                  <c:v>45854</c:v>
                </c:pt>
                <c:pt idx="341">
                  <c:v>45855</c:v>
                </c:pt>
                <c:pt idx="342">
                  <c:v>45856</c:v>
                </c:pt>
                <c:pt idx="343">
                  <c:v>45859</c:v>
                </c:pt>
                <c:pt idx="344">
                  <c:v>45860</c:v>
                </c:pt>
                <c:pt idx="345">
                  <c:v>45861</c:v>
                </c:pt>
                <c:pt idx="346">
                  <c:v>45862</c:v>
                </c:pt>
                <c:pt idx="347">
                  <c:v>45863</c:v>
                </c:pt>
                <c:pt idx="348">
                  <c:v>45866</c:v>
                </c:pt>
                <c:pt idx="349">
                  <c:v>45867</c:v>
                </c:pt>
                <c:pt idx="350">
                  <c:v>45868</c:v>
                </c:pt>
                <c:pt idx="351">
                  <c:v>45869</c:v>
                </c:pt>
                <c:pt idx="352">
                  <c:v>45870</c:v>
                </c:pt>
                <c:pt idx="353">
                  <c:v>45873</c:v>
                </c:pt>
                <c:pt idx="354">
                  <c:v>45874</c:v>
                </c:pt>
                <c:pt idx="355">
                  <c:v>45875</c:v>
                </c:pt>
                <c:pt idx="356">
                  <c:v>45876</c:v>
                </c:pt>
                <c:pt idx="357">
                  <c:v>45877</c:v>
                </c:pt>
                <c:pt idx="358">
                  <c:v>45880</c:v>
                </c:pt>
                <c:pt idx="359">
                  <c:v>45881</c:v>
                </c:pt>
                <c:pt idx="360">
                  <c:v>45882</c:v>
                </c:pt>
                <c:pt idx="361">
                  <c:v>45883</c:v>
                </c:pt>
                <c:pt idx="362">
                  <c:v>45887</c:v>
                </c:pt>
                <c:pt idx="363">
                  <c:v>45888</c:v>
                </c:pt>
                <c:pt idx="364">
                  <c:v>45889</c:v>
                </c:pt>
                <c:pt idx="365">
                  <c:v>45890</c:v>
                </c:pt>
                <c:pt idx="366">
                  <c:v>45891</c:v>
                </c:pt>
                <c:pt idx="367">
                  <c:v>45894</c:v>
                </c:pt>
                <c:pt idx="368">
                  <c:v>45895</c:v>
                </c:pt>
                <c:pt idx="369">
                  <c:v>45897</c:v>
                </c:pt>
                <c:pt idx="370">
                  <c:v>45898</c:v>
                </c:pt>
                <c:pt idx="371">
                  <c:v>45901</c:v>
                </c:pt>
                <c:pt idx="372">
                  <c:v>45902</c:v>
                </c:pt>
                <c:pt idx="373">
                  <c:v>45903</c:v>
                </c:pt>
                <c:pt idx="374">
                  <c:v>45904</c:v>
                </c:pt>
                <c:pt idx="375">
                  <c:v>45905</c:v>
                </c:pt>
                <c:pt idx="376">
                  <c:v>45908</c:v>
                </c:pt>
                <c:pt idx="377">
                  <c:v>45909</c:v>
                </c:pt>
                <c:pt idx="378">
                  <c:v>45910</c:v>
                </c:pt>
                <c:pt idx="379">
                  <c:v>45911</c:v>
                </c:pt>
                <c:pt idx="380">
                  <c:v>45912</c:v>
                </c:pt>
                <c:pt idx="381">
                  <c:v>45915</c:v>
                </c:pt>
                <c:pt idx="382">
                  <c:v>45916</c:v>
                </c:pt>
                <c:pt idx="383">
                  <c:v>45917</c:v>
                </c:pt>
                <c:pt idx="384">
                  <c:v>45918</c:v>
                </c:pt>
                <c:pt idx="385">
                  <c:v>45919</c:v>
                </c:pt>
                <c:pt idx="386">
                  <c:v>45922</c:v>
                </c:pt>
                <c:pt idx="387">
                  <c:v>45923</c:v>
                </c:pt>
                <c:pt idx="388">
                  <c:v>45924</c:v>
                </c:pt>
                <c:pt idx="389">
                  <c:v>45925</c:v>
                </c:pt>
                <c:pt idx="390">
                  <c:v>45926</c:v>
                </c:pt>
                <c:pt idx="391">
                  <c:v>45929</c:v>
                </c:pt>
                <c:pt idx="392">
                  <c:v>45930</c:v>
                </c:pt>
                <c:pt idx="393">
                  <c:v>45931</c:v>
                </c:pt>
                <c:pt idx="394">
                  <c:v>45933</c:v>
                </c:pt>
                <c:pt idx="395">
                  <c:v>45936</c:v>
                </c:pt>
                <c:pt idx="396">
                  <c:v>45937</c:v>
                </c:pt>
                <c:pt idx="397">
                  <c:v>45938</c:v>
                </c:pt>
                <c:pt idx="398">
                  <c:v>45939</c:v>
                </c:pt>
                <c:pt idx="399">
                  <c:v>45940</c:v>
                </c:pt>
                <c:pt idx="400">
                  <c:v>45943</c:v>
                </c:pt>
                <c:pt idx="401">
                  <c:v>45944</c:v>
                </c:pt>
                <c:pt idx="402">
                  <c:v>45945</c:v>
                </c:pt>
                <c:pt idx="403">
                  <c:v>45946</c:v>
                </c:pt>
                <c:pt idx="404">
                  <c:v>45947</c:v>
                </c:pt>
                <c:pt idx="405">
                  <c:v>45950</c:v>
                </c:pt>
                <c:pt idx="406">
                  <c:v>45953</c:v>
                </c:pt>
                <c:pt idx="407">
                  <c:v>45954</c:v>
                </c:pt>
                <c:pt idx="408">
                  <c:v>45957</c:v>
                </c:pt>
                <c:pt idx="409">
                  <c:v>45958</c:v>
                </c:pt>
                <c:pt idx="410">
                  <c:v>45959</c:v>
                </c:pt>
                <c:pt idx="411">
                  <c:v>45960</c:v>
                </c:pt>
                <c:pt idx="412">
                  <c:v>45961</c:v>
                </c:pt>
                <c:pt idx="413">
                  <c:v>45964</c:v>
                </c:pt>
                <c:pt idx="414">
                  <c:v>45965</c:v>
                </c:pt>
                <c:pt idx="415">
                  <c:v>45967</c:v>
                </c:pt>
                <c:pt idx="416">
                  <c:v>45968</c:v>
                </c:pt>
                <c:pt idx="417">
                  <c:v>45971</c:v>
                </c:pt>
                <c:pt idx="418">
                  <c:v>45972</c:v>
                </c:pt>
                <c:pt idx="419">
                  <c:v>45973</c:v>
                </c:pt>
                <c:pt idx="420">
                  <c:v>45974</c:v>
                </c:pt>
                <c:pt idx="421">
                  <c:v>45975</c:v>
                </c:pt>
                <c:pt idx="422">
                  <c:v>45978</c:v>
                </c:pt>
                <c:pt idx="423">
                  <c:v>45979</c:v>
                </c:pt>
                <c:pt idx="424">
                  <c:v>45980</c:v>
                </c:pt>
                <c:pt idx="425">
                  <c:v>45981</c:v>
                </c:pt>
                <c:pt idx="426">
                  <c:v>45982</c:v>
                </c:pt>
                <c:pt idx="427">
                  <c:v>45985</c:v>
                </c:pt>
                <c:pt idx="428">
                  <c:v>45986</c:v>
                </c:pt>
                <c:pt idx="429">
                  <c:v>45987</c:v>
                </c:pt>
                <c:pt idx="430">
                  <c:v>45988</c:v>
                </c:pt>
                <c:pt idx="431">
                  <c:v>45989</c:v>
                </c:pt>
                <c:pt idx="432">
                  <c:v>45992</c:v>
                </c:pt>
                <c:pt idx="433">
                  <c:v>45993</c:v>
                </c:pt>
                <c:pt idx="434">
                  <c:v>45994</c:v>
                </c:pt>
                <c:pt idx="435">
                  <c:v>45995</c:v>
                </c:pt>
                <c:pt idx="436">
                  <c:v>45996</c:v>
                </c:pt>
                <c:pt idx="437">
                  <c:v>45999</c:v>
                </c:pt>
                <c:pt idx="438">
                  <c:v>46000</c:v>
                </c:pt>
                <c:pt idx="439">
                  <c:v>46001</c:v>
                </c:pt>
                <c:pt idx="440">
                  <c:v>46002</c:v>
                </c:pt>
                <c:pt idx="441">
                  <c:v>46003</c:v>
                </c:pt>
                <c:pt idx="442">
                  <c:v>46006</c:v>
                </c:pt>
                <c:pt idx="443">
                  <c:v>46007</c:v>
                </c:pt>
                <c:pt idx="444">
                  <c:v>46008</c:v>
                </c:pt>
                <c:pt idx="445">
                  <c:v>46009</c:v>
                </c:pt>
                <c:pt idx="446">
                  <c:v>46010</c:v>
                </c:pt>
                <c:pt idx="447">
                  <c:v>46013</c:v>
                </c:pt>
                <c:pt idx="448">
                  <c:v>46014</c:v>
                </c:pt>
                <c:pt idx="449">
                  <c:v>46015</c:v>
                </c:pt>
                <c:pt idx="450">
                  <c:v>46017</c:v>
                </c:pt>
                <c:pt idx="451">
                  <c:v>46020</c:v>
                </c:pt>
                <c:pt idx="452">
                  <c:v>46021</c:v>
                </c:pt>
                <c:pt idx="453">
                  <c:v>46022</c:v>
                </c:pt>
                <c:pt idx="454">
                  <c:v>46023</c:v>
                </c:pt>
                <c:pt idx="455">
                  <c:v>46024</c:v>
                </c:pt>
                <c:pt idx="456">
                  <c:v>46027</c:v>
                </c:pt>
                <c:pt idx="457">
                  <c:v>46028</c:v>
                </c:pt>
                <c:pt idx="458">
                  <c:v>46029</c:v>
                </c:pt>
                <c:pt idx="459">
                  <c:v>46030</c:v>
                </c:pt>
                <c:pt idx="460">
                  <c:v>46031</c:v>
                </c:pt>
                <c:pt idx="461">
                  <c:v>46034</c:v>
                </c:pt>
                <c:pt idx="462">
                  <c:v>46035</c:v>
                </c:pt>
                <c:pt idx="463">
                  <c:v>46036</c:v>
                </c:pt>
                <c:pt idx="464">
                  <c:v>46038</c:v>
                </c:pt>
                <c:pt idx="465">
                  <c:v>46041</c:v>
                </c:pt>
                <c:pt idx="466">
                  <c:v>46042</c:v>
                </c:pt>
                <c:pt idx="467">
                  <c:v>46043</c:v>
                </c:pt>
                <c:pt idx="468">
                  <c:v>46044</c:v>
                </c:pt>
                <c:pt idx="469">
                  <c:v>46045</c:v>
                </c:pt>
                <c:pt idx="470">
                  <c:v>46049</c:v>
                </c:pt>
                <c:pt idx="471">
                  <c:v>46050</c:v>
                </c:pt>
                <c:pt idx="472">
                  <c:v>46051</c:v>
                </c:pt>
                <c:pt idx="473">
                  <c:v>46052</c:v>
                </c:pt>
                <c:pt idx="474">
                  <c:v>46055</c:v>
                </c:pt>
                <c:pt idx="475">
                  <c:v>46056</c:v>
                </c:pt>
                <c:pt idx="476">
                  <c:v>46057</c:v>
                </c:pt>
                <c:pt idx="477">
                  <c:v>46058</c:v>
                </c:pt>
                <c:pt idx="478">
                  <c:v>46059</c:v>
                </c:pt>
                <c:pt idx="479">
                  <c:v>46062</c:v>
                </c:pt>
                <c:pt idx="480">
                  <c:v>46063</c:v>
                </c:pt>
                <c:pt idx="481">
                  <c:v>46064</c:v>
                </c:pt>
                <c:pt idx="482">
                  <c:v>46065</c:v>
                </c:pt>
                <c:pt idx="483">
                  <c:v>46066</c:v>
                </c:pt>
                <c:pt idx="484">
                  <c:v>46069</c:v>
                </c:pt>
                <c:pt idx="485">
                  <c:v>46070</c:v>
                </c:pt>
                <c:pt idx="486">
                  <c:v>46071</c:v>
                </c:pt>
                <c:pt idx="487">
                  <c:v>46072</c:v>
                </c:pt>
                <c:pt idx="488">
                  <c:v>46073</c:v>
                </c:pt>
                <c:pt idx="489">
                  <c:v>46076</c:v>
                </c:pt>
                <c:pt idx="490">
                  <c:v>46077</c:v>
                </c:pt>
                <c:pt idx="491">
                  <c:v>46078</c:v>
                </c:pt>
                <c:pt idx="492">
                  <c:v>46079</c:v>
                </c:pt>
                <c:pt idx="493">
                  <c:v>46080</c:v>
                </c:pt>
                <c:pt idx="494">
                  <c:v>46083</c:v>
                </c:pt>
                <c:pt idx="495">
                  <c:v>46085</c:v>
                </c:pt>
                <c:pt idx="496">
                  <c:v>46086</c:v>
                </c:pt>
                <c:pt idx="497">
                  <c:v>46087</c:v>
                </c:pt>
                <c:pt idx="498">
                  <c:v>46090</c:v>
                </c:pt>
                <c:pt idx="499">
                  <c:v>46091</c:v>
                </c:pt>
                <c:pt idx="500">
                  <c:v>46092</c:v>
                </c:pt>
                <c:pt idx="501">
                  <c:v>46093</c:v>
                </c:pt>
                <c:pt idx="502">
                  <c:v>46094</c:v>
                </c:pt>
                <c:pt idx="503">
                  <c:v>46097</c:v>
                </c:pt>
                <c:pt idx="504">
                  <c:v>46098</c:v>
                </c:pt>
                <c:pt idx="505">
                  <c:v>46099</c:v>
                </c:pt>
                <c:pt idx="506">
                  <c:v>46100</c:v>
                </c:pt>
                <c:pt idx="507">
                  <c:v>46101</c:v>
                </c:pt>
                <c:pt idx="508">
                  <c:v>46104</c:v>
                </c:pt>
                <c:pt idx="509">
                  <c:v>46105</c:v>
                </c:pt>
                <c:pt idx="510">
                  <c:v>46106</c:v>
                </c:pt>
                <c:pt idx="511">
                  <c:v>46108</c:v>
                </c:pt>
                <c:pt idx="512">
                  <c:v>46111</c:v>
                </c:pt>
              </c:numCache>
            </c:numRef>
          </c:cat>
          <c:val>
            <c:numRef>
              <c:f>'Large and Mid'!$F$2:$F$514</c:f>
              <c:numCache>
                <c:formatCode>0.00</c:formatCode>
                <c:ptCount val="513"/>
                <c:pt idx="0">
                  <c:v>10</c:v>
                </c:pt>
                <c:pt idx="1">
                  <c:v>9.889310377061193</c:v>
                </c:pt>
                <c:pt idx="2">
                  <c:v>10.002507658714366</c:v>
                </c:pt>
                <c:pt idx="3">
                  <c:v>10.058398221801292</c:v>
                </c:pt>
                <c:pt idx="4">
                  <c:v>10.036237907403581</c:v>
                </c:pt>
                <c:pt idx="5">
                  <c:v>10.023212635465349</c:v>
                </c:pt>
                <c:pt idx="6">
                  <c:v>10.046380491310797</c:v>
                </c:pt>
                <c:pt idx="7">
                  <c:v>9.9923091002822808</c:v>
                </c:pt>
                <c:pt idx="8">
                  <c:v>9.9171577031861275</c:v>
                </c:pt>
                <c:pt idx="9">
                  <c:v>9.6146937605756886</c:v>
                </c:pt>
                <c:pt idx="10">
                  <c:v>9.7644536018767152</c:v>
                </c:pt>
                <c:pt idx="11">
                  <c:v>9.7211796966964421</c:v>
                </c:pt>
                <c:pt idx="12">
                  <c:v>9.7211013323616164</c:v>
                </c:pt>
                <c:pt idx="13">
                  <c:v>9.6091522826131381</c:v>
                </c:pt>
                <c:pt idx="14">
                  <c:v>9.6132943974538332</c:v>
                </c:pt>
                <c:pt idx="15">
                  <c:v>9.7713048837213226</c:v>
                </c:pt>
                <c:pt idx="16">
                  <c:v>9.8226615102934378</c:v>
                </c:pt>
                <c:pt idx="17">
                  <c:v>9.86083053880518</c:v>
                </c:pt>
                <c:pt idx="18">
                  <c:v>9.8879781833691851</c:v>
                </c:pt>
                <c:pt idx="19">
                  <c:v>9.9589986605296215</c:v>
                </c:pt>
                <c:pt idx="20">
                  <c:v>9.9589986605296215</c:v>
                </c:pt>
                <c:pt idx="21">
                  <c:v>10.088999494550043</c:v>
                </c:pt>
                <c:pt idx="22">
                  <c:v>10.152586554807177</c:v>
                </c:pt>
                <c:pt idx="23">
                  <c:v>10.178105340697343</c:v>
                </c:pt>
                <c:pt idx="24">
                  <c:v>10.195227947856372</c:v>
                </c:pt>
                <c:pt idx="25">
                  <c:v>10.2272621684419</c:v>
                </c:pt>
                <c:pt idx="26">
                  <c:v>10.268229923197358</c:v>
                </c:pt>
                <c:pt idx="27">
                  <c:v>10.248605254776448</c:v>
                </c:pt>
                <c:pt idx="28">
                  <c:v>10.320790002054267</c:v>
                </c:pt>
                <c:pt idx="29">
                  <c:v>10.247698467473485</c:v>
                </c:pt>
                <c:pt idx="30">
                  <c:v>10.114647021847418</c:v>
                </c:pt>
                <c:pt idx="31">
                  <c:v>10.087325856256301</c:v>
                </c:pt>
                <c:pt idx="32">
                  <c:v>10.040894987873122</c:v>
                </c:pt>
                <c:pt idx="33">
                  <c:v>10.043257112822813</c:v>
                </c:pt>
                <c:pt idx="34">
                  <c:v>10.125304571383474</c:v>
                </c:pt>
                <c:pt idx="35">
                  <c:v>10.184984609804387</c:v>
                </c:pt>
                <c:pt idx="36">
                  <c:v>10.238479463226698</c:v>
                </c:pt>
                <c:pt idx="37">
                  <c:v>10.294638704033023</c:v>
                </c:pt>
                <c:pt idx="38">
                  <c:v>10.312640111232579</c:v>
                </c:pt>
                <c:pt idx="39">
                  <c:v>10.376630188068809</c:v>
                </c:pt>
                <c:pt idx="40">
                  <c:v>10.387976224260816</c:v>
                </c:pt>
                <c:pt idx="41">
                  <c:v>10.433796970322867</c:v>
                </c:pt>
                <c:pt idx="42">
                  <c:v>10.380565197167467</c:v>
                </c:pt>
                <c:pt idx="43">
                  <c:v>10.337862232140909</c:v>
                </c:pt>
                <c:pt idx="44">
                  <c:v>10.198312144176944</c:v>
                </c:pt>
                <c:pt idx="45">
                  <c:v>10.239072793190365</c:v>
                </c:pt>
                <c:pt idx="46">
                  <c:v>10.066744023460043</c:v>
                </c:pt>
                <c:pt idx="47">
                  <c:v>10.148561986468721</c:v>
                </c:pt>
                <c:pt idx="48">
                  <c:v>10.185113351211598</c:v>
                </c:pt>
                <c:pt idx="49">
                  <c:v>10.269119918142856</c:v>
                </c:pt>
                <c:pt idx="50">
                  <c:v>10.322049428863934</c:v>
                </c:pt>
                <c:pt idx="51">
                  <c:v>10.420329499638123</c:v>
                </c:pt>
                <c:pt idx="52">
                  <c:v>10.498581885412309</c:v>
                </c:pt>
                <c:pt idx="53">
                  <c:v>10.571975682427411</c:v>
                </c:pt>
                <c:pt idx="54">
                  <c:v>10.604071474990301</c:v>
                </c:pt>
                <c:pt idx="55">
                  <c:v>10.705799576496744</c:v>
                </c:pt>
                <c:pt idx="56">
                  <c:v>10.702872108845822</c:v>
                </c:pt>
                <c:pt idx="57">
                  <c:v>10.718970382199654</c:v>
                </c:pt>
                <c:pt idx="58">
                  <c:v>10.657840603584498</c:v>
                </c:pt>
                <c:pt idx="59">
                  <c:v>10.602358654529153</c:v>
                </c:pt>
                <c:pt idx="60">
                  <c:v>10.491148468509014</c:v>
                </c:pt>
                <c:pt idx="61">
                  <c:v>10.539202598113548</c:v>
                </c:pt>
                <c:pt idx="62">
                  <c:v>10.882001783348366</c:v>
                </c:pt>
                <c:pt idx="63">
                  <c:v>10.138408207656534</c:v>
                </c:pt>
                <c:pt idx="64">
                  <c:v>10.515474997019359</c:v>
                </c:pt>
                <c:pt idx="65">
                  <c:v>10.688945647057114</c:v>
                </c:pt>
                <c:pt idx="66">
                  <c:v>10.866860674369883</c:v>
                </c:pt>
                <c:pt idx="67">
                  <c:v>10.888500425686264</c:v>
                </c:pt>
                <c:pt idx="68">
                  <c:v>10.935653365440324</c:v>
                </c:pt>
                <c:pt idx="69">
                  <c:v>11.009970742115852</c:v>
                </c:pt>
                <c:pt idx="70">
                  <c:v>11.076804324815692</c:v>
                </c:pt>
                <c:pt idx="71">
                  <c:v>11.167337521347287</c:v>
                </c:pt>
                <c:pt idx="72">
                  <c:v>11.224744994058309</c:v>
                </c:pt>
                <c:pt idx="73">
                  <c:v>11.145166012044601</c:v>
                </c:pt>
                <c:pt idx="74">
                  <c:v>11.206877925718452</c:v>
                </c:pt>
                <c:pt idx="75">
                  <c:v>11.178711544801734</c:v>
                </c:pt>
                <c:pt idx="76">
                  <c:v>11.206855535908502</c:v>
                </c:pt>
                <c:pt idx="77">
                  <c:v>11.222942614357359</c:v>
                </c:pt>
                <c:pt idx="78">
                  <c:v>11.231299610921084</c:v>
                </c:pt>
                <c:pt idx="79">
                  <c:v>11.277954377403761</c:v>
                </c:pt>
                <c:pt idx="80">
                  <c:v>11.303825802800636</c:v>
                </c:pt>
                <c:pt idx="81">
                  <c:v>11.391375557156433</c:v>
                </c:pt>
                <c:pt idx="82">
                  <c:v>11.350833208790021</c:v>
                </c:pt>
                <c:pt idx="83">
                  <c:v>11.437229887933409</c:v>
                </c:pt>
                <c:pt idx="84">
                  <c:v>11.484069370348172</c:v>
                </c:pt>
                <c:pt idx="85">
                  <c:v>11.534239336992952</c:v>
                </c:pt>
                <c:pt idx="86">
                  <c:v>11.517659682725203</c:v>
                </c:pt>
                <c:pt idx="87">
                  <c:v>11.56196911661565</c:v>
                </c:pt>
                <c:pt idx="88">
                  <c:v>11.51979231212291</c:v>
                </c:pt>
                <c:pt idx="89">
                  <c:v>11.53395946436858</c:v>
                </c:pt>
                <c:pt idx="90">
                  <c:v>11.564308851755394</c:v>
                </c:pt>
                <c:pt idx="91">
                  <c:v>11.63150626886692</c:v>
                </c:pt>
                <c:pt idx="92">
                  <c:v>11.630605079016444</c:v>
                </c:pt>
                <c:pt idx="93">
                  <c:v>11.600166132389832</c:v>
                </c:pt>
                <c:pt idx="94">
                  <c:v>11.406091259745871</c:v>
                </c:pt>
                <c:pt idx="95">
                  <c:v>11.476865448996858</c:v>
                </c:pt>
                <c:pt idx="96">
                  <c:v>11.436535803824968</c:v>
                </c:pt>
                <c:pt idx="97">
                  <c:v>11.480078386724639</c:v>
                </c:pt>
                <c:pt idx="98">
                  <c:v>11.470154103464436</c:v>
                </c:pt>
                <c:pt idx="99">
                  <c:v>11.666999715089672</c:v>
                </c:pt>
                <c:pt idx="100">
                  <c:v>11.735562910608127</c:v>
                </c:pt>
                <c:pt idx="101">
                  <c:v>11.767003801229988</c:v>
                </c:pt>
                <c:pt idx="102">
                  <c:v>11.823006313366665</c:v>
                </c:pt>
                <c:pt idx="103">
                  <c:v>11.788710721976217</c:v>
                </c:pt>
                <c:pt idx="104">
                  <c:v>11.667537070528464</c:v>
                </c:pt>
                <c:pt idx="105">
                  <c:v>11.297439109512483</c:v>
                </c:pt>
                <c:pt idx="106">
                  <c:v>11.240910436841988</c:v>
                </c:pt>
                <c:pt idx="107">
                  <c:v>11.458030021376675</c:v>
                </c:pt>
                <c:pt idx="108">
                  <c:v>11.395775154811545</c:v>
                </c:pt>
                <c:pt idx="109">
                  <c:v>11.499960537959968</c:v>
                </c:pt>
                <c:pt idx="110">
                  <c:v>11.509974380459969</c:v>
                </c:pt>
                <c:pt idx="111">
                  <c:v>11.413429519956882</c:v>
                </c:pt>
                <c:pt idx="112">
                  <c:v>11.380594863665653</c:v>
                </c:pt>
                <c:pt idx="113">
                  <c:v>11.580698192638572</c:v>
                </c:pt>
                <c:pt idx="114">
                  <c:v>11.610073623292571</c:v>
                </c:pt>
                <c:pt idx="115">
                  <c:v>11.691477374817177</c:v>
                </c:pt>
                <c:pt idx="116">
                  <c:v>11.731711863296782</c:v>
                </c:pt>
                <c:pt idx="117">
                  <c:v>11.783521883520381</c:v>
                </c:pt>
                <c:pt idx="118">
                  <c:v>11.75310532670372</c:v>
                </c:pt>
                <c:pt idx="119">
                  <c:v>11.822480152832851</c:v>
                </c:pt>
                <c:pt idx="120">
                  <c:v>11.854150539006696</c:v>
                </c:pt>
                <c:pt idx="121">
                  <c:v>11.853338908396021</c:v>
                </c:pt>
                <c:pt idx="122">
                  <c:v>11.843252299013683</c:v>
                </c:pt>
                <c:pt idx="123">
                  <c:v>11.913203662749018</c:v>
                </c:pt>
                <c:pt idx="124">
                  <c:v>11.910024309736162</c:v>
                </c:pt>
                <c:pt idx="125">
                  <c:v>11.925361329551702</c:v>
                </c:pt>
                <c:pt idx="126">
                  <c:v>11.905372826719113</c:v>
                </c:pt>
                <c:pt idx="127">
                  <c:v>11.919153754743149</c:v>
                </c:pt>
                <c:pt idx="128">
                  <c:v>11.767082165564817</c:v>
                </c:pt>
                <c:pt idx="129">
                  <c:v>11.771297047287849</c:v>
                </c:pt>
                <c:pt idx="130">
                  <c:v>11.857839260195908</c:v>
                </c:pt>
                <c:pt idx="131">
                  <c:v>11.814089571554202</c:v>
                </c:pt>
                <c:pt idx="132">
                  <c:v>11.989149898098384</c:v>
                </c:pt>
                <c:pt idx="133">
                  <c:v>12.018760421756857</c:v>
                </c:pt>
                <c:pt idx="134">
                  <c:v>12.046540578451943</c:v>
                </c:pt>
                <c:pt idx="135">
                  <c:v>12.043086950267201</c:v>
                </c:pt>
                <c:pt idx="136">
                  <c:v>11.989323419125494</c:v>
                </c:pt>
                <c:pt idx="137">
                  <c:v>11.959864026684182</c:v>
                </c:pt>
                <c:pt idx="138">
                  <c:v>12.128705583514837</c:v>
                </c:pt>
                <c:pt idx="139">
                  <c:v>12.220554181380976</c:v>
                </c:pt>
                <c:pt idx="140">
                  <c:v>12.240246019231733</c:v>
                </c:pt>
                <c:pt idx="141">
                  <c:v>12.208961857279521</c:v>
                </c:pt>
                <c:pt idx="142">
                  <c:v>12.2582866085987</c:v>
                </c:pt>
                <c:pt idx="143">
                  <c:v>12.255840521861696</c:v>
                </c:pt>
                <c:pt idx="144">
                  <c:v>12.160499113643406</c:v>
                </c:pt>
                <c:pt idx="145">
                  <c:v>12.177929580689243</c:v>
                </c:pt>
                <c:pt idx="146">
                  <c:v>11.917340180137222</c:v>
                </c:pt>
                <c:pt idx="147">
                  <c:v>11.808094699940169</c:v>
                </c:pt>
                <c:pt idx="148">
                  <c:v>11.617076036354341</c:v>
                </c:pt>
                <c:pt idx="149">
                  <c:v>11.80157366779232</c:v>
                </c:pt>
                <c:pt idx="150">
                  <c:v>11.869526740989647</c:v>
                </c:pt>
                <c:pt idx="151">
                  <c:v>11.861208926593335</c:v>
                </c:pt>
                <c:pt idx="152">
                  <c:v>11.881354158095574</c:v>
                </c:pt>
                <c:pt idx="153">
                  <c:v>11.935520705816376</c:v>
                </c:pt>
                <c:pt idx="154">
                  <c:v>11.943692986448013</c:v>
                </c:pt>
                <c:pt idx="155">
                  <c:v>11.91128373654583</c:v>
                </c:pt>
                <c:pt idx="156">
                  <c:v>11.745005812954414</c:v>
                </c:pt>
                <c:pt idx="157">
                  <c:v>11.775506331558384</c:v>
                </c:pt>
                <c:pt idx="158">
                  <c:v>11.660540254919184</c:v>
                </c:pt>
                <c:pt idx="159">
                  <c:v>11.422211922909648</c:v>
                </c:pt>
                <c:pt idx="160">
                  <c:v>11.445038334153361</c:v>
                </c:pt>
                <c:pt idx="161">
                  <c:v>11.420515894805959</c:v>
                </c:pt>
                <c:pt idx="162">
                  <c:v>11.262622955040705</c:v>
                </c:pt>
                <c:pt idx="163">
                  <c:v>11.333229220717069</c:v>
                </c:pt>
                <c:pt idx="164">
                  <c:v>11.416362585060289</c:v>
                </c:pt>
                <c:pt idx="165">
                  <c:v>11.40178122133055</c:v>
                </c:pt>
                <c:pt idx="166">
                  <c:v>11.361373211823839</c:v>
                </c:pt>
                <c:pt idx="167">
                  <c:v>11.286736780356527</c:v>
                </c:pt>
                <c:pt idx="168">
                  <c:v>11.358367379838091</c:v>
                </c:pt>
                <c:pt idx="169">
                  <c:v>11.556595562227722</c:v>
                </c:pt>
                <c:pt idx="170">
                  <c:v>11.462748673823572</c:v>
                </c:pt>
                <c:pt idx="171">
                  <c:v>11.363405087076773</c:v>
                </c:pt>
                <c:pt idx="172">
                  <c:v>11.319090055733838</c:v>
                </c:pt>
                <c:pt idx="173">
                  <c:v>11.200563999312637</c:v>
                </c:pt>
                <c:pt idx="174">
                  <c:v>10.966797591080351</c:v>
                </c:pt>
                <c:pt idx="175">
                  <c:v>10.998658290638769</c:v>
                </c:pt>
                <c:pt idx="176">
                  <c:v>10.974152643648825</c:v>
                </c:pt>
                <c:pt idx="177">
                  <c:v>11.043561054492882</c:v>
                </c:pt>
                <c:pt idx="178">
                  <c:v>10.968476826826578</c:v>
                </c:pt>
                <c:pt idx="179">
                  <c:v>11.149112216048234</c:v>
                </c:pt>
                <c:pt idx="180">
                  <c:v>11.311359973848704</c:v>
                </c:pt>
                <c:pt idx="181">
                  <c:v>11.311623054115614</c:v>
                </c:pt>
                <c:pt idx="182">
                  <c:v>11.369674233862689</c:v>
                </c:pt>
                <c:pt idx="183">
                  <c:v>11.30759288832467</c:v>
                </c:pt>
                <c:pt idx="184">
                  <c:v>11.374896657033457</c:v>
                </c:pt>
                <c:pt idx="185">
                  <c:v>11.462026602452699</c:v>
                </c:pt>
                <c:pt idx="186">
                  <c:v>11.556813862874735</c:v>
                </c:pt>
                <c:pt idx="187">
                  <c:v>11.617915654227454</c:v>
                </c:pt>
                <c:pt idx="188">
                  <c:v>11.694925405549432</c:v>
                </c:pt>
                <c:pt idx="189">
                  <c:v>11.720371424557262</c:v>
                </c:pt>
                <c:pt idx="190">
                  <c:v>11.727491384121267</c:v>
                </c:pt>
                <c:pt idx="191">
                  <c:v>11.745459206605899</c:v>
                </c:pt>
                <c:pt idx="192">
                  <c:v>11.77264043588483</c:v>
                </c:pt>
                <c:pt idx="193">
                  <c:v>11.722649587719648</c:v>
                </c:pt>
                <c:pt idx="194">
                  <c:v>11.756715683558108</c:v>
                </c:pt>
                <c:pt idx="195">
                  <c:v>11.781937804466441</c:v>
                </c:pt>
                <c:pt idx="196">
                  <c:v>11.667693799198119</c:v>
                </c:pt>
                <c:pt idx="197">
                  <c:v>11.590342603274406</c:v>
                </c:pt>
                <c:pt idx="198">
                  <c:v>11.519271749041586</c:v>
                </c:pt>
                <c:pt idx="199">
                  <c:v>11.278256639838085</c:v>
                </c:pt>
                <c:pt idx="200">
                  <c:v>11.319218797141055</c:v>
                </c:pt>
                <c:pt idx="201">
                  <c:v>11.31494794089315</c:v>
                </c:pt>
                <c:pt idx="202">
                  <c:v>11.328107551691083</c:v>
                </c:pt>
                <c:pt idx="203">
                  <c:v>11.325896557958549</c:v>
                </c:pt>
                <c:pt idx="204">
                  <c:v>11.306624529044349</c:v>
                </c:pt>
                <c:pt idx="205">
                  <c:v>11.314018763780236</c:v>
                </c:pt>
                <c:pt idx="206">
                  <c:v>11.365336208184939</c:v>
                </c:pt>
                <c:pt idx="207">
                  <c:v>11.525865548071769</c:v>
                </c:pt>
                <c:pt idx="208">
                  <c:v>11.477128529263769</c:v>
                </c:pt>
                <c:pt idx="209">
                  <c:v>11.22285865257005</c:v>
                </c:pt>
                <c:pt idx="210">
                  <c:v>11.288410418650271</c:v>
                </c:pt>
                <c:pt idx="211">
                  <c:v>11.217222017915214</c:v>
                </c:pt>
                <c:pt idx="212">
                  <c:v>11.12803780743309</c:v>
                </c:pt>
                <c:pt idx="213">
                  <c:v>10.976363637381363</c:v>
                </c:pt>
                <c:pt idx="214">
                  <c:v>10.653010002087857</c:v>
                </c:pt>
                <c:pt idx="215">
                  <c:v>10.809436409301405</c:v>
                </c:pt>
                <c:pt idx="216">
                  <c:v>10.844577216017456</c:v>
                </c:pt>
                <c:pt idx="217">
                  <c:v>10.936358644453744</c:v>
                </c:pt>
                <c:pt idx="218">
                  <c:v>10.933291240490636</c:v>
                </c:pt>
                <c:pt idx="219">
                  <c:v>11.003203422058563</c:v>
                </c:pt>
                <c:pt idx="220">
                  <c:v>10.806094730166418</c:v>
                </c:pt>
                <c:pt idx="221">
                  <c:v>10.756115076906209</c:v>
                </c:pt>
                <c:pt idx="222">
                  <c:v>10.869944870690464</c:v>
                </c:pt>
                <c:pt idx="223">
                  <c:v>10.741388179411798</c:v>
                </c:pt>
                <c:pt idx="224">
                  <c:v>10.513515888648771</c:v>
                </c:pt>
                <c:pt idx="225">
                  <c:v>10.505449959614392</c:v>
                </c:pt>
                <c:pt idx="226">
                  <c:v>10.68912476553672</c:v>
                </c:pt>
                <c:pt idx="227">
                  <c:v>10.715886185879095</c:v>
                </c:pt>
                <c:pt idx="228">
                  <c:v>10.872710012219249</c:v>
                </c:pt>
                <c:pt idx="229">
                  <c:v>10.763542896357022</c:v>
                </c:pt>
                <c:pt idx="230">
                  <c:v>10.924665566207519</c:v>
                </c:pt>
                <c:pt idx="231">
                  <c:v>10.962397993425245</c:v>
                </c:pt>
                <c:pt idx="232">
                  <c:v>10.883434731185156</c:v>
                </c:pt>
                <c:pt idx="233">
                  <c:v>10.884610196207516</c:v>
                </c:pt>
                <c:pt idx="234">
                  <c:v>10.721013452357576</c:v>
                </c:pt>
                <c:pt idx="235">
                  <c:v>10.483395996813943</c:v>
                </c:pt>
                <c:pt idx="236">
                  <c:v>10.462489511773416</c:v>
                </c:pt>
                <c:pt idx="237">
                  <c:v>10.47013003441875</c:v>
                </c:pt>
                <c:pt idx="238">
                  <c:v>10.308861830803581</c:v>
                </c:pt>
                <c:pt idx="239">
                  <c:v>10.330238501853053</c:v>
                </c:pt>
                <c:pt idx="240">
                  <c:v>10.319093973950592</c:v>
                </c:pt>
                <c:pt idx="241">
                  <c:v>10.40006112418118</c:v>
                </c:pt>
                <c:pt idx="242">
                  <c:v>10.475789058883535</c:v>
                </c:pt>
                <c:pt idx="243">
                  <c:v>10.388463202627236</c:v>
                </c:pt>
                <c:pt idx="244">
                  <c:v>10.282581791375124</c:v>
                </c:pt>
                <c:pt idx="245">
                  <c:v>10.249142610215252</c:v>
                </c:pt>
                <c:pt idx="246">
                  <c:v>10.17776949354811</c:v>
                </c:pt>
                <c:pt idx="247">
                  <c:v>9.9552707571730092</c:v>
                </c:pt>
                <c:pt idx="248">
                  <c:v>9.9708092852780954</c:v>
                </c:pt>
                <c:pt idx="249">
                  <c:v>9.9764067377655188</c:v>
                </c:pt>
                <c:pt idx="250">
                  <c:v>10.165197615261356</c:v>
                </c:pt>
                <c:pt idx="251">
                  <c:v>10.243024594646498</c:v>
                </c:pt>
                <c:pt idx="252">
                  <c:v>10.227060660152365</c:v>
                </c:pt>
                <c:pt idx="253">
                  <c:v>10.125657210890193</c:v>
                </c:pt>
                <c:pt idx="254">
                  <c:v>10.158267969081924</c:v>
                </c:pt>
                <c:pt idx="255">
                  <c:v>10.12807531036476</c:v>
                </c:pt>
                <c:pt idx="256">
                  <c:v>10.079080808742336</c:v>
                </c:pt>
                <c:pt idx="257">
                  <c:v>10.14380415185442</c:v>
                </c:pt>
                <c:pt idx="258">
                  <c:v>10.331156484060987</c:v>
                </c:pt>
                <c:pt idx="259">
                  <c:v>10.478207158358101</c:v>
                </c:pt>
                <c:pt idx="260">
                  <c:v>10.566641310206911</c:v>
                </c:pt>
                <c:pt idx="261">
                  <c:v>10.674912833671153</c:v>
                </c:pt>
                <c:pt idx="262">
                  <c:v>10.804684172139588</c:v>
                </c:pt>
                <c:pt idx="263">
                  <c:v>10.741041137357577</c:v>
                </c:pt>
                <c:pt idx="264">
                  <c:v>10.669544876735712</c:v>
                </c:pt>
                <c:pt idx="265">
                  <c:v>10.723666644836614</c:v>
                </c:pt>
                <c:pt idx="266">
                  <c:v>10.689012816486972</c:v>
                </c:pt>
                <c:pt idx="267">
                  <c:v>10.689012816486972</c:v>
                </c:pt>
                <c:pt idx="268">
                  <c:v>10.559879587602103</c:v>
                </c:pt>
                <c:pt idx="269">
                  <c:v>10.676967098734035</c:v>
                </c:pt>
                <c:pt idx="270">
                  <c:v>10.672321213169475</c:v>
                </c:pt>
                <c:pt idx="271">
                  <c:v>10.426044498627798</c:v>
                </c:pt>
                <c:pt idx="272">
                  <c:v>10.070902930658212</c:v>
                </c:pt>
                <c:pt idx="273">
                  <c:v>10.266477920568805</c:v>
                </c:pt>
                <c:pt idx="274">
                  <c:v>10.206713920360579</c:v>
                </c:pt>
                <c:pt idx="275">
                  <c:v>10.394849895915385</c:v>
                </c:pt>
                <c:pt idx="276">
                  <c:v>10.674392270589824</c:v>
                </c:pt>
                <c:pt idx="277">
                  <c:v>10.740789251995645</c:v>
                </c:pt>
                <c:pt idx="278">
                  <c:v>10.856947586014666</c:v>
                </c:pt>
                <c:pt idx="279">
                  <c:v>11.045548150125928</c:v>
                </c:pt>
                <c:pt idx="280">
                  <c:v>11.102619775687705</c:v>
                </c:pt>
                <c:pt idx="281">
                  <c:v>11.194821013060551</c:v>
                </c:pt>
                <c:pt idx="282">
                  <c:v>11.1682275162928</c:v>
                </c:pt>
                <c:pt idx="283">
                  <c:v>10.966903942677623</c:v>
                </c:pt>
                <c:pt idx="284">
                  <c:v>11.10873219380397</c:v>
                </c:pt>
                <c:pt idx="285">
                  <c:v>11.119938293683793</c:v>
                </c:pt>
                <c:pt idx="286">
                  <c:v>11.076009486562491</c:v>
                </c:pt>
                <c:pt idx="287">
                  <c:v>11.039497303987025</c:v>
                </c:pt>
                <c:pt idx="288">
                  <c:v>11.162316606466078</c:v>
                </c:pt>
                <c:pt idx="289">
                  <c:v>11.011207779115582</c:v>
                </c:pt>
                <c:pt idx="290">
                  <c:v>11.105547243338625</c:v>
                </c:pt>
                <c:pt idx="291">
                  <c:v>10.960662783154145</c:v>
                </c:pt>
                <c:pt idx="292">
                  <c:v>10.908847165478061</c:v>
                </c:pt>
                <c:pt idx="293">
                  <c:v>11.324138957877507</c:v>
                </c:pt>
                <c:pt idx="294">
                  <c:v>11.272272963129037</c:v>
                </c:pt>
                <c:pt idx="295">
                  <c:v>11.368733861844811</c:v>
                </c:pt>
                <c:pt idx="296">
                  <c:v>11.493126048472833</c:v>
                </c:pt>
                <c:pt idx="297">
                  <c:v>11.55021446639207</c:v>
                </c:pt>
                <c:pt idx="298">
                  <c:v>11.550119309699783</c:v>
                </c:pt>
                <c:pt idx="299">
                  <c:v>11.391174048866892</c:v>
                </c:pt>
                <c:pt idx="300">
                  <c:v>11.472784906133533</c:v>
                </c:pt>
                <c:pt idx="301">
                  <c:v>11.411022615387298</c:v>
                </c:pt>
                <c:pt idx="302">
                  <c:v>11.496658040992397</c:v>
                </c:pt>
                <c:pt idx="303">
                  <c:v>11.561191070719909</c:v>
                </c:pt>
                <c:pt idx="304">
                  <c:v>11.538157553734159</c:v>
                </c:pt>
                <c:pt idx="305">
                  <c:v>11.527869436062273</c:v>
                </c:pt>
                <c:pt idx="306">
                  <c:v>11.57805059761203</c:v>
                </c:pt>
                <c:pt idx="307">
                  <c:v>11.551188423124881</c:v>
                </c:pt>
                <c:pt idx="308">
                  <c:v>11.581106806670162</c:v>
                </c:pt>
                <c:pt idx="309">
                  <c:v>11.523318707189999</c:v>
                </c:pt>
                <c:pt idx="310">
                  <c:v>11.590169082247304</c:v>
                </c:pt>
                <c:pt idx="311">
                  <c:v>11.658631523620985</c:v>
                </c:pt>
                <c:pt idx="312">
                  <c:v>11.778456189019268</c:v>
                </c:pt>
                <c:pt idx="313">
                  <c:v>11.871301133428169</c:v>
                </c:pt>
                <c:pt idx="314">
                  <c:v>11.875202557811901</c:v>
                </c:pt>
                <c:pt idx="315">
                  <c:v>11.860873079444097</c:v>
                </c:pt>
                <c:pt idx="316">
                  <c:v>11.700953861878395</c:v>
                </c:pt>
                <c:pt idx="317">
                  <c:v>11.639913642503037</c:v>
                </c:pt>
                <c:pt idx="318">
                  <c:v>11.735618885133011</c:v>
                </c:pt>
                <c:pt idx="319">
                  <c:v>11.674360365110644</c:v>
                </c:pt>
                <c:pt idx="320">
                  <c:v>11.634825558191968</c:v>
                </c:pt>
                <c:pt idx="321">
                  <c:v>11.524018388750925</c:v>
                </c:pt>
                <c:pt idx="322">
                  <c:v>11.671438494912209</c:v>
                </c:pt>
                <c:pt idx="323">
                  <c:v>11.670822775138593</c:v>
                </c:pt>
                <c:pt idx="324">
                  <c:v>11.736100266046931</c:v>
                </c:pt>
                <c:pt idx="325">
                  <c:v>11.811514743409994</c:v>
                </c:pt>
                <c:pt idx="326">
                  <c:v>11.909509344107324</c:v>
                </c:pt>
                <c:pt idx="327">
                  <c:v>11.964202052361944</c:v>
                </c:pt>
                <c:pt idx="328">
                  <c:v>11.985567528506442</c:v>
                </c:pt>
                <c:pt idx="329">
                  <c:v>11.979152847955854</c:v>
                </c:pt>
                <c:pt idx="330">
                  <c:v>11.956024174277816</c:v>
                </c:pt>
                <c:pt idx="331">
                  <c:v>11.951260742211019</c:v>
                </c:pt>
                <c:pt idx="332">
                  <c:v>11.967493354424548</c:v>
                </c:pt>
                <c:pt idx="333">
                  <c:v>11.954025883739805</c:v>
                </c:pt>
                <c:pt idx="334">
                  <c:v>11.958039257173288</c:v>
                </c:pt>
                <c:pt idx="335">
                  <c:v>11.946586869384019</c:v>
                </c:pt>
                <c:pt idx="336">
                  <c:v>11.90453880629849</c:v>
                </c:pt>
                <c:pt idx="337">
                  <c:v>11.807921178913066</c:v>
                </c:pt>
                <c:pt idx="338">
                  <c:v>11.837358181544429</c:v>
                </c:pt>
                <c:pt idx="339">
                  <c:v>11.920877770109282</c:v>
                </c:pt>
                <c:pt idx="340">
                  <c:v>11.932481289115712</c:v>
                </c:pt>
                <c:pt idx="341">
                  <c:v>11.913449950658471</c:v>
                </c:pt>
                <c:pt idx="342">
                  <c:v>11.842104821253766</c:v>
                </c:pt>
                <c:pt idx="343">
                  <c:v>11.907807718551148</c:v>
                </c:pt>
                <c:pt idx="344">
                  <c:v>11.867444488664333</c:v>
                </c:pt>
                <c:pt idx="345">
                  <c:v>11.917978289720798</c:v>
                </c:pt>
                <c:pt idx="346">
                  <c:v>11.859915915068749</c:v>
                </c:pt>
                <c:pt idx="347">
                  <c:v>11.707407724596395</c:v>
                </c:pt>
                <c:pt idx="348">
                  <c:v>11.621341295149767</c:v>
                </c:pt>
                <c:pt idx="349">
                  <c:v>11.709002998555313</c:v>
                </c:pt>
                <c:pt idx="350">
                  <c:v>11.727177926781977</c:v>
                </c:pt>
                <c:pt idx="351">
                  <c:v>11.657153796164305</c:v>
                </c:pt>
                <c:pt idx="352">
                  <c:v>11.532017148355456</c:v>
                </c:pt>
                <c:pt idx="353">
                  <c:v>11.639840875620703</c:v>
                </c:pt>
                <c:pt idx="354">
                  <c:v>11.61253650238705</c:v>
                </c:pt>
                <c:pt idx="355">
                  <c:v>11.537233974073736</c:v>
                </c:pt>
                <c:pt idx="356">
                  <c:v>11.559164792919461</c:v>
                </c:pt>
                <c:pt idx="357">
                  <c:v>11.419110934231627</c:v>
                </c:pt>
                <c:pt idx="358">
                  <c:v>11.510858777952993</c:v>
                </c:pt>
                <c:pt idx="359">
                  <c:v>11.481192279769646</c:v>
                </c:pt>
                <c:pt idx="360">
                  <c:v>11.54952038228363</c:v>
                </c:pt>
                <c:pt idx="361">
                  <c:v>11.539769620050539</c:v>
                </c:pt>
                <c:pt idx="362">
                  <c:v>11.669479386541614</c:v>
                </c:pt>
                <c:pt idx="363">
                  <c:v>11.752181747043304</c:v>
                </c:pt>
                <c:pt idx="364">
                  <c:v>11.796782248463098</c:v>
                </c:pt>
                <c:pt idx="365">
                  <c:v>11.776603432245935</c:v>
                </c:pt>
                <c:pt idx="366">
                  <c:v>11.719610171018985</c:v>
                </c:pt>
                <c:pt idx="367">
                  <c:v>11.740007287883158</c:v>
                </c:pt>
                <c:pt idx="368">
                  <c:v>11.59094153069057</c:v>
                </c:pt>
                <c:pt idx="369">
                  <c:v>11.467327389958299</c:v>
                </c:pt>
                <c:pt idx="370">
                  <c:v>11.418702320200047</c:v>
                </c:pt>
                <c:pt idx="371">
                  <c:v>11.570035045650041</c:v>
                </c:pt>
                <c:pt idx="372">
                  <c:v>11.576690416657588</c:v>
                </c:pt>
                <c:pt idx="373">
                  <c:v>11.648813591958046</c:v>
                </c:pt>
                <c:pt idx="374">
                  <c:v>11.612648451436801</c:v>
                </c:pt>
                <c:pt idx="375">
                  <c:v>11.617064841449379</c:v>
                </c:pt>
                <c:pt idx="376">
                  <c:v>11.650196162722439</c:v>
                </c:pt>
                <c:pt idx="377">
                  <c:v>11.681659443154249</c:v>
                </c:pt>
                <c:pt idx="378">
                  <c:v>11.761826157679137</c:v>
                </c:pt>
                <c:pt idx="379">
                  <c:v>11.773983824481823</c:v>
                </c:pt>
                <c:pt idx="380">
                  <c:v>11.814705291327833</c:v>
                </c:pt>
                <c:pt idx="381">
                  <c:v>11.837061516562603</c:v>
                </c:pt>
                <c:pt idx="382">
                  <c:v>11.912767061455012</c:v>
                </c:pt>
                <c:pt idx="383">
                  <c:v>11.943642609375644</c:v>
                </c:pt>
                <c:pt idx="384">
                  <c:v>11.983205403556756</c:v>
                </c:pt>
                <c:pt idx="385">
                  <c:v>11.971338804283416</c:v>
                </c:pt>
                <c:pt idx="386">
                  <c:v>11.916791629793469</c:v>
                </c:pt>
                <c:pt idx="387">
                  <c:v>11.888166257772783</c:v>
                </c:pt>
                <c:pt idx="388">
                  <c:v>11.801713604104521</c:v>
                </c:pt>
                <c:pt idx="389">
                  <c:v>11.722851096009203</c:v>
                </c:pt>
                <c:pt idx="390">
                  <c:v>11.546458575773014</c:v>
                </c:pt>
                <c:pt idx="391">
                  <c:v>11.567141162714043</c:v>
                </c:pt>
                <c:pt idx="392">
                  <c:v>11.567745687582685</c:v>
                </c:pt>
                <c:pt idx="393">
                  <c:v>11.665225322651173</c:v>
                </c:pt>
                <c:pt idx="394">
                  <c:v>11.729825521808532</c:v>
                </c:pt>
                <c:pt idx="395">
                  <c:v>11.810496007057287</c:v>
                </c:pt>
                <c:pt idx="396">
                  <c:v>11.84094614858887</c:v>
                </c:pt>
                <c:pt idx="397">
                  <c:v>11.777801287078242</c:v>
                </c:pt>
                <c:pt idx="398">
                  <c:v>11.858673280616541</c:v>
                </c:pt>
                <c:pt idx="399">
                  <c:v>11.90565269934349</c:v>
                </c:pt>
                <c:pt idx="400">
                  <c:v>11.893360693681107</c:v>
                </c:pt>
                <c:pt idx="401">
                  <c:v>11.830769979966732</c:v>
                </c:pt>
                <c:pt idx="402">
                  <c:v>11.934132537599501</c:v>
                </c:pt>
                <c:pt idx="403">
                  <c:v>12.018967527498898</c:v>
                </c:pt>
                <c:pt idx="404">
                  <c:v>12.010179527093642</c:v>
                </c:pt>
                <c:pt idx="405">
                  <c:v>12.077097071580797</c:v>
                </c:pt>
                <c:pt idx="406">
                  <c:v>12.090558944813051</c:v>
                </c:pt>
                <c:pt idx="407">
                  <c:v>12.057321271942726</c:v>
                </c:pt>
                <c:pt idx="408">
                  <c:v>12.146326363945256</c:v>
                </c:pt>
                <c:pt idx="409">
                  <c:v>12.134969132848273</c:v>
                </c:pt>
                <c:pt idx="410">
                  <c:v>12.207064320886293</c:v>
                </c:pt>
                <c:pt idx="411">
                  <c:v>12.16039276204615</c:v>
                </c:pt>
                <c:pt idx="412">
                  <c:v>12.096570608784543</c:v>
                </c:pt>
                <c:pt idx="413">
                  <c:v>12.161932061480194</c:v>
                </c:pt>
                <c:pt idx="414">
                  <c:v>12.10292371735777</c:v>
                </c:pt>
                <c:pt idx="415">
                  <c:v>12.015844149010915</c:v>
                </c:pt>
                <c:pt idx="416">
                  <c:v>12.043697072588335</c:v>
                </c:pt>
                <c:pt idx="417">
                  <c:v>12.092249375464251</c:v>
                </c:pt>
                <c:pt idx="418">
                  <c:v>12.144176942190082</c:v>
                </c:pt>
                <c:pt idx="419">
                  <c:v>12.227562191895235</c:v>
                </c:pt>
                <c:pt idx="420">
                  <c:v>12.209168963021559</c:v>
                </c:pt>
                <c:pt idx="421">
                  <c:v>12.217302061485789</c:v>
                </c:pt>
                <c:pt idx="422">
                  <c:v>12.28439872445254</c:v>
                </c:pt>
                <c:pt idx="423">
                  <c:v>12.219009284494454</c:v>
                </c:pt>
                <c:pt idx="424">
                  <c:v>12.266839515999493</c:v>
                </c:pt>
                <c:pt idx="425">
                  <c:v>12.2911380572474</c:v>
                </c:pt>
                <c:pt idx="426">
                  <c:v>12.184226714737603</c:v>
                </c:pt>
                <c:pt idx="427">
                  <c:v>12.133580964631392</c:v>
                </c:pt>
                <c:pt idx="428">
                  <c:v>12.137157736770854</c:v>
                </c:pt>
                <c:pt idx="429">
                  <c:v>12.29250383565433</c:v>
                </c:pt>
                <c:pt idx="430">
                  <c:v>12.293074775808048</c:v>
                </c:pt>
                <c:pt idx="431">
                  <c:v>12.284773753769199</c:v>
                </c:pt>
                <c:pt idx="432">
                  <c:v>12.274289725260253</c:v>
                </c:pt>
                <c:pt idx="433">
                  <c:v>12.233002915713016</c:v>
                </c:pt>
                <c:pt idx="434">
                  <c:v>12.158735916109876</c:v>
                </c:pt>
                <c:pt idx="435">
                  <c:v>12.167809386591991</c:v>
                </c:pt>
                <c:pt idx="436">
                  <c:v>12.223823093633643</c:v>
                </c:pt>
                <c:pt idx="437">
                  <c:v>12.055418138097009</c:v>
                </c:pt>
                <c:pt idx="438">
                  <c:v>12.059800943394659</c:v>
                </c:pt>
                <c:pt idx="439">
                  <c:v>11.9860321170629</c:v>
                </c:pt>
                <c:pt idx="440">
                  <c:v>12.06982038334715</c:v>
                </c:pt>
                <c:pt idx="441">
                  <c:v>12.178293415100935</c:v>
                </c:pt>
                <c:pt idx="442">
                  <c:v>12.171845149835425</c:v>
                </c:pt>
                <c:pt idx="443">
                  <c:v>12.088062481003664</c:v>
                </c:pt>
                <c:pt idx="444">
                  <c:v>12.043187704411986</c:v>
                </c:pt>
                <c:pt idx="445">
                  <c:v>12.051869353219983</c:v>
                </c:pt>
                <c:pt idx="446">
                  <c:v>12.158998996376788</c:v>
                </c:pt>
                <c:pt idx="447">
                  <c:v>12.256288318060703</c:v>
                </c:pt>
                <c:pt idx="448">
                  <c:v>12.267617561895248</c:v>
                </c:pt>
                <c:pt idx="449">
                  <c:v>12.229538092623303</c:v>
                </c:pt>
                <c:pt idx="450">
                  <c:v>12.194475650242078</c:v>
                </c:pt>
                <c:pt idx="451">
                  <c:v>12.145525928239557</c:v>
                </c:pt>
                <c:pt idx="452">
                  <c:v>12.134560518816695</c:v>
                </c:pt>
                <c:pt idx="453">
                  <c:v>12.241057649842421</c:v>
                </c:pt>
                <c:pt idx="454">
                  <c:v>12.274177776210509</c:v>
                </c:pt>
                <c:pt idx="455">
                  <c:v>12.378195235784307</c:v>
                </c:pt>
                <c:pt idx="456">
                  <c:v>12.356320391463456</c:v>
                </c:pt>
                <c:pt idx="457">
                  <c:v>12.332659959799114</c:v>
                </c:pt>
                <c:pt idx="458">
                  <c:v>12.352827581111301</c:v>
                </c:pt>
                <c:pt idx="459">
                  <c:v>12.16259256087371</c:v>
                </c:pt>
                <c:pt idx="460">
                  <c:v>12.061037980394378</c:v>
                </c:pt>
                <c:pt idx="461">
                  <c:v>12.074807713513442</c:v>
                </c:pt>
                <c:pt idx="462">
                  <c:v>12.052613814400805</c:v>
                </c:pt>
                <c:pt idx="463">
                  <c:v>12.056179391635293</c:v>
                </c:pt>
                <c:pt idx="464">
                  <c:v>12.068532969275036</c:v>
                </c:pt>
                <c:pt idx="465">
                  <c:v>12.01826784593797</c:v>
                </c:pt>
                <c:pt idx="466">
                  <c:v>11.777336698521783</c:v>
                </c:pt>
                <c:pt idx="467">
                  <c:v>11.699672045258776</c:v>
                </c:pt>
                <c:pt idx="468">
                  <c:v>11.806896845107868</c:v>
                </c:pt>
                <c:pt idx="469">
                  <c:v>11.639521820828918</c:v>
                </c:pt>
                <c:pt idx="470">
                  <c:v>11.701603166366937</c:v>
                </c:pt>
                <c:pt idx="471">
                  <c:v>11.850125970668243</c:v>
                </c:pt>
                <c:pt idx="472">
                  <c:v>11.874273380698989</c:v>
                </c:pt>
                <c:pt idx="473">
                  <c:v>11.849431886559804</c:v>
                </c:pt>
                <c:pt idx="474">
                  <c:v>11.726523024840949</c:v>
                </c:pt>
                <c:pt idx="475">
                  <c:v>12.048035098266091</c:v>
                </c:pt>
                <c:pt idx="476">
                  <c:v>12.100567189860566</c:v>
                </c:pt>
                <c:pt idx="477">
                  <c:v>12.051164074206561</c:v>
                </c:pt>
                <c:pt idx="478">
                  <c:v>12.063064258194826</c:v>
                </c:pt>
                <c:pt idx="479">
                  <c:v>12.202586358896355</c:v>
                </c:pt>
                <c:pt idx="480">
                  <c:v>12.242401038439402</c:v>
                </c:pt>
                <c:pt idx="481">
                  <c:v>12.25582932695673</c:v>
                </c:pt>
                <c:pt idx="482">
                  <c:v>12.191923211907811</c:v>
                </c:pt>
                <c:pt idx="483">
                  <c:v>12.009099218763572</c:v>
                </c:pt>
                <c:pt idx="484">
                  <c:v>12.086394440162406</c:v>
                </c:pt>
                <c:pt idx="485">
                  <c:v>12.117309170250451</c:v>
                </c:pt>
                <c:pt idx="486">
                  <c:v>12.17756014882508</c:v>
                </c:pt>
                <c:pt idx="487">
                  <c:v>11.991775103314993</c:v>
                </c:pt>
                <c:pt idx="488">
                  <c:v>12.050660303482692</c:v>
                </c:pt>
                <c:pt idx="489">
                  <c:v>12.072479173278671</c:v>
                </c:pt>
                <c:pt idx="490">
                  <c:v>11.999628329154847</c:v>
                </c:pt>
                <c:pt idx="491">
                  <c:v>12.058127305100914</c:v>
                </c:pt>
                <c:pt idx="492">
                  <c:v>12.099453296815566</c:v>
                </c:pt>
                <c:pt idx="493">
                  <c:v>11.957871333598666</c:v>
                </c:pt>
                <c:pt idx="494">
                  <c:v>11.779027129172983</c:v>
                </c:pt>
                <c:pt idx="495">
                  <c:v>11.547063100641648</c:v>
                </c:pt>
                <c:pt idx="496">
                  <c:v>11.704748934664867</c:v>
                </c:pt>
                <c:pt idx="497">
                  <c:v>11.599970221552779</c:v>
                </c:pt>
                <c:pt idx="498">
                  <c:v>11.377829722136871</c:v>
                </c:pt>
                <c:pt idx="499">
                  <c:v>11.531239102459697</c:v>
                </c:pt>
                <c:pt idx="500">
                  <c:v>11.377230794720715</c:v>
                </c:pt>
                <c:pt idx="501">
                  <c:v>11.318479933412714</c:v>
                </c:pt>
                <c:pt idx="502">
                  <c:v>11.044243943696355</c:v>
                </c:pt>
                <c:pt idx="503">
                  <c:v>11.070966181871318</c:v>
                </c:pt>
                <c:pt idx="504">
                  <c:v>11.170242599188267</c:v>
                </c:pt>
                <c:pt idx="505">
                  <c:v>11.322761984565593</c:v>
                </c:pt>
                <c:pt idx="506">
                  <c:v>10.964816092899808</c:v>
                </c:pt>
                <c:pt idx="507">
                  <c:v>11.023673305805071</c:v>
                </c:pt>
                <c:pt idx="508">
                  <c:v>10.655467283729836</c:v>
                </c:pt>
                <c:pt idx="509">
                  <c:v>10.881290906882468</c:v>
                </c:pt>
                <c:pt idx="510">
                  <c:v>11.105138629307039</c:v>
                </c:pt>
                <c:pt idx="511">
                  <c:v>10.865354959650771</c:v>
                </c:pt>
                <c:pt idx="512">
                  <c:v>10.601552621370969</c:v>
                </c:pt>
              </c:numCache>
            </c:numRef>
          </c:val>
          <c:smooth val="0"/>
          <c:extLst>
            <c:ext xmlns:c16="http://schemas.microsoft.com/office/drawing/2014/chart" uri="{C3380CC4-5D6E-409C-BE32-E72D297353CC}">
              <c16:uniqueId val="{00000003-7401-B141-A3DA-63F77C733D16}"/>
            </c:ext>
          </c:extLst>
        </c:ser>
        <c:dLbls>
          <c:showLegendKey val="0"/>
          <c:showVal val="0"/>
          <c:showCatName val="0"/>
          <c:showSerName val="0"/>
          <c:showPercent val="0"/>
          <c:showBubbleSize val="0"/>
        </c:dLbls>
        <c:smooth val="0"/>
        <c:axId val="314905071"/>
        <c:axId val="314906991"/>
      </c:lineChart>
      <c:dateAx>
        <c:axId val="314905071"/>
        <c:scaling>
          <c:orientation val="minMax"/>
        </c:scaling>
        <c:delete val="0"/>
        <c:axPos val="b"/>
        <c:numFmt formatCode="mmm\-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Rubik Medium" pitchFamily="2" charset="-79"/>
                <a:ea typeface="+mn-ea"/>
                <a:cs typeface="Rubik Medium" pitchFamily="2" charset="-79"/>
              </a:defRPr>
            </a:pPr>
            <a:endParaRPr lang="en-US"/>
          </a:p>
        </c:txPr>
        <c:crossAx val="314906991"/>
        <c:crosses val="autoZero"/>
        <c:auto val="1"/>
        <c:lblOffset val="100"/>
        <c:baseTimeUnit val="days"/>
        <c:majorUnit val="1"/>
        <c:majorTimeUnit val="months"/>
      </c:dateAx>
      <c:valAx>
        <c:axId val="314906991"/>
        <c:scaling>
          <c:orientation val="minMax"/>
          <c:min val="9"/>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ubik Medium" pitchFamily="2" charset="-79"/>
                <a:ea typeface="+mn-ea"/>
                <a:cs typeface="Rubik Medium" pitchFamily="2" charset="-79"/>
              </a:defRPr>
            </a:pPr>
            <a:endParaRPr lang="en-US"/>
          </a:p>
        </c:txPr>
        <c:crossAx val="314905071"/>
        <c:crosses val="autoZero"/>
        <c:crossBetween val="between"/>
      </c:valAx>
      <c:spPr>
        <a:noFill/>
        <a:ln>
          <a:noFill/>
        </a:ln>
        <a:effectLst/>
      </c:spPr>
    </c:plotArea>
    <c:plotVisOnly val="1"/>
    <c:dispBlanksAs val="gap"/>
    <c:showDLblsOverMax val="0"/>
  </c:chart>
  <c:spPr>
    <a:noFill/>
    <a:ln>
      <a:noFill/>
    </a:ln>
    <a:effectLst/>
  </c:spPr>
  <c:txPr>
    <a:bodyPr/>
    <a:lstStyle/>
    <a:p>
      <a:pPr>
        <a:defRPr b="0" i="0">
          <a:latin typeface="Rubik Medium" pitchFamily="2" charset="-79"/>
          <a:cs typeface="Rubik Medium" pitchFamily="2" charset="-79"/>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C8729A7-F2D8-451A-9F5A-40F011087D97}" type="datetimeFigureOut">
              <a:rPr lang="en-IN" smtClean="0"/>
              <a:t>15-04-2026</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E51DCD2-732B-4CDE-9A06-9D4FE46F72CA}" type="slidenum">
              <a:rPr lang="en-IN" smtClean="0"/>
              <a:t>‹#›</a:t>
            </a:fld>
            <a:endParaRPr lang="en-IN"/>
          </a:p>
        </p:txBody>
      </p:sp>
    </p:spTree>
    <p:extLst>
      <p:ext uri="{BB962C8B-B14F-4D97-AF65-F5344CB8AC3E}">
        <p14:creationId xmlns:p14="http://schemas.microsoft.com/office/powerpoint/2010/main" val="1855618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3C96EE-85A1-479C-947A-15922AECF88D}" type="slidenum">
              <a:rPr lang="en-GB" smtClean="0"/>
              <a:t>18</a:t>
            </a:fld>
            <a:endParaRPr lang="en-GB"/>
          </a:p>
        </p:txBody>
      </p:sp>
    </p:spTree>
    <p:extLst>
      <p:ext uri="{BB962C8B-B14F-4D97-AF65-F5344CB8AC3E}">
        <p14:creationId xmlns:p14="http://schemas.microsoft.com/office/powerpoint/2010/main" val="44051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69E9D-CB75-F302-3C6F-6739759A7F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272560-B488-4EC8-6705-86CAACDAEB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C8EA3-8EA0-C279-2CF8-8AEE172861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5B4BADB-C571-E4A2-B745-D65FCC69E4C6}"/>
              </a:ext>
            </a:extLst>
          </p:cNvPr>
          <p:cNvSpPr>
            <a:spLocks noGrp="1"/>
          </p:cNvSpPr>
          <p:nvPr>
            <p:ph type="sldNum" sz="quarter" idx="5"/>
          </p:nvPr>
        </p:nvSpPr>
        <p:spPr/>
        <p:txBody>
          <a:bodyPr/>
          <a:lstStyle/>
          <a:p>
            <a:fld id="{E53C96EE-85A1-479C-947A-15922AECF88D}" type="slidenum">
              <a:rPr lang="en-GB" smtClean="0"/>
              <a:t>19</a:t>
            </a:fld>
            <a:endParaRPr lang="en-GB"/>
          </a:p>
        </p:txBody>
      </p:sp>
    </p:spTree>
    <p:extLst>
      <p:ext uri="{BB962C8B-B14F-4D97-AF65-F5344CB8AC3E}">
        <p14:creationId xmlns:p14="http://schemas.microsoft.com/office/powerpoint/2010/main" val="3047501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E51DCD2-732B-4CDE-9A06-9D4FE46F72CA}" type="slidenum">
              <a:rPr lang="en-IN" smtClean="0"/>
              <a:t>23</a:t>
            </a:fld>
            <a:endParaRPr lang="en-IN"/>
          </a:p>
        </p:txBody>
      </p:sp>
    </p:spTree>
    <p:extLst>
      <p:ext uri="{BB962C8B-B14F-4D97-AF65-F5344CB8AC3E}">
        <p14:creationId xmlns:p14="http://schemas.microsoft.com/office/powerpoint/2010/main" val="3662601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000" b="0" i="0">
                <a:solidFill>
                  <a:srgbClr val="005DAC"/>
                </a:solidFill>
                <a:latin typeface="Rubik Medium"/>
                <a:cs typeface="Rubik Medium"/>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600" b="0" i="0">
                <a:solidFill>
                  <a:schemeClr val="bg1"/>
                </a:solidFill>
                <a:latin typeface="Rubik Light"/>
                <a:cs typeface="Rubik Light"/>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4/15/2026</a:t>
            </a:fld>
            <a:endParaRPr lang="en-US"/>
          </a:p>
        </p:txBody>
      </p:sp>
      <p:sp>
        <p:nvSpPr>
          <p:cNvPr id="6" name="Holder 6"/>
          <p:cNvSpPr>
            <a:spLocks noGrp="1"/>
          </p:cNvSpPr>
          <p:nvPr>
            <p:ph type="sldNum" sz="quarter" idx="7"/>
          </p:nvPr>
        </p:nvSpPr>
        <p:spPr>
          <a:xfrm>
            <a:off x="11667743" y="6479794"/>
            <a:ext cx="291465" cy="293370"/>
          </a:xfrm>
          <a:prstGeom prst="rect">
            <a:avLst/>
          </a:prstGeom>
        </p:spPr>
        <p:txBody>
          <a:bodyPr lIns="0" tIns="0" rIns="0" bIns="0"/>
          <a:lstStyle>
            <a:lvl1pPr>
              <a:defRPr sz="1200" b="0" i="0">
                <a:solidFill>
                  <a:schemeClr val="bg1"/>
                </a:solidFill>
                <a:latin typeface="Rubik Bold"/>
                <a:cs typeface="Rubik Bold"/>
              </a:defRPr>
            </a:lvl1pPr>
          </a:lstStyle>
          <a:p>
            <a:pPr marL="85725">
              <a:lnSpc>
                <a:spcPct val="100000"/>
              </a:lnSpc>
              <a:spcBef>
                <a:spcPts val="20"/>
              </a:spcBef>
            </a:pPr>
            <a:fld id="{81D60167-4931-47E6-BA6A-407CBD079E47}" type="slidenum">
              <a:rPr b="0" dirty="0">
                <a:latin typeface="Rubik Light"/>
                <a:cs typeface="Rubik Light"/>
              </a:rPr>
              <a:t>‹#›</a:t>
            </a:fld>
            <a:endParaRPr b="0">
              <a:latin typeface="Rubik Light"/>
              <a:cs typeface="Rubik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38658" y="240538"/>
            <a:ext cx="9320530" cy="894080"/>
          </a:xfrm>
          <a:prstGeom prst="rect">
            <a:avLst/>
          </a:prstGeom>
        </p:spPr>
        <p:txBody>
          <a:bodyPr lIns="0" tIns="0" rIns="0" bIns="0"/>
          <a:lstStyle>
            <a:lvl1pPr>
              <a:defRPr sz="3000" b="0" i="0">
                <a:solidFill>
                  <a:srgbClr val="005DAC"/>
                </a:solidFill>
                <a:latin typeface="Rubik Medium"/>
                <a:cs typeface="Rubik Medium"/>
              </a:defRPr>
            </a:lvl1pPr>
          </a:lstStyle>
          <a:p>
            <a:endParaRPr/>
          </a:p>
        </p:txBody>
      </p:sp>
      <p:sp>
        <p:nvSpPr>
          <p:cNvPr id="3" name="Holder 3"/>
          <p:cNvSpPr>
            <a:spLocks noGrp="1"/>
          </p:cNvSpPr>
          <p:nvPr>
            <p:ph type="body" idx="1"/>
          </p:nvPr>
        </p:nvSpPr>
        <p:spPr>
          <a:xfrm>
            <a:off x="7001002" y="1631442"/>
            <a:ext cx="4978400" cy="4610735"/>
          </a:xfrm>
          <a:prstGeom prst="rect">
            <a:avLst/>
          </a:prstGeom>
        </p:spPr>
        <p:txBody>
          <a:bodyPr lIns="0" tIns="0" rIns="0" bIns="0"/>
          <a:lstStyle>
            <a:lvl1pPr>
              <a:defRPr sz="1600" b="0" i="0">
                <a:solidFill>
                  <a:schemeClr val="bg1"/>
                </a:solidFill>
                <a:latin typeface="Rubik Light"/>
                <a:cs typeface="Rubik Light"/>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4/15/2026</a:t>
            </a:fld>
            <a:endParaRPr lang="en-US"/>
          </a:p>
        </p:txBody>
      </p:sp>
      <p:sp>
        <p:nvSpPr>
          <p:cNvPr id="6" name="Holder 6"/>
          <p:cNvSpPr>
            <a:spLocks noGrp="1"/>
          </p:cNvSpPr>
          <p:nvPr>
            <p:ph type="sldNum" sz="quarter" idx="7"/>
          </p:nvPr>
        </p:nvSpPr>
        <p:spPr>
          <a:xfrm>
            <a:off x="11667743" y="6479794"/>
            <a:ext cx="291465" cy="293370"/>
          </a:xfrm>
          <a:prstGeom prst="rect">
            <a:avLst/>
          </a:prstGeom>
        </p:spPr>
        <p:txBody>
          <a:bodyPr lIns="0" tIns="0" rIns="0" bIns="0"/>
          <a:lstStyle>
            <a:lvl1pPr>
              <a:defRPr sz="1200" b="0" i="0">
                <a:solidFill>
                  <a:schemeClr val="bg1"/>
                </a:solidFill>
                <a:latin typeface="Rubik Bold"/>
                <a:cs typeface="Rubik Bold"/>
              </a:defRPr>
            </a:lvl1pPr>
          </a:lstStyle>
          <a:p>
            <a:pPr marL="85725">
              <a:lnSpc>
                <a:spcPct val="100000"/>
              </a:lnSpc>
              <a:spcBef>
                <a:spcPts val="20"/>
              </a:spcBef>
            </a:pPr>
            <a:fld id="{81D60167-4931-47E6-BA6A-407CBD079E47}" type="slidenum">
              <a:rPr b="0" dirty="0">
                <a:latin typeface="Rubik Light"/>
                <a:cs typeface="Rubik Light"/>
              </a:rPr>
              <a:t>‹#›</a:t>
            </a:fld>
            <a:endParaRPr b="0">
              <a:latin typeface="Rubik Light"/>
              <a:cs typeface="Rubik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38658" y="240538"/>
            <a:ext cx="9320530" cy="894080"/>
          </a:xfrm>
          <a:prstGeom prst="rect">
            <a:avLst/>
          </a:prstGeom>
        </p:spPr>
        <p:txBody>
          <a:bodyPr lIns="0" tIns="0" rIns="0" bIns="0"/>
          <a:lstStyle>
            <a:lvl1pPr>
              <a:defRPr sz="3000" b="0" i="0">
                <a:solidFill>
                  <a:srgbClr val="005DAC"/>
                </a:solidFill>
                <a:latin typeface="Rubik Medium"/>
                <a:cs typeface="Rubik Medium"/>
              </a:defRPr>
            </a:lvl1pPr>
          </a:lstStyle>
          <a:p>
            <a:endParaRPr/>
          </a:p>
        </p:txBody>
      </p:sp>
      <p:sp>
        <p:nvSpPr>
          <p:cNvPr id="3" name="Holder 3"/>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4/15/2026</a:t>
            </a:fld>
            <a:endParaRPr lang="en-US"/>
          </a:p>
        </p:txBody>
      </p:sp>
      <p:sp>
        <p:nvSpPr>
          <p:cNvPr id="5" name="Holder 5"/>
          <p:cNvSpPr>
            <a:spLocks noGrp="1"/>
          </p:cNvSpPr>
          <p:nvPr>
            <p:ph type="sldNum" sz="quarter" idx="7"/>
          </p:nvPr>
        </p:nvSpPr>
        <p:spPr>
          <a:xfrm>
            <a:off x="11667743" y="6479794"/>
            <a:ext cx="291465" cy="293370"/>
          </a:xfrm>
          <a:prstGeom prst="rect">
            <a:avLst/>
          </a:prstGeom>
        </p:spPr>
        <p:txBody>
          <a:bodyPr lIns="0" tIns="0" rIns="0" bIns="0"/>
          <a:lstStyle>
            <a:lvl1pPr>
              <a:defRPr sz="1200" b="0" i="0">
                <a:solidFill>
                  <a:schemeClr val="bg1"/>
                </a:solidFill>
                <a:latin typeface="Rubik Bold"/>
                <a:cs typeface="Rubik Bold"/>
              </a:defRPr>
            </a:lvl1pPr>
          </a:lstStyle>
          <a:p>
            <a:pPr marL="85725">
              <a:lnSpc>
                <a:spcPct val="100000"/>
              </a:lnSpc>
              <a:spcBef>
                <a:spcPts val="20"/>
              </a:spcBef>
            </a:pPr>
            <a:fld id="{81D60167-4931-47E6-BA6A-407CBD079E47}" type="slidenum">
              <a:rPr b="0" dirty="0">
                <a:latin typeface="Rubik Light"/>
                <a:cs typeface="Rubik Light"/>
              </a:rPr>
              <a:t>‹#›</a:t>
            </a:fld>
            <a:endParaRPr b="0">
              <a:latin typeface="Rubik Light"/>
              <a:cs typeface="Rubik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4/15/2026</a:t>
            </a:fld>
            <a:endParaRPr lang="en-US"/>
          </a:p>
        </p:txBody>
      </p:sp>
      <p:sp>
        <p:nvSpPr>
          <p:cNvPr id="4" name="Holder 4"/>
          <p:cNvSpPr>
            <a:spLocks noGrp="1"/>
          </p:cNvSpPr>
          <p:nvPr>
            <p:ph type="sldNum" sz="quarter" idx="7"/>
          </p:nvPr>
        </p:nvSpPr>
        <p:spPr>
          <a:xfrm>
            <a:off x="11667743" y="6479794"/>
            <a:ext cx="291465" cy="293370"/>
          </a:xfrm>
          <a:prstGeom prst="rect">
            <a:avLst/>
          </a:prstGeom>
        </p:spPr>
        <p:txBody>
          <a:bodyPr lIns="0" tIns="0" rIns="0" bIns="0"/>
          <a:lstStyle>
            <a:lvl1pPr>
              <a:defRPr sz="1200" b="0" i="0">
                <a:solidFill>
                  <a:schemeClr val="bg1"/>
                </a:solidFill>
                <a:latin typeface="Rubik Bold"/>
                <a:cs typeface="Rubik Bold"/>
              </a:defRPr>
            </a:lvl1pPr>
          </a:lstStyle>
          <a:p>
            <a:pPr marL="85725">
              <a:lnSpc>
                <a:spcPct val="100000"/>
              </a:lnSpc>
              <a:spcBef>
                <a:spcPts val="20"/>
              </a:spcBef>
            </a:pPr>
            <a:fld id="{81D60167-4931-47E6-BA6A-407CBD079E47}" type="slidenum">
              <a:rPr b="0" dirty="0">
                <a:latin typeface="Rubik Light"/>
                <a:cs typeface="Rubik Light"/>
              </a:rPr>
              <a:t>‹#›</a:t>
            </a:fld>
            <a:endParaRPr b="0">
              <a:latin typeface="Rubik Light"/>
              <a:cs typeface="Rubik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1FE0-E860-6F7B-5B3F-8D891FE483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5C77654-347C-6A40-64A1-28A4BA4C54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5B66A4-00AF-CAC8-C6AC-2BF1AB8CFACE}"/>
              </a:ext>
            </a:extLst>
          </p:cNvPr>
          <p:cNvSpPr>
            <a:spLocks noGrp="1"/>
          </p:cNvSpPr>
          <p:nvPr>
            <p:ph type="dt" sz="half" idx="10"/>
          </p:nvPr>
        </p:nvSpPr>
        <p:spPr/>
        <p:txBody>
          <a:bodyPr/>
          <a:lstStyle/>
          <a:p>
            <a:fld id="{3F90DA91-A8B1-45E9-8149-A3E311770BB9}" type="datetimeFigureOut">
              <a:rPr lang="en-GB" smtClean="0"/>
              <a:t>15/04/2026</a:t>
            </a:fld>
            <a:endParaRPr lang="en-GB"/>
          </a:p>
        </p:txBody>
      </p:sp>
      <p:sp>
        <p:nvSpPr>
          <p:cNvPr id="5" name="Footer Placeholder 4">
            <a:extLst>
              <a:ext uri="{FF2B5EF4-FFF2-40B4-BE49-F238E27FC236}">
                <a16:creationId xmlns:a16="http://schemas.microsoft.com/office/drawing/2014/main" id="{20D2E5B9-6776-DFFE-90DB-41F12FF9FA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80FF20-2AF0-6EF5-8FC0-D6ED582932E9}"/>
              </a:ext>
            </a:extLst>
          </p:cNvPr>
          <p:cNvSpPr>
            <a:spLocks noGrp="1"/>
          </p:cNvSpPr>
          <p:nvPr>
            <p:ph type="sldNum" sz="quarter" idx="12"/>
          </p:nvPr>
        </p:nvSpPr>
        <p:spPr/>
        <p:txBody>
          <a:bodyPr/>
          <a:lstStyle/>
          <a:p>
            <a:fld id="{DB5835CA-C202-4B9A-9408-98E6F168DD9F}" type="slidenum">
              <a:rPr lang="en-GB" smtClean="0"/>
              <a:t>‹#›</a:t>
            </a:fld>
            <a:endParaRPr lang="en-GB"/>
          </a:p>
        </p:txBody>
      </p:sp>
    </p:spTree>
    <p:extLst>
      <p:ext uri="{BB962C8B-B14F-4D97-AF65-F5344CB8AC3E}">
        <p14:creationId xmlns:p14="http://schemas.microsoft.com/office/powerpoint/2010/main" val="8630263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1F1F1"/>
          </a:solid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png"/><Relationship Id="rId4" Type="http://schemas.openxmlformats.org/officeDocument/2006/relationships/image" Target="../media/image47.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3.jpg"/><Relationship Id="rId7" Type="http://schemas.openxmlformats.org/officeDocument/2006/relationships/image" Target="../media/image57.jp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 Id="rId9"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64.png"/><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8.png"/><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5.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17.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image" Target="../media/image9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3.png"/><Relationship Id="rId5" Type="http://schemas.openxmlformats.org/officeDocument/2006/relationships/image" Target="../media/image92.svg"/><Relationship Id="rId4" Type="http://schemas.openxmlformats.org/officeDocument/2006/relationships/image" Target="../media/image91.svg"/></Relationships>
</file>

<file path=ppt/slides/_rels/slide1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93.pn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9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2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2.svg"/><Relationship Id="rId3" Type="http://schemas.openxmlformats.org/officeDocument/2006/relationships/image" Target="../media/image8.png"/><Relationship Id="rId7" Type="http://schemas.openxmlformats.org/officeDocument/2006/relationships/image" Target="../media/image12.svg"/><Relationship Id="rId12"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8.jpg"/><Relationship Id="rId11" Type="http://schemas.openxmlformats.org/officeDocument/2006/relationships/image" Target="../media/image23.png"/><Relationship Id="rId5" Type="http://schemas.openxmlformats.org/officeDocument/2006/relationships/image" Target="../media/image10.png"/><Relationship Id="rId15" Type="http://schemas.openxmlformats.org/officeDocument/2006/relationships/image" Target="../media/image2.svg"/><Relationship Id="rId10" Type="http://schemas.openxmlformats.org/officeDocument/2006/relationships/image" Target="../media/image22.png"/><Relationship Id="rId4" Type="http://schemas.openxmlformats.org/officeDocument/2006/relationships/image" Target="../media/image9.png"/><Relationship Id="rId9" Type="http://schemas.openxmlformats.org/officeDocument/2006/relationships/image" Target="../media/image21.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5.png"/><Relationship Id="rId2" Type="http://schemas.openxmlformats.org/officeDocument/2006/relationships/image" Target="../media/image39.jpg"/><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p:nvPr/>
        </p:nvSpPr>
        <p:spPr>
          <a:xfrm>
            <a:off x="0" y="1"/>
            <a:ext cx="12192000" cy="6858000"/>
          </a:xfrm>
          <a:custGeom>
            <a:avLst/>
            <a:gdLst/>
            <a:ahLst/>
            <a:cxnLst/>
            <a:rect l="l" t="t" r="r" b="b"/>
            <a:pathLst>
              <a:path w="12192000" h="6858000">
                <a:moveTo>
                  <a:pt x="12192000" y="0"/>
                </a:moveTo>
                <a:lnTo>
                  <a:pt x="0" y="0"/>
                </a:lnTo>
                <a:lnTo>
                  <a:pt x="0" y="6857996"/>
                </a:lnTo>
                <a:lnTo>
                  <a:pt x="12192000" y="6857996"/>
                </a:lnTo>
                <a:lnTo>
                  <a:pt x="12192000" y="0"/>
                </a:lnTo>
                <a:close/>
              </a:path>
            </a:pathLst>
          </a:custGeom>
          <a:solidFill>
            <a:srgbClr val="005DAC">
              <a:alpha val="79998"/>
            </a:srgbClr>
          </a:solidFill>
        </p:spPr>
        <p:txBody>
          <a:bodyPr wrap="square" lIns="0" tIns="0" rIns="0" bIns="0" rtlCol="0"/>
          <a:lstStyle/>
          <a:p>
            <a:endParaRPr/>
          </a:p>
        </p:txBody>
      </p:sp>
      <p:sp>
        <p:nvSpPr>
          <p:cNvPr id="6" name="object 6"/>
          <p:cNvSpPr/>
          <p:nvPr/>
        </p:nvSpPr>
        <p:spPr>
          <a:xfrm>
            <a:off x="391668" y="4985003"/>
            <a:ext cx="1155700" cy="0"/>
          </a:xfrm>
          <a:custGeom>
            <a:avLst/>
            <a:gdLst/>
            <a:ahLst/>
            <a:cxnLst/>
            <a:rect l="l" t="t" r="r" b="b"/>
            <a:pathLst>
              <a:path w="1155700">
                <a:moveTo>
                  <a:pt x="0" y="0"/>
                </a:moveTo>
                <a:lnTo>
                  <a:pt x="1155573" y="0"/>
                </a:lnTo>
              </a:path>
            </a:pathLst>
          </a:custGeom>
          <a:ln w="28575">
            <a:solidFill>
              <a:srgbClr val="005DAC"/>
            </a:solidFill>
          </a:ln>
        </p:spPr>
        <p:txBody>
          <a:bodyPr wrap="square" lIns="0" tIns="0" rIns="0" bIns="0" rtlCol="0"/>
          <a:lstStyle/>
          <a:p>
            <a:endParaRPr/>
          </a:p>
        </p:txBody>
      </p:sp>
      <p:sp>
        <p:nvSpPr>
          <p:cNvPr id="7" name="object 7"/>
          <p:cNvSpPr/>
          <p:nvPr/>
        </p:nvSpPr>
        <p:spPr>
          <a:xfrm>
            <a:off x="1748282" y="4617846"/>
            <a:ext cx="823594" cy="499745"/>
          </a:xfrm>
          <a:custGeom>
            <a:avLst/>
            <a:gdLst/>
            <a:ahLst/>
            <a:cxnLst/>
            <a:rect l="l" t="t" r="r" b="b"/>
            <a:pathLst>
              <a:path w="823594" h="499745">
                <a:moveTo>
                  <a:pt x="784351" y="0"/>
                </a:moveTo>
                <a:lnTo>
                  <a:pt x="657860" y="0"/>
                </a:lnTo>
                <a:lnTo>
                  <a:pt x="643026" y="1121"/>
                </a:lnTo>
                <a:lnTo>
                  <a:pt x="602789" y="27179"/>
                </a:lnTo>
                <a:lnTo>
                  <a:pt x="438531" y="434339"/>
                </a:lnTo>
                <a:lnTo>
                  <a:pt x="435770" y="440701"/>
                </a:lnTo>
                <a:lnTo>
                  <a:pt x="433784" y="447039"/>
                </a:lnTo>
                <a:lnTo>
                  <a:pt x="432583" y="453378"/>
                </a:lnTo>
                <a:lnTo>
                  <a:pt x="432181" y="459739"/>
                </a:lnTo>
                <a:lnTo>
                  <a:pt x="432917" y="467810"/>
                </a:lnTo>
                <a:lnTo>
                  <a:pt x="464171" y="499028"/>
                </a:lnTo>
                <a:lnTo>
                  <a:pt x="472313" y="499744"/>
                </a:lnTo>
                <a:lnTo>
                  <a:pt x="691515" y="499744"/>
                </a:lnTo>
                <a:lnTo>
                  <a:pt x="732663" y="487904"/>
                </a:lnTo>
                <a:lnTo>
                  <a:pt x="755872" y="455977"/>
                </a:lnTo>
                <a:lnTo>
                  <a:pt x="822325" y="48513"/>
                </a:lnTo>
                <a:lnTo>
                  <a:pt x="823422" y="38469"/>
                </a:lnTo>
                <a:lnTo>
                  <a:pt x="822531" y="29305"/>
                </a:lnTo>
                <a:lnTo>
                  <a:pt x="793347" y="857"/>
                </a:lnTo>
                <a:lnTo>
                  <a:pt x="784351" y="0"/>
                </a:lnTo>
                <a:close/>
              </a:path>
              <a:path w="823594" h="499745">
                <a:moveTo>
                  <a:pt x="352044" y="0"/>
                </a:moveTo>
                <a:lnTo>
                  <a:pt x="225551" y="0"/>
                </a:lnTo>
                <a:lnTo>
                  <a:pt x="210738" y="1121"/>
                </a:lnTo>
                <a:lnTo>
                  <a:pt x="170729" y="27179"/>
                </a:lnTo>
                <a:lnTo>
                  <a:pt x="6350" y="434339"/>
                </a:lnTo>
                <a:lnTo>
                  <a:pt x="3536" y="440701"/>
                </a:lnTo>
                <a:lnTo>
                  <a:pt x="1555" y="447039"/>
                </a:lnTo>
                <a:lnTo>
                  <a:pt x="384" y="453378"/>
                </a:lnTo>
                <a:lnTo>
                  <a:pt x="0" y="459739"/>
                </a:lnTo>
                <a:lnTo>
                  <a:pt x="716" y="467810"/>
                </a:lnTo>
                <a:lnTo>
                  <a:pt x="31934" y="499028"/>
                </a:lnTo>
                <a:lnTo>
                  <a:pt x="40005" y="499744"/>
                </a:lnTo>
                <a:lnTo>
                  <a:pt x="259334" y="499744"/>
                </a:lnTo>
                <a:lnTo>
                  <a:pt x="301071" y="487904"/>
                </a:lnTo>
                <a:lnTo>
                  <a:pt x="324945" y="455977"/>
                </a:lnTo>
                <a:lnTo>
                  <a:pt x="330962" y="430148"/>
                </a:lnTo>
                <a:lnTo>
                  <a:pt x="390017" y="48513"/>
                </a:lnTo>
                <a:lnTo>
                  <a:pt x="391134" y="38469"/>
                </a:lnTo>
                <a:lnTo>
                  <a:pt x="390286" y="29305"/>
                </a:lnTo>
                <a:lnTo>
                  <a:pt x="387463" y="21046"/>
                </a:lnTo>
                <a:lnTo>
                  <a:pt x="382650" y="13715"/>
                </a:lnTo>
                <a:lnTo>
                  <a:pt x="376386" y="7715"/>
                </a:lnTo>
                <a:lnTo>
                  <a:pt x="369204" y="3428"/>
                </a:lnTo>
                <a:lnTo>
                  <a:pt x="361094" y="857"/>
                </a:lnTo>
                <a:lnTo>
                  <a:pt x="352044" y="0"/>
                </a:lnTo>
                <a:close/>
              </a:path>
            </a:pathLst>
          </a:custGeom>
          <a:solidFill>
            <a:srgbClr val="FFFFFF">
              <a:alpha val="27842"/>
            </a:srgbClr>
          </a:solidFill>
        </p:spPr>
        <p:txBody>
          <a:bodyPr wrap="square" lIns="0" tIns="0" rIns="0" bIns="0" rtlCol="0"/>
          <a:lstStyle/>
          <a:p>
            <a:endParaRPr/>
          </a:p>
        </p:txBody>
      </p:sp>
      <p:sp>
        <p:nvSpPr>
          <p:cNvPr id="8" name="object 8"/>
          <p:cNvSpPr txBox="1">
            <a:spLocks noGrp="1"/>
          </p:cNvSpPr>
          <p:nvPr>
            <p:ph type="title"/>
          </p:nvPr>
        </p:nvSpPr>
        <p:spPr>
          <a:xfrm>
            <a:off x="1626361" y="2059697"/>
            <a:ext cx="9149715" cy="1139190"/>
          </a:xfrm>
          <a:prstGeom prst="rect">
            <a:avLst/>
          </a:prstGeom>
        </p:spPr>
        <p:txBody>
          <a:bodyPr vert="horz" wrap="square" lIns="0" tIns="198120" rIns="0" bIns="0" rtlCol="0">
            <a:spAutoFit/>
          </a:bodyPr>
          <a:lstStyle/>
          <a:p>
            <a:pPr marL="12700">
              <a:lnSpc>
                <a:spcPct val="100000"/>
              </a:lnSpc>
              <a:spcBef>
                <a:spcPts val="1560"/>
              </a:spcBef>
            </a:pPr>
            <a:r>
              <a:rPr sz="4000">
                <a:solidFill>
                  <a:srgbClr val="FFFFFF"/>
                </a:solidFill>
              </a:rPr>
              <a:t>Bajaj</a:t>
            </a:r>
            <a:r>
              <a:rPr sz="4000" spc="5">
                <a:solidFill>
                  <a:srgbClr val="FFFFFF"/>
                </a:solidFill>
              </a:rPr>
              <a:t> </a:t>
            </a:r>
            <a:r>
              <a:rPr sz="4000">
                <a:solidFill>
                  <a:srgbClr val="FFFFFF"/>
                </a:solidFill>
              </a:rPr>
              <a:t>Finserv</a:t>
            </a:r>
            <a:r>
              <a:rPr sz="4000" spc="5">
                <a:solidFill>
                  <a:srgbClr val="FFFFFF"/>
                </a:solidFill>
              </a:rPr>
              <a:t> </a:t>
            </a:r>
            <a:r>
              <a:rPr sz="4000">
                <a:solidFill>
                  <a:srgbClr val="FFFFFF"/>
                </a:solidFill>
              </a:rPr>
              <a:t>Large and</a:t>
            </a:r>
            <a:r>
              <a:rPr sz="4000" spc="-20">
                <a:solidFill>
                  <a:srgbClr val="FFFFFF"/>
                </a:solidFill>
              </a:rPr>
              <a:t> </a:t>
            </a:r>
            <a:r>
              <a:rPr sz="4000">
                <a:solidFill>
                  <a:srgbClr val="FFFFFF"/>
                </a:solidFill>
              </a:rPr>
              <a:t>Mid Cap</a:t>
            </a:r>
            <a:r>
              <a:rPr sz="4000" spc="-20">
                <a:solidFill>
                  <a:srgbClr val="FFFFFF"/>
                </a:solidFill>
              </a:rPr>
              <a:t> Fund</a:t>
            </a:r>
            <a:endParaRPr sz="4000"/>
          </a:p>
          <a:p>
            <a:pPr marL="45720">
              <a:lnSpc>
                <a:spcPct val="100000"/>
              </a:lnSpc>
              <a:spcBef>
                <a:spcPts val="585"/>
              </a:spcBef>
            </a:pPr>
            <a:r>
              <a:rPr sz="1600" b="0">
                <a:solidFill>
                  <a:srgbClr val="FFFFFF"/>
                </a:solidFill>
                <a:latin typeface="Rubik Light"/>
                <a:cs typeface="Rubik Light"/>
              </a:rPr>
              <a:t>(An</a:t>
            </a:r>
            <a:r>
              <a:rPr sz="1600" b="0" spc="-10">
                <a:solidFill>
                  <a:srgbClr val="FFFFFF"/>
                </a:solidFill>
                <a:latin typeface="Rubik Light"/>
                <a:cs typeface="Rubik Light"/>
              </a:rPr>
              <a:t> </a:t>
            </a:r>
            <a:r>
              <a:rPr sz="1600" b="0">
                <a:solidFill>
                  <a:srgbClr val="FFFFFF"/>
                </a:solidFill>
                <a:latin typeface="Rubik Light"/>
                <a:cs typeface="Rubik Light"/>
              </a:rPr>
              <a:t>open</a:t>
            </a:r>
            <a:r>
              <a:rPr sz="1600" b="0" spc="-15">
                <a:solidFill>
                  <a:srgbClr val="FFFFFF"/>
                </a:solidFill>
                <a:latin typeface="Rubik Light"/>
                <a:cs typeface="Rubik Light"/>
              </a:rPr>
              <a:t> </a:t>
            </a:r>
            <a:r>
              <a:rPr sz="1600" b="0">
                <a:solidFill>
                  <a:srgbClr val="FFFFFF"/>
                </a:solidFill>
                <a:latin typeface="Rubik Light"/>
                <a:cs typeface="Rubik Light"/>
              </a:rPr>
              <a:t>ended</a:t>
            </a:r>
            <a:r>
              <a:rPr sz="1600" b="0" spc="-5">
                <a:solidFill>
                  <a:srgbClr val="FFFFFF"/>
                </a:solidFill>
                <a:latin typeface="Rubik Light"/>
                <a:cs typeface="Rubik Light"/>
              </a:rPr>
              <a:t> </a:t>
            </a:r>
            <a:r>
              <a:rPr sz="1600" b="0">
                <a:solidFill>
                  <a:srgbClr val="FFFFFF"/>
                </a:solidFill>
                <a:latin typeface="Rubik Light"/>
                <a:cs typeface="Rubik Light"/>
              </a:rPr>
              <a:t>equity</a:t>
            </a:r>
            <a:r>
              <a:rPr sz="1600" b="0" spc="-15">
                <a:solidFill>
                  <a:srgbClr val="FFFFFF"/>
                </a:solidFill>
                <a:latin typeface="Rubik Light"/>
                <a:cs typeface="Rubik Light"/>
              </a:rPr>
              <a:t> </a:t>
            </a:r>
            <a:r>
              <a:rPr sz="1600" b="0">
                <a:solidFill>
                  <a:srgbClr val="FFFFFF"/>
                </a:solidFill>
                <a:latin typeface="Rubik Light"/>
                <a:cs typeface="Rubik Light"/>
              </a:rPr>
              <a:t>scheme investing</a:t>
            </a:r>
            <a:r>
              <a:rPr sz="1600" b="0" spc="10">
                <a:solidFill>
                  <a:srgbClr val="FFFFFF"/>
                </a:solidFill>
                <a:latin typeface="Rubik Light"/>
                <a:cs typeface="Rubik Light"/>
              </a:rPr>
              <a:t> </a:t>
            </a:r>
            <a:r>
              <a:rPr sz="1600" b="0">
                <a:solidFill>
                  <a:srgbClr val="FFFFFF"/>
                </a:solidFill>
                <a:latin typeface="Rubik Light"/>
                <a:cs typeface="Rubik Light"/>
              </a:rPr>
              <a:t>in</a:t>
            </a:r>
            <a:r>
              <a:rPr sz="1600" b="0" spc="-5">
                <a:solidFill>
                  <a:srgbClr val="FFFFFF"/>
                </a:solidFill>
                <a:latin typeface="Rubik Light"/>
                <a:cs typeface="Rubik Light"/>
              </a:rPr>
              <a:t> </a:t>
            </a:r>
            <a:r>
              <a:rPr sz="1600" b="0">
                <a:solidFill>
                  <a:srgbClr val="FFFFFF"/>
                </a:solidFill>
                <a:latin typeface="Rubik Light"/>
                <a:cs typeface="Rubik Light"/>
              </a:rPr>
              <a:t>both</a:t>
            </a:r>
            <a:r>
              <a:rPr sz="1600" b="0" spc="-15">
                <a:solidFill>
                  <a:srgbClr val="FFFFFF"/>
                </a:solidFill>
                <a:latin typeface="Rubik Light"/>
                <a:cs typeface="Rubik Light"/>
              </a:rPr>
              <a:t> </a:t>
            </a:r>
            <a:r>
              <a:rPr sz="1600" b="0">
                <a:solidFill>
                  <a:srgbClr val="FFFFFF"/>
                </a:solidFill>
                <a:latin typeface="Rubik Light"/>
                <a:cs typeface="Rubik Light"/>
              </a:rPr>
              <a:t>large cap</a:t>
            </a:r>
            <a:r>
              <a:rPr sz="1600" b="0" spc="-5">
                <a:solidFill>
                  <a:srgbClr val="FFFFFF"/>
                </a:solidFill>
                <a:latin typeface="Rubik Light"/>
                <a:cs typeface="Rubik Light"/>
              </a:rPr>
              <a:t> </a:t>
            </a:r>
            <a:r>
              <a:rPr sz="1600" b="0">
                <a:solidFill>
                  <a:srgbClr val="FFFFFF"/>
                </a:solidFill>
                <a:latin typeface="Rubik Light"/>
                <a:cs typeface="Rubik Light"/>
              </a:rPr>
              <a:t>and mid</a:t>
            </a:r>
            <a:r>
              <a:rPr sz="1600" b="0" spc="-10">
                <a:solidFill>
                  <a:srgbClr val="FFFFFF"/>
                </a:solidFill>
                <a:latin typeface="Rubik Light"/>
                <a:cs typeface="Rubik Light"/>
              </a:rPr>
              <a:t> </a:t>
            </a:r>
            <a:r>
              <a:rPr sz="1600" b="0">
                <a:solidFill>
                  <a:srgbClr val="FFFFFF"/>
                </a:solidFill>
                <a:latin typeface="Rubik Light"/>
                <a:cs typeface="Rubik Light"/>
              </a:rPr>
              <a:t>cap </a:t>
            </a:r>
            <a:r>
              <a:rPr sz="1600" b="0" spc="-10">
                <a:solidFill>
                  <a:srgbClr val="FFFFFF"/>
                </a:solidFill>
                <a:latin typeface="Rubik Light"/>
                <a:cs typeface="Rubik Light"/>
              </a:rPr>
              <a:t>stocks)</a:t>
            </a:r>
            <a:endParaRPr sz="1600">
              <a:latin typeface="Rubik Light"/>
              <a:cs typeface="Rubik Light"/>
            </a:endParaRPr>
          </a:p>
        </p:txBody>
      </p:sp>
      <p:sp>
        <p:nvSpPr>
          <p:cNvPr id="9" name="object 9"/>
          <p:cNvSpPr txBox="1"/>
          <p:nvPr/>
        </p:nvSpPr>
        <p:spPr>
          <a:xfrm>
            <a:off x="1659889" y="3628390"/>
            <a:ext cx="8131809" cy="391160"/>
          </a:xfrm>
          <a:prstGeom prst="rect">
            <a:avLst/>
          </a:prstGeom>
        </p:spPr>
        <p:txBody>
          <a:bodyPr vert="horz" wrap="square" lIns="0" tIns="12700" rIns="0" bIns="0" rtlCol="0">
            <a:spAutoFit/>
          </a:bodyPr>
          <a:lstStyle/>
          <a:p>
            <a:pPr marL="12700">
              <a:lnSpc>
                <a:spcPct val="100000"/>
              </a:lnSpc>
              <a:spcBef>
                <a:spcPts val="100"/>
              </a:spcBef>
            </a:pPr>
            <a:r>
              <a:rPr sz="2400" b="0">
                <a:solidFill>
                  <a:srgbClr val="FFFFFF"/>
                </a:solidFill>
                <a:latin typeface="Rubik Light"/>
                <a:cs typeface="Rubik Light"/>
              </a:rPr>
              <a:t>FORTIFYING</a:t>
            </a:r>
            <a:r>
              <a:rPr sz="2400" b="0" spc="5">
                <a:solidFill>
                  <a:srgbClr val="FFFFFF"/>
                </a:solidFill>
                <a:latin typeface="Rubik Light"/>
                <a:cs typeface="Rubik Light"/>
              </a:rPr>
              <a:t> </a:t>
            </a:r>
            <a:r>
              <a:rPr sz="2400" b="0">
                <a:solidFill>
                  <a:srgbClr val="FFFFFF"/>
                </a:solidFill>
                <a:latin typeface="Rubik Light"/>
                <a:cs typeface="Rubik Light"/>
              </a:rPr>
              <a:t>YOUR</a:t>
            </a:r>
            <a:r>
              <a:rPr sz="2400" b="0" spc="15">
                <a:solidFill>
                  <a:srgbClr val="FFFFFF"/>
                </a:solidFill>
                <a:latin typeface="Rubik Light"/>
                <a:cs typeface="Rubik Light"/>
              </a:rPr>
              <a:t> </a:t>
            </a:r>
            <a:r>
              <a:rPr sz="2400" b="0">
                <a:solidFill>
                  <a:srgbClr val="FFFFFF"/>
                </a:solidFill>
                <a:latin typeface="Rubik Light"/>
                <a:cs typeface="Rubik Light"/>
              </a:rPr>
              <a:t>WEALTH</a:t>
            </a:r>
            <a:r>
              <a:rPr sz="2400" b="0" spc="5">
                <a:solidFill>
                  <a:srgbClr val="FFFFFF"/>
                </a:solidFill>
                <a:latin typeface="Rubik Light"/>
                <a:cs typeface="Rubik Light"/>
              </a:rPr>
              <a:t> </a:t>
            </a:r>
            <a:r>
              <a:rPr sz="2400" b="0">
                <a:solidFill>
                  <a:srgbClr val="FFFFFF"/>
                </a:solidFill>
                <a:latin typeface="Rubik Light"/>
                <a:cs typeface="Rubik Light"/>
              </a:rPr>
              <a:t>WITH</a:t>
            </a:r>
            <a:r>
              <a:rPr sz="2400" b="0" spc="5">
                <a:solidFill>
                  <a:srgbClr val="FFFFFF"/>
                </a:solidFill>
                <a:latin typeface="Rubik Light"/>
                <a:cs typeface="Rubik Light"/>
              </a:rPr>
              <a:t> </a:t>
            </a:r>
            <a:r>
              <a:rPr sz="2400" b="0">
                <a:solidFill>
                  <a:srgbClr val="FFFFFF"/>
                </a:solidFill>
                <a:latin typeface="Rubik Light"/>
                <a:cs typeface="Rubik Light"/>
              </a:rPr>
              <a:t>MOAT</a:t>
            </a:r>
            <a:r>
              <a:rPr sz="2400" b="0" spc="5">
                <a:solidFill>
                  <a:srgbClr val="FFFFFF"/>
                </a:solidFill>
                <a:latin typeface="Rubik Light"/>
                <a:cs typeface="Rubik Light"/>
              </a:rPr>
              <a:t> </a:t>
            </a:r>
            <a:r>
              <a:rPr sz="2400" b="0">
                <a:solidFill>
                  <a:srgbClr val="FFFFFF"/>
                </a:solidFill>
                <a:latin typeface="Rubik Light"/>
                <a:cs typeface="Rubik Light"/>
              </a:rPr>
              <a:t>BASED</a:t>
            </a:r>
            <a:r>
              <a:rPr sz="2400" b="0" spc="10">
                <a:solidFill>
                  <a:srgbClr val="FFFFFF"/>
                </a:solidFill>
                <a:latin typeface="Rubik Light"/>
                <a:cs typeface="Rubik Light"/>
              </a:rPr>
              <a:t> </a:t>
            </a:r>
            <a:r>
              <a:rPr sz="2400" b="0" spc="-10">
                <a:solidFill>
                  <a:srgbClr val="FFFFFF"/>
                </a:solidFill>
                <a:latin typeface="Rubik Light"/>
                <a:cs typeface="Rubik Light"/>
              </a:rPr>
              <a:t>INVESTING</a:t>
            </a:r>
            <a:endParaRPr sz="2400">
              <a:latin typeface="Rubik Light"/>
              <a:cs typeface="Rubik Light"/>
            </a:endParaRPr>
          </a:p>
        </p:txBody>
      </p:sp>
      <p:sp>
        <p:nvSpPr>
          <p:cNvPr id="10" name="object 10"/>
          <p:cNvSpPr/>
          <p:nvPr/>
        </p:nvSpPr>
        <p:spPr>
          <a:xfrm>
            <a:off x="1696973" y="3399282"/>
            <a:ext cx="1095375" cy="57150"/>
          </a:xfrm>
          <a:custGeom>
            <a:avLst/>
            <a:gdLst/>
            <a:ahLst/>
            <a:cxnLst/>
            <a:rect l="l" t="t" r="r" b="b"/>
            <a:pathLst>
              <a:path w="1095375" h="57150">
                <a:moveTo>
                  <a:pt x="1094994" y="0"/>
                </a:moveTo>
                <a:lnTo>
                  <a:pt x="0" y="0"/>
                </a:lnTo>
                <a:lnTo>
                  <a:pt x="0" y="57150"/>
                </a:lnTo>
                <a:lnTo>
                  <a:pt x="1094994" y="57150"/>
                </a:lnTo>
                <a:lnTo>
                  <a:pt x="1094994" y="0"/>
                </a:lnTo>
                <a:close/>
              </a:path>
            </a:pathLst>
          </a:custGeom>
          <a:solidFill>
            <a:srgbClr val="FFFFFF"/>
          </a:solidFill>
        </p:spPr>
        <p:txBody>
          <a:bodyPr wrap="square" lIns="0" tIns="0" rIns="0" bIns="0" rtlCol="0"/>
          <a:lstStyle/>
          <a:p>
            <a:endParaRPr/>
          </a:p>
        </p:txBody>
      </p:sp>
      <p:sp>
        <p:nvSpPr>
          <p:cNvPr id="11" name="object 11"/>
          <p:cNvSpPr txBox="1"/>
          <p:nvPr/>
        </p:nvSpPr>
        <p:spPr>
          <a:xfrm>
            <a:off x="1659888" y="4388611"/>
            <a:ext cx="1311912" cy="227626"/>
          </a:xfrm>
          <a:prstGeom prst="rect">
            <a:avLst/>
          </a:prstGeom>
        </p:spPr>
        <p:txBody>
          <a:bodyPr vert="horz" wrap="square" lIns="0" tIns="12065" rIns="0" bIns="0" rtlCol="0">
            <a:spAutoFit/>
          </a:bodyPr>
          <a:lstStyle/>
          <a:p>
            <a:pPr marL="12700">
              <a:lnSpc>
                <a:spcPct val="100000"/>
              </a:lnSpc>
              <a:spcBef>
                <a:spcPts val="95"/>
              </a:spcBef>
            </a:pPr>
            <a:r>
              <a:rPr lang="en-IN" sz="1400" spc="-20" dirty="0">
                <a:solidFill>
                  <a:srgbClr val="FFFFFF"/>
                </a:solidFill>
                <a:latin typeface="Rubik Bold"/>
                <a:cs typeface="Rubik Bold"/>
              </a:rPr>
              <a:t>April 2026</a:t>
            </a:r>
            <a:endParaRPr lang="en-IN" sz="1400" dirty="0">
              <a:latin typeface="Rubik Bold"/>
              <a:cs typeface="Rubik Bold"/>
            </a:endParaRPr>
          </a:p>
        </p:txBody>
      </p:sp>
      <p:pic>
        <p:nvPicPr>
          <p:cNvPr id="13" name="Graphic 12">
            <a:extLst>
              <a:ext uri="{FF2B5EF4-FFF2-40B4-BE49-F238E27FC236}">
                <a16:creationId xmlns:a16="http://schemas.microsoft.com/office/drawing/2014/main" id="{97C5D051-DCCE-8B54-FCDB-21107AD5EF4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6249" y="120671"/>
            <a:ext cx="1401991" cy="595617"/>
          </a:xfrm>
          <a:prstGeom prst="rect">
            <a:avLst/>
          </a:prstGeom>
        </p:spPr>
      </p:pic>
      <p:sp>
        <p:nvSpPr>
          <p:cNvPr id="14" name="TextBox 13">
            <a:extLst>
              <a:ext uri="{FF2B5EF4-FFF2-40B4-BE49-F238E27FC236}">
                <a16:creationId xmlns:a16="http://schemas.microsoft.com/office/drawing/2014/main" id="{E3410FA3-6AE4-D468-B117-4CFDFE54E9AC}"/>
              </a:ext>
            </a:extLst>
          </p:cNvPr>
          <p:cNvSpPr txBox="1"/>
          <p:nvPr/>
        </p:nvSpPr>
        <p:spPr>
          <a:xfrm>
            <a:off x="65695" y="6553521"/>
            <a:ext cx="3752950" cy="276999"/>
          </a:xfrm>
          <a:prstGeom prst="rect">
            <a:avLst/>
          </a:prstGeom>
          <a:noFill/>
        </p:spPr>
        <p:txBody>
          <a:bodyPr wrap="none" rtlCol="0">
            <a:spAutoFit/>
          </a:bodyPr>
          <a:lstStyle/>
          <a:p>
            <a:r>
              <a:rPr lang="fr-FR" sz="1200" b="1">
                <a:solidFill>
                  <a:schemeClr val="bg1"/>
                </a:solidFill>
                <a:latin typeface="Rubik Bold" pitchFamily="2" charset="-79"/>
                <a:cs typeface="Rubik Bold" pitchFamily="2" charset="-79"/>
              </a:rPr>
              <a:t>BAJAJ FINSERV ASSET MANAGEMENT LIMITED</a:t>
            </a:r>
            <a:endParaRPr lang="en-US" sz="1200" b="1">
              <a:solidFill>
                <a:schemeClr val="bg1"/>
              </a:solidFill>
              <a:latin typeface="Rubik Bold" pitchFamily="2" charset="-79"/>
              <a:cs typeface="Rubik Bold"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1707642"/>
            <a:ext cx="12192000" cy="5150485"/>
          </a:xfrm>
          <a:custGeom>
            <a:avLst/>
            <a:gdLst/>
            <a:ahLst/>
            <a:cxnLst/>
            <a:rect l="l" t="t" r="r" b="b"/>
            <a:pathLst>
              <a:path w="12192000" h="5150484">
                <a:moveTo>
                  <a:pt x="0" y="5150357"/>
                </a:moveTo>
                <a:lnTo>
                  <a:pt x="12192000" y="5150357"/>
                </a:lnTo>
                <a:lnTo>
                  <a:pt x="12192000" y="0"/>
                </a:lnTo>
                <a:lnTo>
                  <a:pt x="0" y="0"/>
                </a:lnTo>
                <a:lnTo>
                  <a:pt x="0" y="5150357"/>
                </a:lnTo>
                <a:close/>
              </a:path>
            </a:pathLst>
          </a:custGeom>
          <a:solidFill>
            <a:srgbClr val="F1F1F1"/>
          </a:solidFill>
        </p:spPr>
        <p:txBody>
          <a:bodyPr wrap="square" lIns="0" tIns="0" rIns="0" bIns="0" rtlCol="0"/>
          <a:lstStyle/>
          <a:p>
            <a:endParaRPr dirty="0"/>
          </a:p>
        </p:txBody>
      </p:sp>
      <p:sp>
        <p:nvSpPr>
          <p:cNvPr id="4" name="object 4"/>
          <p:cNvSpPr/>
          <p:nvPr/>
        </p:nvSpPr>
        <p:spPr>
          <a:xfrm>
            <a:off x="0" y="0"/>
            <a:ext cx="12192000" cy="1708150"/>
          </a:xfrm>
          <a:custGeom>
            <a:avLst/>
            <a:gdLst/>
            <a:ahLst/>
            <a:cxnLst/>
            <a:rect l="l" t="t" r="r" b="b"/>
            <a:pathLst>
              <a:path w="12192000" h="1708150">
                <a:moveTo>
                  <a:pt x="12192000" y="0"/>
                </a:moveTo>
                <a:lnTo>
                  <a:pt x="0" y="0"/>
                </a:lnTo>
                <a:lnTo>
                  <a:pt x="0" y="1707641"/>
                </a:lnTo>
                <a:lnTo>
                  <a:pt x="12192000" y="1707641"/>
                </a:lnTo>
                <a:lnTo>
                  <a:pt x="12192000" y="0"/>
                </a:lnTo>
                <a:close/>
              </a:path>
            </a:pathLst>
          </a:custGeom>
          <a:solidFill>
            <a:srgbClr val="005DAC"/>
          </a:solidFill>
        </p:spPr>
        <p:txBody>
          <a:bodyPr wrap="square" lIns="0" tIns="0" rIns="0" bIns="0" rtlCol="0"/>
          <a:lstStyle/>
          <a:p>
            <a:endParaRPr/>
          </a:p>
        </p:txBody>
      </p:sp>
      <p:sp>
        <p:nvSpPr>
          <p:cNvPr id="5" name="object 5"/>
          <p:cNvSpPr/>
          <p:nvPr/>
        </p:nvSpPr>
        <p:spPr>
          <a:xfrm>
            <a:off x="5276088" y="884682"/>
            <a:ext cx="1640205" cy="1640839"/>
          </a:xfrm>
          <a:custGeom>
            <a:avLst/>
            <a:gdLst/>
            <a:ahLst/>
            <a:cxnLst/>
            <a:rect l="l" t="t" r="r" b="b"/>
            <a:pathLst>
              <a:path w="1640204" h="1640839">
                <a:moveTo>
                  <a:pt x="819912" y="0"/>
                </a:moveTo>
                <a:lnTo>
                  <a:pt x="771730" y="1392"/>
                </a:lnTo>
                <a:lnTo>
                  <a:pt x="724282" y="5519"/>
                </a:lnTo>
                <a:lnTo>
                  <a:pt x="677645" y="12302"/>
                </a:lnTo>
                <a:lnTo>
                  <a:pt x="631895" y="21665"/>
                </a:lnTo>
                <a:lnTo>
                  <a:pt x="587110" y="33532"/>
                </a:lnTo>
                <a:lnTo>
                  <a:pt x="543366" y="47824"/>
                </a:lnTo>
                <a:lnTo>
                  <a:pt x="500741" y="64466"/>
                </a:lnTo>
                <a:lnTo>
                  <a:pt x="459310" y="83380"/>
                </a:lnTo>
                <a:lnTo>
                  <a:pt x="419151" y="104489"/>
                </a:lnTo>
                <a:lnTo>
                  <a:pt x="380341" y="127716"/>
                </a:lnTo>
                <a:lnTo>
                  <a:pt x="342957" y="152984"/>
                </a:lnTo>
                <a:lnTo>
                  <a:pt x="307074" y="180217"/>
                </a:lnTo>
                <a:lnTo>
                  <a:pt x="272772" y="209337"/>
                </a:lnTo>
                <a:lnTo>
                  <a:pt x="240125" y="240268"/>
                </a:lnTo>
                <a:lnTo>
                  <a:pt x="209211" y="272932"/>
                </a:lnTo>
                <a:lnTo>
                  <a:pt x="180107" y="307252"/>
                </a:lnTo>
                <a:lnTo>
                  <a:pt x="152890" y="343152"/>
                </a:lnTo>
                <a:lnTo>
                  <a:pt x="127636" y="380555"/>
                </a:lnTo>
                <a:lnTo>
                  <a:pt x="104422" y="419383"/>
                </a:lnTo>
                <a:lnTo>
                  <a:pt x="83326" y="459560"/>
                </a:lnTo>
                <a:lnTo>
                  <a:pt x="64424" y="501009"/>
                </a:lnTo>
                <a:lnTo>
                  <a:pt x="47793" y="543652"/>
                </a:lnTo>
                <a:lnTo>
                  <a:pt x="33510" y="587413"/>
                </a:lnTo>
                <a:lnTo>
                  <a:pt x="21651" y="632215"/>
                </a:lnTo>
                <a:lnTo>
                  <a:pt x="12294" y="677981"/>
                </a:lnTo>
                <a:lnTo>
                  <a:pt x="5515" y="724634"/>
                </a:lnTo>
                <a:lnTo>
                  <a:pt x="1391" y="772097"/>
                </a:lnTo>
                <a:lnTo>
                  <a:pt x="0" y="820292"/>
                </a:lnTo>
                <a:lnTo>
                  <a:pt x="1391" y="868488"/>
                </a:lnTo>
                <a:lnTo>
                  <a:pt x="5515" y="915951"/>
                </a:lnTo>
                <a:lnTo>
                  <a:pt x="12294" y="962604"/>
                </a:lnTo>
                <a:lnTo>
                  <a:pt x="21651" y="1008370"/>
                </a:lnTo>
                <a:lnTo>
                  <a:pt x="33510" y="1053172"/>
                </a:lnTo>
                <a:lnTo>
                  <a:pt x="47793" y="1096933"/>
                </a:lnTo>
                <a:lnTo>
                  <a:pt x="64424" y="1139576"/>
                </a:lnTo>
                <a:lnTo>
                  <a:pt x="83326" y="1181025"/>
                </a:lnTo>
                <a:lnTo>
                  <a:pt x="104422" y="1221202"/>
                </a:lnTo>
                <a:lnTo>
                  <a:pt x="127636" y="1260030"/>
                </a:lnTo>
                <a:lnTo>
                  <a:pt x="152890" y="1297433"/>
                </a:lnTo>
                <a:lnTo>
                  <a:pt x="180107" y="1333333"/>
                </a:lnTo>
                <a:lnTo>
                  <a:pt x="209211" y="1367653"/>
                </a:lnTo>
                <a:lnTo>
                  <a:pt x="240125" y="1400317"/>
                </a:lnTo>
                <a:lnTo>
                  <a:pt x="272772" y="1431248"/>
                </a:lnTo>
                <a:lnTo>
                  <a:pt x="307074" y="1460368"/>
                </a:lnTo>
                <a:lnTo>
                  <a:pt x="342957" y="1487601"/>
                </a:lnTo>
                <a:lnTo>
                  <a:pt x="380341" y="1512869"/>
                </a:lnTo>
                <a:lnTo>
                  <a:pt x="419151" y="1536096"/>
                </a:lnTo>
                <a:lnTo>
                  <a:pt x="459310" y="1557205"/>
                </a:lnTo>
                <a:lnTo>
                  <a:pt x="500741" y="1576119"/>
                </a:lnTo>
                <a:lnTo>
                  <a:pt x="543366" y="1592761"/>
                </a:lnTo>
                <a:lnTo>
                  <a:pt x="587110" y="1607053"/>
                </a:lnTo>
                <a:lnTo>
                  <a:pt x="631895" y="1618920"/>
                </a:lnTo>
                <a:lnTo>
                  <a:pt x="677645" y="1628283"/>
                </a:lnTo>
                <a:lnTo>
                  <a:pt x="724282" y="1635066"/>
                </a:lnTo>
                <a:lnTo>
                  <a:pt x="771730" y="1639193"/>
                </a:lnTo>
                <a:lnTo>
                  <a:pt x="819912" y="1640585"/>
                </a:lnTo>
                <a:lnTo>
                  <a:pt x="868093" y="1639193"/>
                </a:lnTo>
                <a:lnTo>
                  <a:pt x="915541" y="1635066"/>
                </a:lnTo>
                <a:lnTo>
                  <a:pt x="962178" y="1628283"/>
                </a:lnTo>
                <a:lnTo>
                  <a:pt x="1007928" y="1618920"/>
                </a:lnTo>
                <a:lnTo>
                  <a:pt x="1052713" y="1607053"/>
                </a:lnTo>
                <a:lnTo>
                  <a:pt x="1096457" y="1592761"/>
                </a:lnTo>
                <a:lnTo>
                  <a:pt x="1139082" y="1576119"/>
                </a:lnTo>
                <a:lnTo>
                  <a:pt x="1180513" y="1557205"/>
                </a:lnTo>
                <a:lnTo>
                  <a:pt x="1220672" y="1536096"/>
                </a:lnTo>
                <a:lnTo>
                  <a:pt x="1259482" y="1512869"/>
                </a:lnTo>
                <a:lnTo>
                  <a:pt x="1296866" y="1487601"/>
                </a:lnTo>
                <a:lnTo>
                  <a:pt x="1332749" y="1460368"/>
                </a:lnTo>
                <a:lnTo>
                  <a:pt x="1367051" y="1431248"/>
                </a:lnTo>
                <a:lnTo>
                  <a:pt x="1399698" y="1400317"/>
                </a:lnTo>
                <a:lnTo>
                  <a:pt x="1430612" y="1367653"/>
                </a:lnTo>
                <a:lnTo>
                  <a:pt x="1459716" y="1333333"/>
                </a:lnTo>
                <a:lnTo>
                  <a:pt x="1486933" y="1297433"/>
                </a:lnTo>
                <a:lnTo>
                  <a:pt x="1512187" y="1260030"/>
                </a:lnTo>
                <a:lnTo>
                  <a:pt x="1535401" y="1221202"/>
                </a:lnTo>
                <a:lnTo>
                  <a:pt x="1556497" y="1181025"/>
                </a:lnTo>
                <a:lnTo>
                  <a:pt x="1575399" y="1139576"/>
                </a:lnTo>
                <a:lnTo>
                  <a:pt x="1592030" y="1096933"/>
                </a:lnTo>
                <a:lnTo>
                  <a:pt x="1606313" y="1053172"/>
                </a:lnTo>
                <a:lnTo>
                  <a:pt x="1618172" y="1008370"/>
                </a:lnTo>
                <a:lnTo>
                  <a:pt x="1627529" y="962604"/>
                </a:lnTo>
                <a:lnTo>
                  <a:pt x="1634308" y="915951"/>
                </a:lnTo>
                <a:lnTo>
                  <a:pt x="1638432" y="868488"/>
                </a:lnTo>
                <a:lnTo>
                  <a:pt x="1639823" y="820292"/>
                </a:lnTo>
                <a:lnTo>
                  <a:pt x="1638432" y="772097"/>
                </a:lnTo>
                <a:lnTo>
                  <a:pt x="1634308" y="724634"/>
                </a:lnTo>
                <a:lnTo>
                  <a:pt x="1627529" y="677981"/>
                </a:lnTo>
                <a:lnTo>
                  <a:pt x="1618172" y="632215"/>
                </a:lnTo>
                <a:lnTo>
                  <a:pt x="1606313" y="587413"/>
                </a:lnTo>
                <a:lnTo>
                  <a:pt x="1592030" y="543652"/>
                </a:lnTo>
                <a:lnTo>
                  <a:pt x="1575399" y="501009"/>
                </a:lnTo>
                <a:lnTo>
                  <a:pt x="1556497" y="459560"/>
                </a:lnTo>
                <a:lnTo>
                  <a:pt x="1535401" y="419383"/>
                </a:lnTo>
                <a:lnTo>
                  <a:pt x="1512187" y="380555"/>
                </a:lnTo>
                <a:lnTo>
                  <a:pt x="1486933" y="343152"/>
                </a:lnTo>
                <a:lnTo>
                  <a:pt x="1459716" y="307252"/>
                </a:lnTo>
                <a:lnTo>
                  <a:pt x="1430612" y="272932"/>
                </a:lnTo>
                <a:lnTo>
                  <a:pt x="1399698" y="240268"/>
                </a:lnTo>
                <a:lnTo>
                  <a:pt x="1367051" y="209337"/>
                </a:lnTo>
                <a:lnTo>
                  <a:pt x="1332749" y="180217"/>
                </a:lnTo>
                <a:lnTo>
                  <a:pt x="1296866" y="152984"/>
                </a:lnTo>
                <a:lnTo>
                  <a:pt x="1259482" y="127716"/>
                </a:lnTo>
                <a:lnTo>
                  <a:pt x="1220672" y="104489"/>
                </a:lnTo>
                <a:lnTo>
                  <a:pt x="1180513" y="83380"/>
                </a:lnTo>
                <a:lnTo>
                  <a:pt x="1139082" y="64466"/>
                </a:lnTo>
                <a:lnTo>
                  <a:pt x="1096457" y="47824"/>
                </a:lnTo>
                <a:lnTo>
                  <a:pt x="1052713" y="33532"/>
                </a:lnTo>
                <a:lnTo>
                  <a:pt x="1007928" y="21665"/>
                </a:lnTo>
                <a:lnTo>
                  <a:pt x="962178" y="12302"/>
                </a:lnTo>
                <a:lnTo>
                  <a:pt x="915541" y="5519"/>
                </a:lnTo>
                <a:lnTo>
                  <a:pt x="868093" y="1392"/>
                </a:lnTo>
                <a:lnTo>
                  <a:pt x="819912" y="0"/>
                </a:lnTo>
                <a:close/>
              </a:path>
            </a:pathLst>
          </a:custGeom>
          <a:solidFill>
            <a:srgbClr val="FFFFFF"/>
          </a:solidFill>
        </p:spPr>
        <p:txBody>
          <a:bodyPr wrap="square" lIns="0" tIns="0" rIns="0" bIns="0" rtlCol="0"/>
          <a:lstStyle/>
          <a:p>
            <a:endParaRPr/>
          </a:p>
        </p:txBody>
      </p:sp>
      <p:pic>
        <p:nvPicPr>
          <p:cNvPr id="8" name="object 8"/>
          <p:cNvPicPr/>
          <p:nvPr/>
        </p:nvPicPr>
        <p:blipFill>
          <a:blip r:embed="rId2" cstate="print"/>
          <a:stretch>
            <a:fillRect/>
          </a:stretch>
        </p:blipFill>
        <p:spPr>
          <a:xfrm>
            <a:off x="5369274" y="994409"/>
            <a:ext cx="1441654" cy="1440883"/>
          </a:xfrm>
          <a:prstGeom prst="rect">
            <a:avLst/>
          </a:prstGeom>
        </p:spPr>
      </p:pic>
      <p:sp>
        <p:nvSpPr>
          <p:cNvPr id="9" name="object 9"/>
          <p:cNvSpPr/>
          <p:nvPr/>
        </p:nvSpPr>
        <p:spPr>
          <a:xfrm>
            <a:off x="5368287" y="994280"/>
            <a:ext cx="1441450" cy="1440815"/>
          </a:xfrm>
          <a:custGeom>
            <a:avLst/>
            <a:gdLst/>
            <a:ahLst/>
            <a:cxnLst/>
            <a:rect l="l" t="t" r="r" b="b"/>
            <a:pathLst>
              <a:path w="1441450" h="1440814">
                <a:moveTo>
                  <a:pt x="720594" y="0"/>
                </a:moveTo>
                <a:lnTo>
                  <a:pt x="673214" y="1531"/>
                </a:lnTo>
                <a:lnTo>
                  <a:pt x="626652" y="6064"/>
                </a:lnTo>
                <a:lnTo>
                  <a:pt x="581003" y="13501"/>
                </a:lnTo>
                <a:lnTo>
                  <a:pt x="536363" y="23750"/>
                </a:lnTo>
                <a:lnTo>
                  <a:pt x="492826" y="36714"/>
                </a:lnTo>
                <a:lnTo>
                  <a:pt x="450488" y="52298"/>
                </a:lnTo>
                <a:lnTo>
                  <a:pt x="409443" y="70409"/>
                </a:lnTo>
                <a:lnTo>
                  <a:pt x="369786" y="90951"/>
                </a:lnTo>
                <a:lnTo>
                  <a:pt x="331612" y="113829"/>
                </a:lnTo>
                <a:lnTo>
                  <a:pt x="295016" y="138949"/>
                </a:lnTo>
                <a:lnTo>
                  <a:pt x="260093" y="166214"/>
                </a:lnTo>
                <a:lnTo>
                  <a:pt x="226938" y="195532"/>
                </a:lnTo>
                <a:lnTo>
                  <a:pt x="195645" y="226806"/>
                </a:lnTo>
                <a:lnTo>
                  <a:pt x="166311" y="259941"/>
                </a:lnTo>
                <a:lnTo>
                  <a:pt x="139029" y="294844"/>
                </a:lnTo>
                <a:lnTo>
                  <a:pt x="113895" y="331418"/>
                </a:lnTo>
                <a:lnTo>
                  <a:pt x="91004" y="369570"/>
                </a:lnTo>
                <a:lnTo>
                  <a:pt x="70450" y="409204"/>
                </a:lnTo>
                <a:lnTo>
                  <a:pt x="52329" y="450225"/>
                </a:lnTo>
                <a:lnTo>
                  <a:pt x="36735" y="492538"/>
                </a:lnTo>
                <a:lnTo>
                  <a:pt x="23763" y="536049"/>
                </a:lnTo>
                <a:lnTo>
                  <a:pt x="13509" y="580663"/>
                </a:lnTo>
                <a:lnTo>
                  <a:pt x="6067" y="626284"/>
                </a:lnTo>
                <a:lnTo>
                  <a:pt x="1532" y="672819"/>
                </a:lnTo>
                <a:lnTo>
                  <a:pt x="0" y="720171"/>
                </a:lnTo>
                <a:lnTo>
                  <a:pt x="1532" y="767522"/>
                </a:lnTo>
                <a:lnTo>
                  <a:pt x="6067" y="814055"/>
                </a:lnTo>
                <a:lnTo>
                  <a:pt x="13509" y="859675"/>
                </a:lnTo>
                <a:lnTo>
                  <a:pt x="23763" y="904288"/>
                </a:lnTo>
                <a:lnTo>
                  <a:pt x="36735" y="947798"/>
                </a:lnTo>
                <a:lnTo>
                  <a:pt x="52329" y="990111"/>
                </a:lnTo>
                <a:lnTo>
                  <a:pt x="70450" y="1031132"/>
                </a:lnTo>
                <a:lnTo>
                  <a:pt x="91004" y="1070766"/>
                </a:lnTo>
                <a:lnTo>
                  <a:pt x="113896" y="1108917"/>
                </a:lnTo>
                <a:lnTo>
                  <a:pt x="139030" y="1145492"/>
                </a:lnTo>
                <a:lnTo>
                  <a:pt x="166311" y="1180394"/>
                </a:lnTo>
                <a:lnTo>
                  <a:pt x="195646" y="1213530"/>
                </a:lnTo>
                <a:lnTo>
                  <a:pt x="226938" y="1244804"/>
                </a:lnTo>
                <a:lnTo>
                  <a:pt x="260093" y="1274122"/>
                </a:lnTo>
                <a:lnTo>
                  <a:pt x="295016" y="1301388"/>
                </a:lnTo>
                <a:lnTo>
                  <a:pt x="331612" y="1326508"/>
                </a:lnTo>
                <a:lnTo>
                  <a:pt x="369786" y="1349386"/>
                </a:lnTo>
                <a:lnTo>
                  <a:pt x="409443" y="1369929"/>
                </a:lnTo>
                <a:lnTo>
                  <a:pt x="450488" y="1388040"/>
                </a:lnTo>
                <a:lnTo>
                  <a:pt x="492827" y="1403625"/>
                </a:lnTo>
                <a:lnTo>
                  <a:pt x="536364" y="1416590"/>
                </a:lnTo>
                <a:lnTo>
                  <a:pt x="581004" y="1426838"/>
                </a:lnTo>
                <a:lnTo>
                  <a:pt x="626652" y="1434276"/>
                </a:lnTo>
                <a:lnTo>
                  <a:pt x="673214" y="1438809"/>
                </a:lnTo>
                <a:lnTo>
                  <a:pt x="720594" y="1440341"/>
                </a:lnTo>
                <a:lnTo>
                  <a:pt x="767972" y="1438809"/>
                </a:lnTo>
                <a:lnTo>
                  <a:pt x="814532" y="1434276"/>
                </a:lnTo>
                <a:lnTo>
                  <a:pt x="860178" y="1426838"/>
                </a:lnTo>
                <a:lnTo>
                  <a:pt x="904816" y="1416590"/>
                </a:lnTo>
                <a:lnTo>
                  <a:pt x="948351" y="1403625"/>
                </a:lnTo>
                <a:lnTo>
                  <a:pt x="990688" y="1388040"/>
                </a:lnTo>
                <a:lnTo>
                  <a:pt x="1031731" y="1369929"/>
                </a:lnTo>
                <a:lnTo>
                  <a:pt x="1071387" y="1349387"/>
                </a:lnTo>
                <a:lnTo>
                  <a:pt x="1109559" y="1326508"/>
                </a:lnTo>
                <a:lnTo>
                  <a:pt x="1146153" y="1301388"/>
                </a:lnTo>
                <a:lnTo>
                  <a:pt x="1181075" y="1274122"/>
                </a:lnTo>
                <a:lnTo>
                  <a:pt x="1214229" y="1244805"/>
                </a:lnTo>
                <a:lnTo>
                  <a:pt x="1245520" y="1213530"/>
                </a:lnTo>
                <a:lnTo>
                  <a:pt x="1274853" y="1180395"/>
                </a:lnTo>
                <a:lnTo>
                  <a:pt x="1302134" y="1145492"/>
                </a:lnTo>
                <a:lnTo>
                  <a:pt x="1327267" y="1108917"/>
                </a:lnTo>
                <a:lnTo>
                  <a:pt x="1350157" y="1070766"/>
                </a:lnTo>
                <a:lnTo>
                  <a:pt x="1370710" y="1031132"/>
                </a:lnTo>
                <a:lnTo>
                  <a:pt x="1388831" y="990112"/>
                </a:lnTo>
                <a:lnTo>
                  <a:pt x="1404424" y="947799"/>
                </a:lnTo>
                <a:lnTo>
                  <a:pt x="1417395" y="904288"/>
                </a:lnTo>
                <a:lnTo>
                  <a:pt x="1427649" y="859675"/>
                </a:lnTo>
                <a:lnTo>
                  <a:pt x="1435091" y="814055"/>
                </a:lnTo>
                <a:lnTo>
                  <a:pt x="1439626" y="767522"/>
                </a:lnTo>
                <a:lnTo>
                  <a:pt x="1441158" y="720171"/>
                </a:lnTo>
                <a:lnTo>
                  <a:pt x="1439626" y="672819"/>
                </a:lnTo>
                <a:lnTo>
                  <a:pt x="1435091" y="626285"/>
                </a:lnTo>
                <a:lnTo>
                  <a:pt x="1427649" y="580663"/>
                </a:lnTo>
                <a:lnTo>
                  <a:pt x="1417395" y="536049"/>
                </a:lnTo>
                <a:lnTo>
                  <a:pt x="1404424" y="492538"/>
                </a:lnTo>
                <a:lnTo>
                  <a:pt x="1388831" y="450225"/>
                </a:lnTo>
                <a:lnTo>
                  <a:pt x="1370710" y="409204"/>
                </a:lnTo>
                <a:lnTo>
                  <a:pt x="1350157" y="369570"/>
                </a:lnTo>
                <a:lnTo>
                  <a:pt x="1327266" y="331419"/>
                </a:lnTo>
                <a:lnTo>
                  <a:pt x="1302133" y="294844"/>
                </a:lnTo>
                <a:lnTo>
                  <a:pt x="1274853" y="259942"/>
                </a:lnTo>
                <a:lnTo>
                  <a:pt x="1245519" y="226806"/>
                </a:lnTo>
                <a:lnTo>
                  <a:pt x="1214228" y="195532"/>
                </a:lnTo>
                <a:lnTo>
                  <a:pt x="1181075" y="166215"/>
                </a:lnTo>
                <a:lnTo>
                  <a:pt x="1146153" y="138949"/>
                </a:lnTo>
                <a:lnTo>
                  <a:pt x="1109559" y="113829"/>
                </a:lnTo>
                <a:lnTo>
                  <a:pt x="1071386" y="90951"/>
                </a:lnTo>
                <a:lnTo>
                  <a:pt x="1031731" y="70409"/>
                </a:lnTo>
                <a:lnTo>
                  <a:pt x="990687" y="52299"/>
                </a:lnTo>
                <a:lnTo>
                  <a:pt x="948351" y="36714"/>
                </a:lnTo>
                <a:lnTo>
                  <a:pt x="904816" y="23750"/>
                </a:lnTo>
                <a:lnTo>
                  <a:pt x="860178" y="13501"/>
                </a:lnTo>
                <a:lnTo>
                  <a:pt x="814532" y="6064"/>
                </a:lnTo>
                <a:lnTo>
                  <a:pt x="767972" y="1531"/>
                </a:lnTo>
                <a:lnTo>
                  <a:pt x="720594" y="0"/>
                </a:lnTo>
                <a:close/>
              </a:path>
            </a:pathLst>
          </a:custGeom>
          <a:solidFill>
            <a:srgbClr val="FFFFFF">
              <a:alpha val="49803"/>
            </a:srgbClr>
          </a:solidFill>
        </p:spPr>
        <p:txBody>
          <a:bodyPr wrap="square" lIns="0" tIns="0" rIns="0" bIns="0" rtlCol="0"/>
          <a:lstStyle/>
          <a:p>
            <a:endParaRPr/>
          </a:p>
        </p:txBody>
      </p:sp>
      <p:sp>
        <p:nvSpPr>
          <p:cNvPr id="10" name="object 10"/>
          <p:cNvSpPr/>
          <p:nvPr/>
        </p:nvSpPr>
        <p:spPr>
          <a:xfrm>
            <a:off x="1937004" y="2746247"/>
            <a:ext cx="8217534" cy="2125345"/>
          </a:xfrm>
          <a:custGeom>
            <a:avLst/>
            <a:gdLst/>
            <a:ahLst/>
            <a:cxnLst/>
            <a:rect l="l" t="t" r="r" b="b"/>
            <a:pathLst>
              <a:path w="8217534" h="2125345">
                <a:moveTo>
                  <a:pt x="2653284" y="167005"/>
                </a:moveTo>
                <a:lnTo>
                  <a:pt x="2647315" y="122631"/>
                </a:lnTo>
                <a:lnTo>
                  <a:pt x="2630474" y="82740"/>
                </a:lnTo>
                <a:lnTo>
                  <a:pt x="2604351" y="48933"/>
                </a:lnTo>
                <a:lnTo>
                  <a:pt x="2570543" y="22809"/>
                </a:lnTo>
                <a:lnTo>
                  <a:pt x="2530652" y="5969"/>
                </a:lnTo>
                <a:lnTo>
                  <a:pt x="2486279" y="0"/>
                </a:lnTo>
                <a:lnTo>
                  <a:pt x="167005" y="0"/>
                </a:lnTo>
                <a:lnTo>
                  <a:pt x="122618" y="5969"/>
                </a:lnTo>
                <a:lnTo>
                  <a:pt x="82727" y="22809"/>
                </a:lnTo>
                <a:lnTo>
                  <a:pt x="48920" y="48933"/>
                </a:lnTo>
                <a:lnTo>
                  <a:pt x="22796" y="82740"/>
                </a:lnTo>
                <a:lnTo>
                  <a:pt x="5956" y="122631"/>
                </a:lnTo>
                <a:lnTo>
                  <a:pt x="0" y="167005"/>
                </a:lnTo>
                <a:lnTo>
                  <a:pt x="0" y="835025"/>
                </a:lnTo>
                <a:lnTo>
                  <a:pt x="5956" y="879411"/>
                </a:lnTo>
                <a:lnTo>
                  <a:pt x="22796" y="919302"/>
                </a:lnTo>
                <a:lnTo>
                  <a:pt x="48920" y="953109"/>
                </a:lnTo>
                <a:lnTo>
                  <a:pt x="82727" y="979233"/>
                </a:lnTo>
                <a:lnTo>
                  <a:pt x="122618" y="996073"/>
                </a:lnTo>
                <a:lnTo>
                  <a:pt x="167005" y="1002030"/>
                </a:lnTo>
                <a:lnTo>
                  <a:pt x="2486279" y="1002030"/>
                </a:lnTo>
                <a:lnTo>
                  <a:pt x="2530652" y="996073"/>
                </a:lnTo>
                <a:lnTo>
                  <a:pt x="2570543" y="979233"/>
                </a:lnTo>
                <a:lnTo>
                  <a:pt x="2604351" y="953109"/>
                </a:lnTo>
                <a:lnTo>
                  <a:pt x="2630474" y="919302"/>
                </a:lnTo>
                <a:lnTo>
                  <a:pt x="2647315" y="879411"/>
                </a:lnTo>
                <a:lnTo>
                  <a:pt x="2653284" y="835025"/>
                </a:lnTo>
                <a:lnTo>
                  <a:pt x="2653284" y="167005"/>
                </a:lnTo>
                <a:close/>
              </a:path>
              <a:path w="8217534" h="2125345">
                <a:moveTo>
                  <a:pt x="8217408" y="1833118"/>
                </a:moveTo>
                <a:lnTo>
                  <a:pt x="8212810" y="1810385"/>
                </a:lnTo>
                <a:lnTo>
                  <a:pt x="8200288" y="1791817"/>
                </a:lnTo>
                <a:lnTo>
                  <a:pt x="8181721" y="1779295"/>
                </a:lnTo>
                <a:lnTo>
                  <a:pt x="8158988" y="1774698"/>
                </a:lnTo>
                <a:lnTo>
                  <a:pt x="4917694" y="1774698"/>
                </a:lnTo>
                <a:lnTo>
                  <a:pt x="4894948" y="1779295"/>
                </a:lnTo>
                <a:lnTo>
                  <a:pt x="4876381" y="1791817"/>
                </a:lnTo>
                <a:lnTo>
                  <a:pt x="4863858" y="1810385"/>
                </a:lnTo>
                <a:lnTo>
                  <a:pt x="4859274" y="1833118"/>
                </a:lnTo>
                <a:lnTo>
                  <a:pt x="4859274" y="2066798"/>
                </a:lnTo>
                <a:lnTo>
                  <a:pt x="4863858" y="2089543"/>
                </a:lnTo>
                <a:lnTo>
                  <a:pt x="4876381" y="2108111"/>
                </a:lnTo>
                <a:lnTo>
                  <a:pt x="4894948" y="2120633"/>
                </a:lnTo>
                <a:lnTo>
                  <a:pt x="4917694" y="2125218"/>
                </a:lnTo>
                <a:lnTo>
                  <a:pt x="8158988" y="2125218"/>
                </a:lnTo>
                <a:lnTo>
                  <a:pt x="8181721" y="2120633"/>
                </a:lnTo>
                <a:lnTo>
                  <a:pt x="8200288" y="2108111"/>
                </a:lnTo>
                <a:lnTo>
                  <a:pt x="8212810" y="2089543"/>
                </a:lnTo>
                <a:lnTo>
                  <a:pt x="8217408" y="2066798"/>
                </a:lnTo>
                <a:lnTo>
                  <a:pt x="8217408" y="1833118"/>
                </a:lnTo>
                <a:close/>
              </a:path>
            </a:pathLst>
          </a:custGeom>
          <a:solidFill>
            <a:srgbClr val="FFFFFF"/>
          </a:solidFill>
        </p:spPr>
        <p:txBody>
          <a:bodyPr wrap="square" lIns="0" tIns="0" rIns="0" bIns="0" rtlCol="0"/>
          <a:lstStyle/>
          <a:p>
            <a:endParaRPr lang="en-IN">
              <a:latin typeface="Aptos" panose="020B0004020202020204" pitchFamily="34" charset="0"/>
            </a:endParaRPr>
          </a:p>
        </p:txBody>
      </p:sp>
      <p:sp>
        <p:nvSpPr>
          <p:cNvPr id="11" name="object 11"/>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a:solidFill>
                  <a:srgbClr val="FFFFFF"/>
                </a:solidFill>
              </a:rPr>
              <a:t>What is Large and Mid Cap</a:t>
            </a:r>
            <a:r>
              <a:rPr spc="-10">
                <a:solidFill>
                  <a:srgbClr val="FFFFFF"/>
                </a:solidFill>
              </a:rPr>
              <a:t> Fund?</a:t>
            </a:r>
          </a:p>
        </p:txBody>
      </p:sp>
      <p:sp>
        <p:nvSpPr>
          <p:cNvPr id="13" name="object 13"/>
          <p:cNvSpPr/>
          <p:nvPr/>
        </p:nvSpPr>
        <p:spPr>
          <a:xfrm>
            <a:off x="427481" y="799337"/>
            <a:ext cx="1095375" cy="57150"/>
          </a:xfrm>
          <a:custGeom>
            <a:avLst/>
            <a:gdLst/>
            <a:ahLst/>
            <a:cxnLst/>
            <a:rect l="l" t="t" r="r" b="b"/>
            <a:pathLst>
              <a:path w="1095375" h="57150">
                <a:moveTo>
                  <a:pt x="1094994" y="0"/>
                </a:moveTo>
                <a:lnTo>
                  <a:pt x="0" y="0"/>
                </a:lnTo>
                <a:lnTo>
                  <a:pt x="0" y="57150"/>
                </a:lnTo>
                <a:lnTo>
                  <a:pt x="1094994" y="57150"/>
                </a:lnTo>
                <a:lnTo>
                  <a:pt x="1094994" y="0"/>
                </a:lnTo>
                <a:close/>
              </a:path>
            </a:pathLst>
          </a:custGeom>
          <a:solidFill>
            <a:srgbClr val="FFFFFF"/>
          </a:solidFill>
        </p:spPr>
        <p:txBody>
          <a:bodyPr wrap="square" lIns="0" tIns="0" rIns="0" bIns="0" rtlCol="0"/>
          <a:lstStyle/>
          <a:p>
            <a:endParaRPr/>
          </a:p>
        </p:txBody>
      </p:sp>
      <p:sp>
        <p:nvSpPr>
          <p:cNvPr id="14" name="object 14"/>
          <p:cNvSpPr/>
          <p:nvPr/>
        </p:nvSpPr>
        <p:spPr>
          <a:xfrm>
            <a:off x="5697854" y="1215770"/>
            <a:ext cx="346075" cy="933450"/>
          </a:xfrm>
          <a:custGeom>
            <a:avLst/>
            <a:gdLst/>
            <a:ahLst/>
            <a:cxnLst/>
            <a:rect l="l" t="t" r="r" b="b"/>
            <a:pathLst>
              <a:path w="346075" h="933450">
                <a:moveTo>
                  <a:pt x="0" y="933450"/>
                </a:moveTo>
                <a:lnTo>
                  <a:pt x="345948" y="933450"/>
                </a:lnTo>
                <a:lnTo>
                  <a:pt x="345948" y="0"/>
                </a:lnTo>
                <a:lnTo>
                  <a:pt x="0" y="0"/>
                </a:lnTo>
                <a:lnTo>
                  <a:pt x="0" y="933450"/>
                </a:lnTo>
                <a:close/>
              </a:path>
            </a:pathLst>
          </a:custGeom>
          <a:ln w="19050">
            <a:solidFill>
              <a:srgbClr val="005AAC"/>
            </a:solidFill>
          </a:ln>
        </p:spPr>
        <p:txBody>
          <a:bodyPr wrap="square" lIns="0" tIns="0" rIns="0" bIns="0" rtlCol="0"/>
          <a:lstStyle/>
          <a:p>
            <a:endParaRPr/>
          </a:p>
        </p:txBody>
      </p:sp>
      <p:sp>
        <p:nvSpPr>
          <p:cNvPr id="15" name="object 15"/>
          <p:cNvSpPr/>
          <p:nvPr/>
        </p:nvSpPr>
        <p:spPr>
          <a:xfrm>
            <a:off x="5743194" y="1275587"/>
            <a:ext cx="267970" cy="714375"/>
          </a:xfrm>
          <a:custGeom>
            <a:avLst/>
            <a:gdLst/>
            <a:ahLst/>
            <a:cxnLst/>
            <a:rect l="l" t="t" r="r" b="b"/>
            <a:pathLst>
              <a:path w="267970" h="714375">
                <a:moveTo>
                  <a:pt x="51816" y="661428"/>
                </a:moveTo>
                <a:lnTo>
                  <a:pt x="0" y="661428"/>
                </a:lnTo>
                <a:lnTo>
                  <a:pt x="0" y="713994"/>
                </a:lnTo>
                <a:lnTo>
                  <a:pt x="51816" y="713994"/>
                </a:lnTo>
                <a:lnTo>
                  <a:pt x="51816" y="661428"/>
                </a:lnTo>
                <a:close/>
              </a:path>
              <a:path w="267970" h="714375">
                <a:moveTo>
                  <a:pt x="51816" y="566940"/>
                </a:moveTo>
                <a:lnTo>
                  <a:pt x="0" y="566940"/>
                </a:lnTo>
                <a:lnTo>
                  <a:pt x="0" y="619506"/>
                </a:lnTo>
                <a:lnTo>
                  <a:pt x="51816" y="619506"/>
                </a:lnTo>
                <a:lnTo>
                  <a:pt x="51816" y="566940"/>
                </a:lnTo>
                <a:close/>
              </a:path>
              <a:path w="267970" h="714375">
                <a:moveTo>
                  <a:pt x="51816" y="472440"/>
                </a:moveTo>
                <a:lnTo>
                  <a:pt x="0" y="472440"/>
                </a:lnTo>
                <a:lnTo>
                  <a:pt x="0" y="525018"/>
                </a:lnTo>
                <a:lnTo>
                  <a:pt x="51816" y="525018"/>
                </a:lnTo>
                <a:lnTo>
                  <a:pt x="51816" y="472440"/>
                </a:lnTo>
                <a:close/>
              </a:path>
              <a:path w="267970" h="714375">
                <a:moveTo>
                  <a:pt x="51816" y="377952"/>
                </a:moveTo>
                <a:lnTo>
                  <a:pt x="0" y="377952"/>
                </a:lnTo>
                <a:lnTo>
                  <a:pt x="0" y="429768"/>
                </a:lnTo>
                <a:lnTo>
                  <a:pt x="51816" y="429768"/>
                </a:lnTo>
                <a:lnTo>
                  <a:pt x="51816" y="377952"/>
                </a:lnTo>
                <a:close/>
              </a:path>
              <a:path w="267970" h="714375">
                <a:moveTo>
                  <a:pt x="51816" y="283464"/>
                </a:moveTo>
                <a:lnTo>
                  <a:pt x="0" y="283464"/>
                </a:lnTo>
                <a:lnTo>
                  <a:pt x="0" y="335280"/>
                </a:lnTo>
                <a:lnTo>
                  <a:pt x="51816" y="335280"/>
                </a:lnTo>
                <a:lnTo>
                  <a:pt x="51816" y="283464"/>
                </a:lnTo>
                <a:close/>
              </a:path>
              <a:path w="267970" h="714375">
                <a:moveTo>
                  <a:pt x="51816" y="188976"/>
                </a:moveTo>
                <a:lnTo>
                  <a:pt x="0" y="188976"/>
                </a:lnTo>
                <a:lnTo>
                  <a:pt x="0" y="240792"/>
                </a:lnTo>
                <a:lnTo>
                  <a:pt x="51816" y="240792"/>
                </a:lnTo>
                <a:lnTo>
                  <a:pt x="51816" y="188976"/>
                </a:lnTo>
                <a:close/>
              </a:path>
              <a:path w="267970" h="714375">
                <a:moveTo>
                  <a:pt x="51816" y="94488"/>
                </a:moveTo>
                <a:lnTo>
                  <a:pt x="0" y="94488"/>
                </a:lnTo>
                <a:lnTo>
                  <a:pt x="0" y="146304"/>
                </a:lnTo>
                <a:lnTo>
                  <a:pt x="51816" y="146304"/>
                </a:lnTo>
                <a:lnTo>
                  <a:pt x="51816" y="94488"/>
                </a:lnTo>
                <a:close/>
              </a:path>
              <a:path w="267970" h="714375">
                <a:moveTo>
                  <a:pt x="51816" y="0"/>
                </a:moveTo>
                <a:lnTo>
                  <a:pt x="0" y="0"/>
                </a:lnTo>
                <a:lnTo>
                  <a:pt x="0" y="51816"/>
                </a:lnTo>
                <a:lnTo>
                  <a:pt x="51816" y="51816"/>
                </a:lnTo>
                <a:lnTo>
                  <a:pt x="51816" y="0"/>
                </a:lnTo>
                <a:close/>
              </a:path>
              <a:path w="267970" h="714375">
                <a:moveTo>
                  <a:pt x="160020" y="661428"/>
                </a:moveTo>
                <a:lnTo>
                  <a:pt x="107442" y="661428"/>
                </a:lnTo>
                <a:lnTo>
                  <a:pt x="107442" y="713994"/>
                </a:lnTo>
                <a:lnTo>
                  <a:pt x="160020" y="713994"/>
                </a:lnTo>
                <a:lnTo>
                  <a:pt x="160020" y="661428"/>
                </a:lnTo>
                <a:close/>
              </a:path>
              <a:path w="267970" h="714375">
                <a:moveTo>
                  <a:pt x="160020" y="566940"/>
                </a:moveTo>
                <a:lnTo>
                  <a:pt x="107442" y="566940"/>
                </a:lnTo>
                <a:lnTo>
                  <a:pt x="107442" y="619506"/>
                </a:lnTo>
                <a:lnTo>
                  <a:pt x="160020" y="619506"/>
                </a:lnTo>
                <a:lnTo>
                  <a:pt x="160020" y="566940"/>
                </a:lnTo>
                <a:close/>
              </a:path>
              <a:path w="267970" h="714375">
                <a:moveTo>
                  <a:pt x="160020" y="472440"/>
                </a:moveTo>
                <a:lnTo>
                  <a:pt x="107442" y="472440"/>
                </a:lnTo>
                <a:lnTo>
                  <a:pt x="107442" y="525018"/>
                </a:lnTo>
                <a:lnTo>
                  <a:pt x="160020" y="525018"/>
                </a:lnTo>
                <a:lnTo>
                  <a:pt x="160020" y="472440"/>
                </a:lnTo>
                <a:close/>
              </a:path>
              <a:path w="267970" h="714375">
                <a:moveTo>
                  <a:pt x="160020" y="377952"/>
                </a:moveTo>
                <a:lnTo>
                  <a:pt x="107442" y="377952"/>
                </a:lnTo>
                <a:lnTo>
                  <a:pt x="107442" y="429768"/>
                </a:lnTo>
                <a:lnTo>
                  <a:pt x="160020" y="429768"/>
                </a:lnTo>
                <a:lnTo>
                  <a:pt x="160020" y="377952"/>
                </a:lnTo>
                <a:close/>
              </a:path>
              <a:path w="267970" h="714375">
                <a:moveTo>
                  <a:pt x="160020" y="283464"/>
                </a:moveTo>
                <a:lnTo>
                  <a:pt x="107442" y="283464"/>
                </a:lnTo>
                <a:lnTo>
                  <a:pt x="107442" y="335280"/>
                </a:lnTo>
                <a:lnTo>
                  <a:pt x="160020" y="335280"/>
                </a:lnTo>
                <a:lnTo>
                  <a:pt x="160020" y="283464"/>
                </a:lnTo>
                <a:close/>
              </a:path>
              <a:path w="267970" h="714375">
                <a:moveTo>
                  <a:pt x="160020" y="188976"/>
                </a:moveTo>
                <a:lnTo>
                  <a:pt x="107442" y="188976"/>
                </a:lnTo>
                <a:lnTo>
                  <a:pt x="107442" y="240792"/>
                </a:lnTo>
                <a:lnTo>
                  <a:pt x="160020" y="240792"/>
                </a:lnTo>
                <a:lnTo>
                  <a:pt x="160020" y="188976"/>
                </a:lnTo>
                <a:close/>
              </a:path>
              <a:path w="267970" h="714375">
                <a:moveTo>
                  <a:pt x="160020" y="94488"/>
                </a:moveTo>
                <a:lnTo>
                  <a:pt x="107442" y="94488"/>
                </a:lnTo>
                <a:lnTo>
                  <a:pt x="107442" y="146304"/>
                </a:lnTo>
                <a:lnTo>
                  <a:pt x="160020" y="146304"/>
                </a:lnTo>
                <a:lnTo>
                  <a:pt x="160020" y="94488"/>
                </a:lnTo>
                <a:close/>
              </a:path>
              <a:path w="267970" h="714375">
                <a:moveTo>
                  <a:pt x="160020" y="0"/>
                </a:moveTo>
                <a:lnTo>
                  <a:pt x="107442" y="0"/>
                </a:lnTo>
                <a:lnTo>
                  <a:pt x="107442" y="51816"/>
                </a:lnTo>
                <a:lnTo>
                  <a:pt x="160020" y="51816"/>
                </a:lnTo>
                <a:lnTo>
                  <a:pt x="160020" y="0"/>
                </a:lnTo>
                <a:close/>
              </a:path>
              <a:path w="267970" h="714375">
                <a:moveTo>
                  <a:pt x="267462" y="661428"/>
                </a:moveTo>
                <a:lnTo>
                  <a:pt x="214884" y="661428"/>
                </a:lnTo>
                <a:lnTo>
                  <a:pt x="214884" y="713994"/>
                </a:lnTo>
                <a:lnTo>
                  <a:pt x="267462" y="713994"/>
                </a:lnTo>
                <a:lnTo>
                  <a:pt x="267462" y="661428"/>
                </a:lnTo>
                <a:close/>
              </a:path>
              <a:path w="267970" h="714375">
                <a:moveTo>
                  <a:pt x="267462" y="566940"/>
                </a:moveTo>
                <a:lnTo>
                  <a:pt x="214884" y="566940"/>
                </a:lnTo>
                <a:lnTo>
                  <a:pt x="214884" y="619506"/>
                </a:lnTo>
                <a:lnTo>
                  <a:pt x="267462" y="619506"/>
                </a:lnTo>
                <a:lnTo>
                  <a:pt x="267462" y="566940"/>
                </a:lnTo>
                <a:close/>
              </a:path>
              <a:path w="267970" h="714375">
                <a:moveTo>
                  <a:pt x="267462" y="472440"/>
                </a:moveTo>
                <a:lnTo>
                  <a:pt x="214884" y="472440"/>
                </a:lnTo>
                <a:lnTo>
                  <a:pt x="214884" y="525018"/>
                </a:lnTo>
                <a:lnTo>
                  <a:pt x="267462" y="525018"/>
                </a:lnTo>
                <a:lnTo>
                  <a:pt x="267462" y="472440"/>
                </a:lnTo>
                <a:close/>
              </a:path>
              <a:path w="267970" h="714375">
                <a:moveTo>
                  <a:pt x="267462" y="377952"/>
                </a:moveTo>
                <a:lnTo>
                  <a:pt x="214884" y="377952"/>
                </a:lnTo>
                <a:lnTo>
                  <a:pt x="214884" y="429768"/>
                </a:lnTo>
                <a:lnTo>
                  <a:pt x="267462" y="429768"/>
                </a:lnTo>
                <a:lnTo>
                  <a:pt x="267462" y="377952"/>
                </a:lnTo>
                <a:close/>
              </a:path>
              <a:path w="267970" h="714375">
                <a:moveTo>
                  <a:pt x="267462" y="283464"/>
                </a:moveTo>
                <a:lnTo>
                  <a:pt x="214884" y="283464"/>
                </a:lnTo>
                <a:lnTo>
                  <a:pt x="214884" y="335280"/>
                </a:lnTo>
                <a:lnTo>
                  <a:pt x="267462" y="335280"/>
                </a:lnTo>
                <a:lnTo>
                  <a:pt x="267462" y="283464"/>
                </a:lnTo>
                <a:close/>
              </a:path>
              <a:path w="267970" h="714375">
                <a:moveTo>
                  <a:pt x="267462" y="188976"/>
                </a:moveTo>
                <a:lnTo>
                  <a:pt x="214884" y="188976"/>
                </a:lnTo>
                <a:lnTo>
                  <a:pt x="214884" y="240792"/>
                </a:lnTo>
                <a:lnTo>
                  <a:pt x="267462" y="240792"/>
                </a:lnTo>
                <a:lnTo>
                  <a:pt x="267462" y="188976"/>
                </a:lnTo>
                <a:close/>
              </a:path>
              <a:path w="267970" h="714375">
                <a:moveTo>
                  <a:pt x="267462" y="94488"/>
                </a:moveTo>
                <a:lnTo>
                  <a:pt x="214884" y="94488"/>
                </a:lnTo>
                <a:lnTo>
                  <a:pt x="214884" y="146304"/>
                </a:lnTo>
                <a:lnTo>
                  <a:pt x="267462" y="146304"/>
                </a:lnTo>
                <a:lnTo>
                  <a:pt x="267462" y="94488"/>
                </a:lnTo>
                <a:close/>
              </a:path>
              <a:path w="267970" h="714375">
                <a:moveTo>
                  <a:pt x="267462" y="0"/>
                </a:moveTo>
                <a:lnTo>
                  <a:pt x="214884" y="0"/>
                </a:lnTo>
                <a:lnTo>
                  <a:pt x="214884" y="51816"/>
                </a:lnTo>
                <a:lnTo>
                  <a:pt x="267462" y="51816"/>
                </a:lnTo>
                <a:lnTo>
                  <a:pt x="267462" y="0"/>
                </a:lnTo>
                <a:close/>
              </a:path>
            </a:pathLst>
          </a:custGeom>
          <a:solidFill>
            <a:srgbClr val="005AAC"/>
          </a:solidFill>
        </p:spPr>
        <p:txBody>
          <a:bodyPr wrap="square" lIns="0" tIns="0" rIns="0" bIns="0" rtlCol="0"/>
          <a:lstStyle/>
          <a:p>
            <a:endParaRPr/>
          </a:p>
        </p:txBody>
      </p:sp>
      <p:sp>
        <p:nvSpPr>
          <p:cNvPr id="16" name="object 16"/>
          <p:cNvSpPr/>
          <p:nvPr/>
        </p:nvSpPr>
        <p:spPr>
          <a:xfrm>
            <a:off x="6131433" y="1733168"/>
            <a:ext cx="346075" cy="416559"/>
          </a:xfrm>
          <a:custGeom>
            <a:avLst/>
            <a:gdLst/>
            <a:ahLst/>
            <a:cxnLst/>
            <a:rect l="l" t="t" r="r" b="b"/>
            <a:pathLst>
              <a:path w="346075" h="416560">
                <a:moveTo>
                  <a:pt x="0" y="416051"/>
                </a:moveTo>
                <a:lnTo>
                  <a:pt x="345948" y="416051"/>
                </a:lnTo>
                <a:lnTo>
                  <a:pt x="345948" y="0"/>
                </a:lnTo>
                <a:lnTo>
                  <a:pt x="0" y="0"/>
                </a:lnTo>
                <a:lnTo>
                  <a:pt x="0" y="416051"/>
                </a:lnTo>
                <a:close/>
              </a:path>
            </a:pathLst>
          </a:custGeom>
          <a:ln w="19050">
            <a:solidFill>
              <a:srgbClr val="005AAC"/>
            </a:solidFill>
          </a:ln>
        </p:spPr>
        <p:txBody>
          <a:bodyPr wrap="square" lIns="0" tIns="0" rIns="0" bIns="0" rtlCol="0"/>
          <a:lstStyle/>
          <a:p>
            <a:endParaRPr lang="en-IN">
              <a:latin typeface="Aptos" panose="020B0004020202020204" pitchFamily="34" charset="0"/>
            </a:endParaRPr>
          </a:p>
        </p:txBody>
      </p:sp>
      <p:sp>
        <p:nvSpPr>
          <p:cNvPr id="17" name="object 17"/>
          <p:cNvSpPr/>
          <p:nvPr/>
        </p:nvSpPr>
        <p:spPr>
          <a:xfrm>
            <a:off x="6172200" y="1773935"/>
            <a:ext cx="267970" cy="243204"/>
          </a:xfrm>
          <a:custGeom>
            <a:avLst/>
            <a:gdLst/>
            <a:ahLst/>
            <a:cxnLst/>
            <a:rect l="l" t="t" r="r" b="b"/>
            <a:pathLst>
              <a:path w="267970" h="243205">
                <a:moveTo>
                  <a:pt x="52578" y="191262"/>
                </a:moveTo>
                <a:lnTo>
                  <a:pt x="0" y="191262"/>
                </a:lnTo>
                <a:lnTo>
                  <a:pt x="0" y="243078"/>
                </a:lnTo>
                <a:lnTo>
                  <a:pt x="52578" y="243078"/>
                </a:lnTo>
                <a:lnTo>
                  <a:pt x="52578" y="191262"/>
                </a:lnTo>
                <a:close/>
              </a:path>
              <a:path w="267970" h="243205">
                <a:moveTo>
                  <a:pt x="52578" y="99822"/>
                </a:moveTo>
                <a:lnTo>
                  <a:pt x="0" y="99822"/>
                </a:lnTo>
                <a:lnTo>
                  <a:pt x="0" y="152400"/>
                </a:lnTo>
                <a:lnTo>
                  <a:pt x="52578" y="152400"/>
                </a:lnTo>
                <a:lnTo>
                  <a:pt x="52578" y="99822"/>
                </a:lnTo>
                <a:close/>
              </a:path>
              <a:path w="267970" h="243205">
                <a:moveTo>
                  <a:pt x="52578" y="0"/>
                </a:moveTo>
                <a:lnTo>
                  <a:pt x="0" y="0"/>
                </a:lnTo>
                <a:lnTo>
                  <a:pt x="0" y="52578"/>
                </a:lnTo>
                <a:lnTo>
                  <a:pt x="52578" y="52578"/>
                </a:lnTo>
                <a:lnTo>
                  <a:pt x="52578" y="0"/>
                </a:lnTo>
                <a:close/>
              </a:path>
              <a:path w="267970" h="243205">
                <a:moveTo>
                  <a:pt x="160007" y="191262"/>
                </a:moveTo>
                <a:lnTo>
                  <a:pt x="107442" y="191262"/>
                </a:lnTo>
                <a:lnTo>
                  <a:pt x="107442" y="243078"/>
                </a:lnTo>
                <a:lnTo>
                  <a:pt x="160007" y="243078"/>
                </a:lnTo>
                <a:lnTo>
                  <a:pt x="160007" y="191262"/>
                </a:lnTo>
                <a:close/>
              </a:path>
              <a:path w="267970" h="243205">
                <a:moveTo>
                  <a:pt x="160007" y="99822"/>
                </a:moveTo>
                <a:lnTo>
                  <a:pt x="107442" y="99822"/>
                </a:lnTo>
                <a:lnTo>
                  <a:pt x="107442" y="152400"/>
                </a:lnTo>
                <a:lnTo>
                  <a:pt x="160007" y="152400"/>
                </a:lnTo>
                <a:lnTo>
                  <a:pt x="160007" y="99822"/>
                </a:lnTo>
                <a:close/>
              </a:path>
              <a:path w="267970" h="243205">
                <a:moveTo>
                  <a:pt x="160007" y="0"/>
                </a:moveTo>
                <a:lnTo>
                  <a:pt x="107442" y="0"/>
                </a:lnTo>
                <a:lnTo>
                  <a:pt x="107442" y="52578"/>
                </a:lnTo>
                <a:lnTo>
                  <a:pt x="160007" y="52578"/>
                </a:lnTo>
                <a:lnTo>
                  <a:pt x="160007" y="0"/>
                </a:lnTo>
                <a:close/>
              </a:path>
              <a:path w="267970" h="243205">
                <a:moveTo>
                  <a:pt x="267462" y="191262"/>
                </a:moveTo>
                <a:lnTo>
                  <a:pt x="215646" y="191262"/>
                </a:lnTo>
                <a:lnTo>
                  <a:pt x="215646" y="243078"/>
                </a:lnTo>
                <a:lnTo>
                  <a:pt x="267462" y="243078"/>
                </a:lnTo>
                <a:lnTo>
                  <a:pt x="267462" y="191262"/>
                </a:lnTo>
                <a:close/>
              </a:path>
              <a:path w="267970" h="243205">
                <a:moveTo>
                  <a:pt x="267462" y="99822"/>
                </a:moveTo>
                <a:lnTo>
                  <a:pt x="215646" y="99822"/>
                </a:lnTo>
                <a:lnTo>
                  <a:pt x="215646" y="152400"/>
                </a:lnTo>
                <a:lnTo>
                  <a:pt x="267462" y="152400"/>
                </a:lnTo>
                <a:lnTo>
                  <a:pt x="267462" y="99822"/>
                </a:lnTo>
                <a:close/>
              </a:path>
              <a:path w="267970" h="243205">
                <a:moveTo>
                  <a:pt x="267462" y="0"/>
                </a:moveTo>
                <a:lnTo>
                  <a:pt x="215646" y="0"/>
                </a:lnTo>
                <a:lnTo>
                  <a:pt x="215646" y="52578"/>
                </a:lnTo>
                <a:lnTo>
                  <a:pt x="267462" y="52578"/>
                </a:lnTo>
                <a:lnTo>
                  <a:pt x="267462" y="0"/>
                </a:lnTo>
                <a:close/>
              </a:path>
            </a:pathLst>
          </a:custGeom>
          <a:solidFill>
            <a:srgbClr val="005AAC"/>
          </a:solidFill>
        </p:spPr>
        <p:txBody>
          <a:bodyPr wrap="square" lIns="0" tIns="0" rIns="0" bIns="0" rtlCol="0"/>
          <a:lstStyle/>
          <a:p>
            <a:endParaRPr lang="en-IN">
              <a:latin typeface="Aptos" panose="020B0004020202020204" pitchFamily="34" charset="0"/>
            </a:endParaRPr>
          </a:p>
        </p:txBody>
      </p:sp>
      <p:sp>
        <p:nvSpPr>
          <p:cNvPr id="19" name="object 19"/>
          <p:cNvSpPr/>
          <p:nvPr/>
        </p:nvSpPr>
        <p:spPr>
          <a:xfrm>
            <a:off x="8537600" y="3688892"/>
            <a:ext cx="1703705" cy="88265"/>
          </a:xfrm>
          <a:custGeom>
            <a:avLst/>
            <a:gdLst/>
            <a:ahLst/>
            <a:cxnLst/>
            <a:rect l="l" t="t" r="r" b="b"/>
            <a:pathLst>
              <a:path w="1703704" h="88264">
                <a:moveTo>
                  <a:pt x="78041" y="0"/>
                </a:moveTo>
                <a:lnTo>
                  <a:pt x="0" y="88188"/>
                </a:lnTo>
                <a:lnTo>
                  <a:pt x="78041" y="88188"/>
                </a:lnTo>
                <a:lnTo>
                  <a:pt x="78041" y="0"/>
                </a:lnTo>
                <a:close/>
              </a:path>
              <a:path w="1703704" h="88264">
                <a:moveTo>
                  <a:pt x="1703539" y="88188"/>
                </a:moveTo>
                <a:lnTo>
                  <a:pt x="1625498" y="0"/>
                </a:lnTo>
                <a:lnTo>
                  <a:pt x="1625498" y="88188"/>
                </a:lnTo>
                <a:lnTo>
                  <a:pt x="1703539" y="88188"/>
                </a:lnTo>
                <a:close/>
              </a:path>
            </a:pathLst>
          </a:custGeom>
          <a:solidFill>
            <a:srgbClr val="929292"/>
          </a:solidFill>
        </p:spPr>
        <p:txBody>
          <a:bodyPr wrap="square" lIns="0" tIns="0" rIns="0" bIns="0" rtlCol="0"/>
          <a:lstStyle/>
          <a:p>
            <a:endParaRPr lang="en-IN">
              <a:latin typeface="Aptos" panose="020B0004020202020204" pitchFamily="34" charset="0"/>
            </a:endParaRPr>
          </a:p>
        </p:txBody>
      </p:sp>
      <p:sp>
        <p:nvSpPr>
          <p:cNvPr id="20" name="object 20"/>
          <p:cNvSpPr/>
          <p:nvPr/>
        </p:nvSpPr>
        <p:spPr>
          <a:xfrm>
            <a:off x="8537398" y="3777071"/>
            <a:ext cx="1704339" cy="2375535"/>
          </a:xfrm>
          <a:custGeom>
            <a:avLst/>
            <a:gdLst/>
            <a:ahLst/>
            <a:cxnLst/>
            <a:rect l="l" t="t" r="r" b="b"/>
            <a:pathLst>
              <a:path w="1704340" h="2375535">
                <a:moveTo>
                  <a:pt x="1703752" y="0"/>
                </a:moveTo>
                <a:lnTo>
                  <a:pt x="0" y="0"/>
                </a:lnTo>
                <a:lnTo>
                  <a:pt x="0" y="2204972"/>
                </a:lnTo>
                <a:lnTo>
                  <a:pt x="7688" y="2258749"/>
                </a:lnTo>
                <a:lnTo>
                  <a:pt x="29085" y="2305441"/>
                </a:lnTo>
                <a:lnTo>
                  <a:pt x="61691" y="2342254"/>
                </a:lnTo>
                <a:lnTo>
                  <a:pt x="103004" y="2366391"/>
                </a:lnTo>
                <a:lnTo>
                  <a:pt x="150525" y="2375058"/>
                </a:lnTo>
                <a:lnTo>
                  <a:pt x="1553227" y="2375058"/>
                </a:lnTo>
                <a:lnTo>
                  <a:pt x="1600827" y="2366391"/>
                </a:lnTo>
                <a:lnTo>
                  <a:pt x="1642150" y="2342254"/>
                </a:lnTo>
                <a:lnTo>
                  <a:pt x="1674726" y="2305441"/>
                </a:lnTo>
                <a:lnTo>
                  <a:pt x="1696084" y="2258749"/>
                </a:lnTo>
                <a:lnTo>
                  <a:pt x="1703752" y="2204972"/>
                </a:lnTo>
                <a:lnTo>
                  <a:pt x="1703752" y="0"/>
                </a:lnTo>
                <a:close/>
              </a:path>
            </a:pathLst>
          </a:custGeom>
          <a:solidFill>
            <a:srgbClr val="FFFFFF"/>
          </a:solidFill>
        </p:spPr>
        <p:txBody>
          <a:bodyPr wrap="square" lIns="0" tIns="0" rIns="0" bIns="0" rtlCol="0"/>
          <a:lstStyle/>
          <a:p>
            <a:endParaRPr lang="en-IN">
              <a:latin typeface="Aptos" panose="020B0004020202020204" pitchFamily="34" charset="0"/>
            </a:endParaRPr>
          </a:p>
        </p:txBody>
      </p:sp>
      <p:sp>
        <p:nvSpPr>
          <p:cNvPr id="21" name="object 21"/>
          <p:cNvSpPr/>
          <p:nvPr/>
        </p:nvSpPr>
        <p:spPr>
          <a:xfrm>
            <a:off x="8611940" y="2759500"/>
            <a:ext cx="1555115" cy="1017905"/>
          </a:xfrm>
          <a:custGeom>
            <a:avLst/>
            <a:gdLst/>
            <a:ahLst/>
            <a:cxnLst/>
            <a:rect l="l" t="t" r="r" b="b"/>
            <a:pathLst>
              <a:path w="1555115" h="1017904">
                <a:moveTo>
                  <a:pt x="1404349" y="0"/>
                </a:moveTo>
                <a:lnTo>
                  <a:pt x="150524" y="0"/>
                </a:lnTo>
                <a:lnTo>
                  <a:pt x="102925" y="8665"/>
                </a:lnTo>
                <a:lnTo>
                  <a:pt x="61601" y="32800"/>
                </a:lnTo>
                <a:lnTo>
                  <a:pt x="29025" y="69612"/>
                </a:lnTo>
                <a:lnTo>
                  <a:pt x="7668" y="116309"/>
                </a:lnTo>
                <a:lnTo>
                  <a:pt x="0" y="170099"/>
                </a:lnTo>
                <a:lnTo>
                  <a:pt x="0" y="1017570"/>
                </a:lnTo>
                <a:lnTo>
                  <a:pt x="1554874" y="1017570"/>
                </a:lnTo>
                <a:lnTo>
                  <a:pt x="1554874" y="170099"/>
                </a:lnTo>
                <a:lnTo>
                  <a:pt x="1547206" y="116309"/>
                </a:lnTo>
                <a:lnTo>
                  <a:pt x="1525848" y="69612"/>
                </a:lnTo>
                <a:lnTo>
                  <a:pt x="1493272" y="32800"/>
                </a:lnTo>
                <a:lnTo>
                  <a:pt x="1451949" y="8665"/>
                </a:lnTo>
                <a:lnTo>
                  <a:pt x="1404349" y="0"/>
                </a:lnTo>
                <a:close/>
              </a:path>
            </a:pathLst>
          </a:custGeom>
          <a:solidFill>
            <a:srgbClr val="D1D1D1"/>
          </a:solidFill>
        </p:spPr>
        <p:txBody>
          <a:bodyPr wrap="square" lIns="0" tIns="0" rIns="0" bIns="0" rtlCol="0"/>
          <a:lstStyle/>
          <a:p>
            <a:endParaRPr lang="en-IN">
              <a:latin typeface="Aptos" panose="020B0004020202020204" pitchFamily="34" charset="0"/>
            </a:endParaRPr>
          </a:p>
        </p:txBody>
      </p:sp>
      <p:sp>
        <p:nvSpPr>
          <p:cNvPr id="22" name="object 22"/>
          <p:cNvSpPr/>
          <p:nvPr/>
        </p:nvSpPr>
        <p:spPr>
          <a:xfrm>
            <a:off x="6722922" y="3688892"/>
            <a:ext cx="1703705" cy="88265"/>
          </a:xfrm>
          <a:custGeom>
            <a:avLst/>
            <a:gdLst/>
            <a:ahLst/>
            <a:cxnLst/>
            <a:rect l="l" t="t" r="r" b="b"/>
            <a:pathLst>
              <a:path w="1703704" h="88264">
                <a:moveTo>
                  <a:pt x="77978" y="0"/>
                </a:moveTo>
                <a:lnTo>
                  <a:pt x="0" y="88188"/>
                </a:lnTo>
                <a:lnTo>
                  <a:pt x="77978" y="88188"/>
                </a:lnTo>
                <a:lnTo>
                  <a:pt x="77978" y="0"/>
                </a:lnTo>
                <a:close/>
              </a:path>
              <a:path w="1703704" h="88264">
                <a:moveTo>
                  <a:pt x="1703692" y="88188"/>
                </a:moveTo>
                <a:lnTo>
                  <a:pt x="1625638" y="0"/>
                </a:lnTo>
                <a:lnTo>
                  <a:pt x="1625638" y="88188"/>
                </a:lnTo>
                <a:lnTo>
                  <a:pt x="1703692" y="88188"/>
                </a:lnTo>
                <a:close/>
              </a:path>
            </a:pathLst>
          </a:custGeom>
          <a:solidFill>
            <a:srgbClr val="929292"/>
          </a:solidFill>
        </p:spPr>
        <p:txBody>
          <a:bodyPr wrap="square" lIns="0" tIns="0" rIns="0" bIns="0" rtlCol="0"/>
          <a:lstStyle/>
          <a:p>
            <a:endParaRPr lang="en-IN">
              <a:latin typeface="Aptos" panose="020B0004020202020204" pitchFamily="34" charset="0"/>
            </a:endParaRPr>
          </a:p>
        </p:txBody>
      </p:sp>
      <p:sp>
        <p:nvSpPr>
          <p:cNvPr id="23" name="object 23"/>
          <p:cNvSpPr/>
          <p:nvPr/>
        </p:nvSpPr>
        <p:spPr>
          <a:xfrm>
            <a:off x="6722925" y="3777071"/>
            <a:ext cx="1703705" cy="2375535"/>
          </a:xfrm>
          <a:custGeom>
            <a:avLst/>
            <a:gdLst/>
            <a:ahLst/>
            <a:cxnLst/>
            <a:rect l="l" t="t" r="r" b="b"/>
            <a:pathLst>
              <a:path w="1703704" h="2375535">
                <a:moveTo>
                  <a:pt x="1703690" y="0"/>
                </a:moveTo>
                <a:lnTo>
                  <a:pt x="0" y="0"/>
                </a:lnTo>
                <a:lnTo>
                  <a:pt x="0" y="2204972"/>
                </a:lnTo>
                <a:lnTo>
                  <a:pt x="7668" y="2258749"/>
                </a:lnTo>
                <a:lnTo>
                  <a:pt x="29024" y="2305441"/>
                </a:lnTo>
                <a:lnTo>
                  <a:pt x="61597" y="2342254"/>
                </a:lnTo>
                <a:lnTo>
                  <a:pt x="102914" y="2366391"/>
                </a:lnTo>
                <a:lnTo>
                  <a:pt x="150504" y="2375058"/>
                </a:lnTo>
                <a:lnTo>
                  <a:pt x="1553165" y="2375058"/>
                </a:lnTo>
                <a:lnTo>
                  <a:pt x="1600765" y="2366325"/>
                </a:lnTo>
                <a:lnTo>
                  <a:pt x="1642088" y="2342154"/>
                </a:lnTo>
                <a:lnTo>
                  <a:pt x="1674664" y="2305342"/>
                </a:lnTo>
                <a:lnTo>
                  <a:pt x="1696022" y="2258683"/>
                </a:lnTo>
                <a:lnTo>
                  <a:pt x="1703690" y="2204972"/>
                </a:lnTo>
                <a:lnTo>
                  <a:pt x="1703690" y="0"/>
                </a:lnTo>
                <a:close/>
              </a:path>
            </a:pathLst>
          </a:custGeom>
          <a:solidFill>
            <a:srgbClr val="FFFFFF"/>
          </a:solidFill>
        </p:spPr>
        <p:txBody>
          <a:bodyPr wrap="square" lIns="0" tIns="0" rIns="0" bIns="0" rtlCol="0"/>
          <a:lstStyle/>
          <a:p>
            <a:endParaRPr lang="en-IN">
              <a:latin typeface="Aptos" panose="020B0004020202020204" pitchFamily="34" charset="0"/>
            </a:endParaRPr>
          </a:p>
        </p:txBody>
      </p:sp>
      <p:sp>
        <p:nvSpPr>
          <p:cNvPr id="24" name="object 24"/>
          <p:cNvSpPr/>
          <p:nvPr/>
        </p:nvSpPr>
        <p:spPr>
          <a:xfrm>
            <a:off x="6797302" y="2759500"/>
            <a:ext cx="1555115" cy="1017905"/>
          </a:xfrm>
          <a:custGeom>
            <a:avLst/>
            <a:gdLst/>
            <a:ahLst/>
            <a:cxnLst/>
            <a:rect l="l" t="t" r="r" b="b"/>
            <a:pathLst>
              <a:path w="1555115" h="1017904">
                <a:moveTo>
                  <a:pt x="1404452" y="0"/>
                </a:moveTo>
                <a:lnTo>
                  <a:pt x="150524" y="0"/>
                </a:lnTo>
                <a:lnTo>
                  <a:pt x="102933" y="8665"/>
                </a:lnTo>
                <a:lnTo>
                  <a:pt x="61610" y="32800"/>
                </a:lnTo>
                <a:lnTo>
                  <a:pt x="29031" y="69612"/>
                </a:lnTo>
                <a:lnTo>
                  <a:pt x="7670" y="116309"/>
                </a:lnTo>
                <a:lnTo>
                  <a:pt x="0" y="170099"/>
                </a:lnTo>
                <a:lnTo>
                  <a:pt x="0" y="1017570"/>
                </a:lnTo>
                <a:lnTo>
                  <a:pt x="1554977" y="1017570"/>
                </a:lnTo>
                <a:lnTo>
                  <a:pt x="1554977" y="170099"/>
                </a:lnTo>
                <a:lnTo>
                  <a:pt x="1547309" y="116309"/>
                </a:lnTo>
                <a:lnTo>
                  <a:pt x="1525951" y="69612"/>
                </a:lnTo>
                <a:lnTo>
                  <a:pt x="1493375" y="32800"/>
                </a:lnTo>
                <a:lnTo>
                  <a:pt x="1452052" y="8665"/>
                </a:lnTo>
                <a:lnTo>
                  <a:pt x="1404452" y="0"/>
                </a:lnTo>
                <a:close/>
              </a:path>
            </a:pathLst>
          </a:custGeom>
          <a:solidFill>
            <a:srgbClr val="00AFEF"/>
          </a:solidFill>
        </p:spPr>
        <p:txBody>
          <a:bodyPr wrap="square" lIns="0" tIns="0" rIns="0" bIns="0" rtlCol="0"/>
          <a:lstStyle/>
          <a:p>
            <a:endParaRPr lang="en-IN">
              <a:latin typeface="Aptos" panose="020B0004020202020204" pitchFamily="34" charset="0"/>
            </a:endParaRPr>
          </a:p>
        </p:txBody>
      </p:sp>
      <p:sp>
        <p:nvSpPr>
          <p:cNvPr id="25" name="object 25"/>
          <p:cNvSpPr/>
          <p:nvPr/>
        </p:nvSpPr>
        <p:spPr>
          <a:xfrm>
            <a:off x="4908093" y="3688892"/>
            <a:ext cx="1704339" cy="88265"/>
          </a:xfrm>
          <a:custGeom>
            <a:avLst/>
            <a:gdLst/>
            <a:ahLst/>
            <a:cxnLst/>
            <a:rect l="l" t="t" r="r" b="b"/>
            <a:pathLst>
              <a:path w="1704340" h="88264">
                <a:moveTo>
                  <a:pt x="78105" y="0"/>
                </a:moveTo>
                <a:lnTo>
                  <a:pt x="0" y="88188"/>
                </a:lnTo>
                <a:lnTo>
                  <a:pt x="78105" y="88188"/>
                </a:lnTo>
                <a:lnTo>
                  <a:pt x="78105" y="0"/>
                </a:lnTo>
                <a:close/>
              </a:path>
              <a:path w="1704340" h="88264">
                <a:moveTo>
                  <a:pt x="1703730" y="88188"/>
                </a:moveTo>
                <a:lnTo>
                  <a:pt x="1625625" y="0"/>
                </a:lnTo>
                <a:lnTo>
                  <a:pt x="1625625" y="88188"/>
                </a:lnTo>
                <a:lnTo>
                  <a:pt x="1703730" y="88188"/>
                </a:lnTo>
                <a:close/>
              </a:path>
            </a:pathLst>
          </a:custGeom>
          <a:solidFill>
            <a:srgbClr val="929292"/>
          </a:solidFill>
        </p:spPr>
        <p:txBody>
          <a:bodyPr wrap="square" lIns="0" tIns="0" rIns="0" bIns="0" rtlCol="0"/>
          <a:lstStyle/>
          <a:p>
            <a:endParaRPr lang="en-IN">
              <a:latin typeface="Aptos" panose="020B0004020202020204" pitchFamily="34" charset="0"/>
            </a:endParaRPr>
          </a:p>
        </p:txBody>
      </p:sp>
      <p:sp>
        <p:nvSpPr>
          <p:cNvPr id="26" name="object 26"/>
          <p:cNvSpPr/>
          <p:nvPr/>
        </p:nvSpPr>
        <p:spPr>
          <a:xfrm>
            <a:off x="4908087" y="3777071"/>
            <a:ext cx="1704339" cy="2375535"/>
          </a:xfrm>
          <a:custGeom>
            <a:avLst/>
            <a:gdLst/>
            <a:ahLst/>
            <a:cxnLst/>
            <a:rect l="l" t="t" r="r" b="b"/>
            <a:pathLst>
              <a:path w="1704340" h="2375535">
                <a:moveTo>
                  <a:pt x="1703745" y="0"/>
                </a:moveTo>
                <a:lnTo>
                  <a:pt x="0" y="0"/>
                </a:lnTo>
                <a:lnTo>
                  <a:pt x="0" y="2204972"/>
                </a:lnTo>
                <a:lnTo>
                  <a:pt x="7670" y="2258749"/>
                </a:lnTo>
                <a:lnTo>
                  <a:pt x="29031" y="2305441"/>
                </a:lnTo>
                <a:lnTo>
                  <a:pt x="61609" y="2342254"/>
                </a:lnTo>
                <a:lnTo>
                  <a:pt x="102931" y="2366391"/>
                </a:lnTo>
                <a:lnTo>
                  <a:pt x="150522" y="2375058"/>
                </a:lnTo>
                <a:lnTo>
                  <a:pt x="1553591" y="2375058"/>
                </a:lnTo>
                <a:lnTo>
                  <a:pt x="1601049" y="2366270"/>
                </a:lnTo>
                <a:lnTo>
                  <a:pt x="1642268" y="2342093"/>
                </a:lnTo>
                <a:lnTo>
                  <a:pt x="1674773" y="2305301"/>
                </a:lnTo>
                <a:lnTo>
                  <a:pt x="1696090" y="2258669"/>
                </a:lnTo>
                <a:lnTo>
                  <a:pt x="1703745" y="2204972"/>
                </a:lnTo>
                <a:lnTo>
                  <a:pt x="1703745" y="0"/>
                </a:lnTo>
                <a:close/>
              </a:path>
            </a:pathLst>
          </a:custGeom>
          <a:solidFill>
            <a:srgbClr val="FFFFFF"/>
          </a:solidFill>
        </p:spPr>
        <p:txBody>
          <a:bodyPr wrap="square" lIns="0" tIns="0" rIns="0" bIns="0" rtlCol="0"/>
          <a:lstStyle/>
          <a:p>
            <a:endParaRPr lang="en-IN">
              <a:latin typeface="Aptos" panose="020B0004020202020204" pitchFamily="34" charset="0"/>
            </a:endParaRPr>
          </a:p>
        </p:txBody>
      </p:sp>
      <p:sp>
        <p:nvSpPr>
          <p:cNvPr id="27" name="object 27"/>
          <p:cNvSpPr/>
          <p:nvPr/>
        </p:nvSpPr>
        <p:spPr>
          <a:xfrm>
            <a:off x="4982484" y="2759500"/>
            <a:ext cx="1555750" cy="1017905"/>
          </a:xfrm>
          <a:custGeom>
            <a:avLst/>
            <a:gdLst/>
            <a:ahLst/>
            <a:cxnLst/>
            <a:rect l="l" t="t" r="r" b="b"/>
            <a:pathLst>
              <a:path w="1555750" h="1017904">
                <a:moveTo>
                  <a:pt x="1405043" y="0"/>
                </a:moveTo>
                <a:lnTo>
                  <a:pt x="150518" y="0"/>
                </a:lnTo>
                <a:lnTo>
                  <a:pt x="102926" y="8665"/>
                </a:lnTo>
                <a:lnTo>
                  <a:pt x="61605" y="32800"/>
                </a:lnTo>
                <a:lnTo>
                  <a:pt x="29029" y="69612"/>
                </a:lnTo>
                <a:lnTo>
                  <a:pt x="7669" y="116309"/>
                </a:lnTo>
                <a:lnTo>
                  <a:pt x="0" y="170099"/>
                </a:lnTo>
                <a:lnTo>
                  <a:pt x="0" y="1017570"/>
                </a:lnTo>
                <a:lnTo>
                  <a:pt x="1554951" y="1017570"/>
                </a:lnTo>
                <a:lnTo>
                  <a:pt x="1555568" y="170099"/>
                </a:lnTo>
                <a:lnTo>
                  <a:pt x="1547898" y="116309"/>
                </a:lnTo>
                <a:lnTo>
                  <a:pt x="1526536" y="69612"/>
                </a:lnTo>
                <a:lnTo>
                  <a:pt x="1493957" y="32800"/>
                </a:lnTo>
                <a:lnTo>
                  <a:pt x="1452635" y="8665"/>
                </a:lnTo>
                <a:lnTo>
                  <a:pt x="1405043" y="0"/>
                </a:lnTo>
                <a:close/>
              </a:path>
            </a:pathLst>
          </a:custGeom>
          <a:solidFill>
            <a:srgbClr val="005DAC"/>
          </a:solidFill>
        </p:spPr>
        <p:txBody>
          <a:bodyPr wrap="square" lIns="0" tIns="0" rIns="0" bIns="0" rtlCol="0"/>
          <a:lstStyle/>
          <a:p>
            <a:endParaRPr lang="en-IN">
              <a:latin typeface="Aptos" panose="020B0004020202020204" pitchFamily="34" charset="0"/>
            </a:endParaRPr>
          </a:p>
        </p:txBody>
      </p:sp>
      <p:sp>
        <p:nvSpPr>
          <p:cNvPr id="28" name="object 28"/>
          <p:cNvSpPr/>
          <p:nvPr/>
        </p:nvSpPr>
        <p:spPr>
          <a:xfrm>
            <a:off x="1937004" y="3947921"/>
            <a:ext cx="2653665" cy="373380"/>
          </a:xfrm>
          <a:custGeom>
            <a:avLst/>
            <a:gdLst/>
            <a:ahLst/>
            <a:cxnLst/>
            <a:rect l="l" t="t" r="r" b="b"/>
            <a:pathLst>
              <a:path w="2653665" h="373379">
                <a:moveTo>
                  <a:pt x="2591054" y="0"/>
                </a:moveTo>
                <a:lnTo>
                  <a:pt x="62229" y="0"/>
                </a:lnTo>
                <a:lnTo>
                  <a:pt x="37986" y="4883"/>
                </a:lnTo>
                <a:lnTo>
                  <a:pt x="18208" y="18208"/>
                </a:lnTo>
                <a:lnTo>
                  <a:pt x="4883" y="37986"/>
                </a:lnTo>
                <a:lnTo>
                  <a:pt x="0" y="62229"/>
                </a:lnTo>
                <a:lnTo>
                  <a:pt x="0" y="311150"/>
                </a:lnTo>
                <a:lnTo>
                  <a:pt x="4883" y="335393"/>
                </a:lnTo>
                <a:lnTo>
                  <a:pt x="18208" y="355171"/>
                </a:lnTo>
                <a:lnTo>
                  <a:pt x="37986" y="368496"/>
                </a:lnTo>
                <a:lnTo>
                  <a:pt x="62229" y="373379"/>
                </a:lnTo>
                <a:lnTo>
                  <a:pt x="2591054" y="373379"/>
                </a:lnTo>
                <a:lnTo>
                  <a:pt x="2615297" y="368496"/>
                </a:lnTo>
                <a:lnTo>
                  <a:pt x="2635075" y="355171"/>
                </a:lnTo>
                <a:lnTo>
                  <a:pt x="2648400" y="335393"/>
                </a:lnTo>
                <a:lnTo>
                  <a:pt x="2653284" y="311150"/>
                </a:lnTo>
                <a:lnTo>
                  <a:pt x="2653284" y="62229"/>
                </a:lnTo>
                <a:lnTo>
                  <a:pt x="2648400" y="37986"/>
                </a:lnTo>
                <a:lnTo>
                  <a:pt x="2635075" y="18208"/>
                </a:lnTo>
                <a:lnTo>
                  <a:pt x="2615297" y="4883"/>
                </a:lnTo>
                <a:lnTo>
                  <a:pt x="2591054" y="0"/>
                </a:lnTo>
                <a:close/>
              </a:path>
            </a:pathLst>
          </a:custGeom>
          <a:solidFill>
            <a:srgbClr val="F59F17"/>
          </a:solidFill>
        </p:spPr>
        <p:txBody>
          <a:bodyPr wrap="square" lIns="0" tIns="0" rIns="0" bIns="0" rtlCol="0"/>
          <a:lstStyle/>
          <a:p>
            <a:endParaRPr lang="en-IN">
              <a:latin typeface="Aptos" panose="020B0004020202020204" pitchFamily="34" charset="0"/>
            </a:endParaRPr>
          </a:p>
        </p:txBody>
      </p:sp>
      <p:sp>
        <p:nvSpPr>
          <p:cNvPr id="29" name="object 29"/>
          <p:cNvSpPr/>
          <p:nvPr/>
        </p:nvSpPr>
        <p:spPr>
          <a:xfrm>
            <a:off x="1937004" y="4520945"/>
            <a:ext cx="2653665" cy="1519555"/>
          </a:xfrm>
          <a:custGeom>
            <a:avLst/>
            <a:gdLst/>
            <a:ahLst/>
            <a:cxnLst/>
            <a:rect l="l" t="t" r="r" b="b"/>
            <a:pathLst>
              <a:path w="2653665" h="1519554">
                <a:moveTo>
                  <a:pt x="2653284" y="1208278"/>
                </a:moveTo>
                <a:lnTo>
                  <a:pt x="2648394" y="1184059"/>
                </a:lnTo>
                <a:lnTo>
                  <a:pt x="2635072" y="1164285"/>
                </a:lnTo>
                <a:lnTo>
                  <a:pt x="2615285" y="1150950"/>
                </a:lnTo>
                <a:lnTo>
                  <a:pt x="2591054" y="1146048"/>
                </a:lnTo>
                <a:lnTo>
                  <a:pt x="62230" y="1146048"/>
                </a:lnTo>
                <a:lnTo>
                  <a:pt x="37985" y="1150950"/>
                </a:lnTo>
                <a:lnTo>
                  <a:pt x="18199" y="1164285"/>
                </a:lnTo>
                <a:lnTo>
                  <a:pt x="4876" y="1184059"/>
                </a:lnTo>
                <a:lnTo>
                  <a:pt x="0" y="1208278"/>
                </a:lnTo>
                <a:lnTo>
                  <a:pt x="0" y="1457198"/>
                </a:lnTo>
                <a:lnTo>
                  <a:pt x="4876" y="1481429"/>
                </a:lnTo>
                <a:lnTo>
                  <a:pt x="18199" y="1501203"/>
                </a:lnTo>
                <a:lnTo>
                  <a:pt x="37985" y="1514538"/>
                </a:lnTo>
                <a:lnTo>
                  <a:pt x="62230" y="1519440"/>
                </a:lnTo>
                <a:lnTo>
                  <a:pt x="2591054" y="1519440"/>
                </a:lnTo>
                <a:lnTo>
                  <a:pt x="2615285" y="1514538"/>
                </a:lnTo>
                <a:lnTo>
                  <a:pt x="2635072" y="1501203"/>
                </a:lnTo>
                <a:lnTo>
                  <a:pt x="2648394" y="1481429"/>
                </a:lnTo>
                <a:lnTo>
                  <a:pt x="2653284" y="1457198"/>
                </a:lnTo>
                <a:lnTo>
                  <a:pt x="2653284" y="1208278"/>
                </a:lnTo>
                <a:close/>
              </a:path>
              <a:path w="2653665" h="1519554">
                <a:moveTo>
                  <a:pt x="2653284" y="635254"/>
                </a:moveTo>
                <a:lnTo>
                  <a:pt x="2648394" y="611022"/>
                </a:lnTo>
                <a:lnTo>
                  <a:pt x="2635072" y="591235"/>
                </a:lnTo>
                <a:lnTo>
                  <a:pt x="2615285" y="577913"/>
                </a:lnTo>
                <a:lnTo>
                  <a:pt x="2591054" y="573024"/>
                </a:lnTo>
                <a:lnTo>
                  <a:pt x="62230" y="573024"/>
                </a:lnTo>
                <a:lnTo>
                  <a:pt x="37985" y="577913"/>
                </a:lnTo>
                <a:lnTo>
                  <a:pt x="18199" y="591235"/>
                </a:lnTo>
                <a:lnTo>
                  <a:pt x="4876" y="611022"/>
                </a:lnTo>
                <a:lnTo>
                  <a:pt x="0" y="635254"/>
                </a:lnTo>
                <a:lnTo>
                  <a:pt x="0" y="884174"/>
                </a:lnTo>
                <a:lnTo>
                  <a:pt x="4876" y="908418"/>
                </a:lnTo>
                <a:lnTo>
                  <a:pt x="18199" y="928204"/>
                </a:lnTo>
                <a:lnTo>
                  <a:pt x="37985" y="941527"/>
                </a:lnTo>
                <a:lnTo>
                  <a:pt x="62230" y="946404"/>
                </a:lnTo>
                <a:lnTo>
                  <a:pt x="2591054" y="946404"/>
                </a:lnTo>
                <a:lnTo>
                  <a:pt x="2615285" y="941527"/>
                </a:lnTo>
                <a:lnTo>
                  <a:pt x="2635072" y="928204"/>
                </a:lnTo>
                <a:lnTo>
                  <a:pt x="2648394" y="908418"/>
                </a:lnTo>
                <a:lnTo>
                  <a:pt x="2653284" y="884174"/>
                </a:lnTo>
                <a:lnTo>
                  <a:pt x="2653284" y="635254"/>
                </a:lnTo>
                <a:close/>
              </a:path>
              <a:path w="2653665" h="1519554">
                <a:moveTo>
                  <a:pt x="2653284" y="62230"/>
                </a:moveTo>
                <a:lnTo>
                  <a:pt x="2648394" y="37998"/>
                </a:lnTo>
                <a:lnTo>
                  <a:pt x="2635072" y="18211"/>
                </a:lnTo>
                <a:lnTo>
                  <a:pt x="2615285" y="4889"/>
                </a:lnTo>
                <a:lnTo>
                  <a:pt x="2591054" y="0"/>
                </a:lnTo>
                <a:lnTo>
                  <a:pt x="62230" y="0"/>
                </a:lnTo>
                <a:lnTo>
                  <a:pt x="37985" y="4889"/>
                </a:lnTo>
                <a:lnTo>
                  <a:pt x="18199" y="18211"/>
                </a:lnTo>
                <a:lnTo>
                  <a:pt x="4876" y="37998"/>
                </a:lnTo>
                <a:lnTo>
                  <a:pt x="0" y="62230"/>
                </a:lnTo>
                <a:lnTo>
                  <a:pt x="0" y="311150"/>
                </a:lnTo>
                <a:lnTo>
                  <a:pt x="4876" y="335394"/>
                </a:lnTo>
                <a:lnTo>
                  <a:pt x="18199" y="355180"/>
                </a:lnTo>
                <a:lnTo>
                  <a:pt x="37985" y="368503"/>
                </a:lnTo>
                <a:lnTo>
                  <a:pt x="62230" y="373380"/>
                </a:lnTo>
                <a:lnTo>
                  <a:pt x="2591054" y="373380"/>
                </a:lnTo>
                <a:lnTo>
                  <a:pt x="2615285" y="368503"/>
                </a:lnTo>
                <a:lnTo>
                  <a:pt x="2635072" y="355180"/>
                </a:lnTo>
                <a:lnTo>
                  <a:pt x="2648394" y="335394"/>
                </a:lnTo>
                <a:lnTo>
                  <a:pt x="2653284" y="311150"/>
                </a:lnTo>
                <a:lnTo>
                  <a:pt x="2653284" y="62230"/>
                </a:lnTo>
                <a:close/>
              </a:path>
            </a:pathLst>
          </a:custGeom>
          <a:solidFill>
            <a:srgbClr val="D1D1D1"/>
          </a:solidFill>
        </p:spPr>
        <p:txBody>
          <a:bodyPr wrap="square" lIns="0" tIns="0" rIns="0" bIns="0" rtlCol="0"/>
          <a:lstStyle/>
          <a:p>
            <a:endParaRPr lang="en-IN">
              <a:latin typeface="Aptos" panose="020B0004020202020204" pitchFamily="34" charset="0"/>
            </a:endParaRPr>
          </a:p>
        </p:txBody>
      </p:sp>
      <p:sp>
        <p:nvSpPr>
          <p:cNvPr id="30" name="object 30"/>
          <p:cNvSpPr txBox="1"/>
          <p:nvPr/>
        </p:nvSpPr>
        <p:spPr>
          <a:xfrm>
            <a:off x="2689351" y="3081020"/>
            <a:ext cx="1147445" cy="289823"/>
          </a:xfrm>
          <a:prstGeom prst="rect">
            <a:avLst/>
          </a:prstGeom>
        </p:spPr>
        <p:txBody>
          <a:bodyPr vert="horz" wrap="square" lIns="0" tIns="12700" rIns="0" bIns="0" rtlCol="0">
            <a:spAutoFit/>
          </a:bodyPr>
          <a:lstStyle/>
          <a:p>
            <a:pPr marL="12700">
              <a:lnSpc>
                <a:spcPct val="100000"/>
              </a:lnSpc>
              <a:spcBef>
                <a:spcPts val="100"/>
              </a:spcBef>
            </a:pPr>
            <a:r>
              <a:rPr lang="en-IN" sz="1800">
                <a:solidFill>
                  <a:srgbClr val="3A3838"/>
                </a:solidFill>
                <a:latin typeface="Aptos" panose="020B0004020202020204" pitchFamily="34" charset="0"/>
                <a:cs typeface="Rubik Bold"/>
              </a:rPr>
              <a:t>Fund </a:t>
            </a:r>
            <a:r>
              <a:rPr lang="en-IN" sz="1800" spc="-20">
                <a:solidFill>
                  <a:srgbClr val="3A3838"/>
                </a:solidFill>
                <a:latin typeface="Aptos" panose="020B0004020202020204" pitchFamily="34" charset="0"/>
                <a:cs typeface="Rubik Bold"/>
              </a:rPr>
              <a:t>Type</a:t>
            </a:r>
            <a:endParaRPr lang="en-IN" sz="1800">
              <a:latin typeface="Aptos" panose="020B0004020202020204" pitchFamily="34" charset="0"/>
              <a:cs typeface="Rubik Bold"/>
            </a:endParaRPr>
          </a:p>
        </p:txBody>
      </p:sp>
      <p:sp>
        <p:nvSpPr>
          <p:cNvPr id="31" name="object 31"/>
          <p:cNvSpPr txBox="1"/>
          <p:nvPr/>
        </p:nvSpPr>
        <p:spPr>
          <a:xfrm>
            <a:off x="5218684" y="2947416"/>
            <a:ext cx="1098550" cy="600357"/>
          </a:xfrm>
          <a:prstGeom prst="rect">
            <a:avLst/>
          </a:prstGeom>
        </p:spPr>
        <p:txBody>
          <a:bodyPr vert="horz" wrap="square" lIns="0" tIns="12700" rIns="0" bIns="0" rtlCol="0">
            <a:spAutoFit/>
          </a:bodyPr>
          <a:lstStyle/>
          <a:p>
            <a:pPr marL="33655" marR="5080" indent="-21590">
              <a:lnSpc>
                <a:spcPct val="107800"/>
              </a:lnSpc>
              <a:spcBef>
                <a:spcPts val="100"/>
              </a:spcBef>
            </a:pPr>
            <a:r>
              <a:rPr lang="en-IN" sz="1800">
                <a:solidFill>
                  <a:srgbClr val="FFFFFF"/>
                </a:solidFill>
                <a:latin typeface="Aptos" panose="020B0004020202020204" pitchFamily="34" charset="0"/>
                <a:cs typeface="Rubik Bold"/>
              </a:rPr>
              <a:t>Large</a:t>
            </a:r>
            <a:r>
              <a:rPr lang="en-IN" sz="1800" spc="-10">
                <a:solidFill>
                  <a:srgbClr val="FFFFFF"/>
                </a:solidFill>
                <a:latin typeface="Aptos" panose="020B0004020202020204" pitchFamily="34" charset="0"/>
                <a:cs typeface="Rubik Bold"/>
              </a:rPr>
              <a:t> </a:t>
            </a:r>
            <a:r>
              <a:rPr lang="en-IN" sz="1800" spc="-25">
                <a:solidFill>
                  <a:srgbClr val="FFFFFF"/>
                </a:solidFill>
                <a:latin typeface="Aptos" panose="020B0004020202020204" pitchFamily="34" charset="0"/>
                <a:cs typeface="Rubik Bold"/>
              </a:rPr>
              <a:t>Cap </a:t>
            </a:r>
            <a:r>
              <a:rPr lang="en-IN" sz="1800">
                <a:solidFill>
                  <a:srgbClr val="FFFFFF"/>
                </a:solidFill>
                <a:latin typeface="Aptos" panose="020B0004020202020204" pitchFamily="34" charset="0"/>
                <a:cs typeface="Rubik Bold"/>
              </a:rPr>
              <a:t>(Top</a:t>
            </a:r>
            <a:r>
              <a:rPr lang="en-IN" sz="1800" spc="-10">
                <a:solidFill>
                  <a:srgbClr val="FFFFFF"/>
                </a:solidFill>
                <a:latin typeface="Aptos" panose="020B0004020202020204" pitchFamily="34" charset="0"/>
                <a:cs typeface="Rubik Bold"/>
              </a:rPr>
              <a:t> </a:t>
            </a:r>
            <a:r>
              <a:rPr lang="en-IN" sz="1800" spc="-20">
                <a:solidFill>
                  <a:srgbClr val="FFFFFF"/>
                </a:solidFill>
                <a:latin typeface="Aptos" panose="020B0004020202020204" pitchFamily="34" charset="0"/>
                <a:cs typeface="Rubik Bold"/>
              </a:rPr>
              <a:t>100)</a:t>
            </a:r>
            <a:endParaRPr lang="en-IN" sz="1800">
              <a:latin typeface="Aptos" panose="020B0004020202020204" pitchFamily="34" charset="0"/>
              <a:cs typeface="Rubik Bold"/>
            </a:endParaRPr>
          </a:p>
        </p:txBody>
      </p:sp>
      <p:sp>
        <p:nvSpPr>
          <p:cNvPr id="32" name="object 32"/>
          <p:cNvSpPr txBox="1"/>
          <p:nvPr/>
        </p:nvSpPr>
        <p:spPr>
          <a:xfrm>
            <a:off x="7013956" y="2947416"/>
            <a:ext cx="1043305" cy="600357"/>
          </a:xfrm>
          <a:prstGeom prst="rect">
            <a:avLst/>
          </a:prstGeom>
        </p:spPr>
        <p:txBody>
          <a:bodyPr vert="horz" wrap="square" lIns="0" tIns="12700" rIns="0" bIns="0" rtlCol="0">
            <a:spAutoFit/>
          </a:bodyPr>
          <a:lstStyle/>
          <a:p>
            <a:pPr marL="12700" marR="5080" indent="104775">
              <a:lnSpc>
                <a:spcPct val="107800"/>
              </a:lnSpc>
              <a:spcBef>
                <a:spcPts val="100"/>
              </a:spcBef>
            </a:pPr>
            <a:r>
              <a:rPr lang="en-IN" sz="1800">
                <a:solidFill>
                  <a:srgbClr val="FFFFFF"/>
                </a:solidFill>
                <a:latin typeface="Aptos" panose="020B0004020202020204" pitchFamily="34" charset="0"/>
                <a:cs typeface="Rubik Bold"/>
              </a:rPr>
              <a:t>Mid</a:t>
            </a:r>
            <a:r>
              <a:rPr lang="en-IN" sz="1800" spc="-5">
                <a:solidFill>
                  <a:srgbClr val="FFFFFF"/>
                </a:solidFill>
                <a:latin typeface="Aptos" panose="020B0004020202020204" pitchFamily="34" charset="0"/>
                <a:cs typeface="Rubik Bold"/>
              </a:rPr>
              <a:t> </a:t>
            </a:r>
            <a:r>
              <a:rPr lang="en-IN" sz="1800" spc="-25">
                <a:solidFill>
                  <a:srgbClr val="FFFFFF"/>
                </a:solidFill>
                <a:latin typeface="Aptos" panose="020B0004020202020204" pitchFamily="34" charset="0"/>
                <a:cs typeface="Rubik Bold"/>
              </a:rPr>
              <a:t>Cap </a:t>
            </a:r>
            <a:r>
              <a:rPr lang="en-IN" sz="1800">
                <a:solidFill>
                  <a:srgbClr val="FFFFFF"/>
                </a:solidFill>
                <a:latin typeface="Aptos" panose="020B0004020202020204" pitchFamily="34" charset="0"/>
                <a:cs typeface="Rubik Bold"/>
              </a:rPr>
              <a:t>(101-</a:t>
            </a:r>
            <a:r>
              <a:rPr lang="en-IN" sz="1800" spc="-20">
                <a:solidFill>
                  <a:srgbClr val="FFFFFF"/>
                </a:solidFill>
                <a:latin typeface="Aptos" panose="020B0004020202020204" pitchFamily="34" charset="0"/>
                <a:cs typeface="Rubik Bold"/>
              </a:rPr>
              <a:t>250)</a:t>
            </a:r>
            <a:endParaRPr lang="en-IN" sz="1800">
              <a:latin typeface="Aptos" panose="020B0004020202020204" pitchFamily="34" charset="0"/>
              <a:cs typeface="Rubik Bold"/>
            </a:endParaRPr>
          </a:p>
        </p:txBody>
      </p:sp>
      <p:sp>
        <p:nvSpPr>
          <p:cNvPr id="33" name="object 33"/>
          <p:cNvSpPr txBox="1"/>
          <p:nvPr/>
        </p:nvSpPr>
        <p:spPr>
          <a:xfrm>
            <a:off x="8685021" y="2947416"/>
            <a:ext cx="1457325" cy="600357"/>
          </a:xfrm>
          <a:prstGeom prst="rect">
            <a:avLst/>
          </a:prstGeom>
        </p:spPr>
        <p:txBody>
          <a:bodyPr vert="horz" wrap="square" lIns="0" tIns="12700" rIns="0" bIns="0" rtlCol="0">
            <a:spAutoFit/>
          </a:bodyPr>
          <a:lstStyle/>
          <a:p>
            <a:pPr marL="12700" marR="5080" indent="171450">
              <a:lnSpc>
                <a:spcPct val="107800"/>
              </a:lnSpc>
              <a:spcBef>
                <a:spcPts val="100"/>
              </a:spcBef>
            </a:pPr>
            <a:r>
              <a:rPr lang="en-IN" sz="1800">
                <a:solidFill>
                  <a:srgbClr val="3A3838"/>
                </a:solidFill>
                <a:latin typeface="Aptos" panose="020B0004020202020204" pitchFamily="34" charset="0"/>
                <a:cs typeface="Rubik Bold"/>
              </a:rPr>
              <a:t>Small</a:t>
            </a:r>
            <a:r>
              <a:rPr lang="en-IN" sz="1800" spc="-10">
                <a:solidFill>
                  <a:srgbClr val="3A3838"/>
                </a:solidFill>
                <a:latin typeface="Aptos" panose="020B0004020202020204" pitchFamily="34" charset="0"/>
                <a:cs typeface="Rubik Bold"/>
              </a:rPr>
              <a:t> </a:t>
            </a:r>
            <a:r>
              <a:rPr lang="en-IN" sz="1800" spc="-25">
                <a:solidFill>
                  <a:srgbClr val="3A3838"/>
                </a:solidFill>
                <a:latin typeface="Aptos" panose="020B0004020202020204" pitchFamily="34" charset="0"/>
                <a:cs typeface="Rubik Bold"/>
              </a:rPr>
              <a:t>Cap </a:t>
            </a:r>
            <a:r>
              <a:rPr lang="en-IN" sz="1800">
                <a:solidFill>
                  <a:srgbClr val="3A3838"/>
                </a:solidFill>
                <a:latin typeface="Aptos" panose="020B0004020202020204" pitchFamily="34" charset="0"/>
                <a:cs typeface="Rubik Bold"/>
              </a:rPr>
              <a:t>(Beyond</a:t>
            </a:r>
            <a:r>
              <a:rPr lang="en-IN" sz="1800" spc="-20">
                <a:solidFill>
                  <a:srgbClr val="3A3838"/>
                </a:solidFill>
                <a:latin typeface="Aptos" panose="020B0004020202020204" pitchFamily="34" charset="0"/>
                <a:cs typeface="Rubik Bold"/>
              </a:rPr>
              <a:t> 250)</a:t>
            </a:r>
            <a:endParaRPr lang="en-IN" sz="1800">
              <a:latin typeface="Aptos" panose="020B0004020202020204" pitchFamily="34" charset="0"/>
              <a:cs typeface="Rubik Bold"/>
            </a:endParaRPr>
          </a:p>
        </p:txBody>
      </p:sp>
      <p:sp>
        <p:nvSpPr>
          <p:cNvPr id="34" name="object 34"/>
          <p:cNvSpPr txBox="1"/>
          <p:nvPr/>
        </p:nvSpPr>
        <p:spPr>
          <a:xfrm>
            <a:off x="2090420" y="3996690"/>
            <a:ext cx="2345690" cy="259045"/>
          </a:xfrm>
          <a:prstGeom prst="rect">
            <a:avLst/>
          </a:prstGeom>
        </p:spPr>
        <p:txBody>
          <a:bodyPr vert="horz" wrap="square" lIns="0" tIns="12700" rIns="0" bIns="0" rtlCol="0">
            <a:spAutoFit/>
          </a:bodyPr>
          <a:lstStyle/>
          <a:p>
            <a:pPr marL="12700">
              <a:lnSpc>
                <a:spcPct val="100000"/>
              </a:lnSpc>
              <a:spcBef>
                <a:spcPts val="100"/>
              </a:spcBef>
            </a:pPr>
            <a:r>
              <a:rPr lang="en-US" sz="1600">
                <a:solidFill>
                  <a:srgbClr val="FFFFFF"/>
                </a:solidFill>
                <a:latin typeface="Aptos" panose="020B0004020202020204" pitchFamily="34" charset="0"/>
                <a:cs typeface="Rubik Bold"/>
              </a:rPr>
              <a:t>Large</a:t>
            </a:r>
            <a:r>
              <a:rPr lang="en-US" sz="1600" spc="-25">
                <a:solidFill>
                  <a:srgbClr val="FFFFFF"/>
                </a:solidFill>
                <a:latin typeface="Aptos" panose="020B0004020202020204" pitchFamily="34" charset="0"/>
                <a:cs typeface="Rubik Bold"/>
              </a:rPr>
              <a:t> </a:t>
            </a:r>
            <a:r>
              <a:rPr lang="en-US" sz="1600">
                <a:solidFill>
                  <a:srgbClr val="FFFFFF"/>
                </a:solidFill>
                <a:latin typeface="Aptos" panose="020B0004020202020204" pitchFamily="34" charset="0"/>
                <a:cs typeface="Rubik Bold"/>
              </a:rPr>
              <a:t>and</a:t>
            </a:r>
            <a:r>
              <a:rPr lang="en-US" sz="1600" spc="-25">
                <a:solidFill>
                  <a:srgbClr val="FFFFFF"/>
                </a:solidFill>
                <a:latin typeface="Aptos" panose="020B0004020202020204" pitchFamily="34" charset="0"/>
                <a:cs typeface="Rubik Bold"/>
              </a:rPr>
              <a:t> </a:t>
            </a:r>
            <a:r>
              <a:rPr lang="en-US" sz="1600">
                <a:solidFill>
                  <a:srgbClr val="FFFFFF"/>
                </a:solidFill>
                <a:latin typeface="Aptos" panose="020B0004020202020204" pitchFamily="34" charset="0"/>
                <a:cs typeface="Rubik Bold"/>
              </a:rPr>
              <a:t>Mid</a:t>
            </a:r>
            <a:r>
              <a:rPr lang="en-US" sz="1600" spc="390">
                <a:solidFill>
                  <a:srgbClr val="FFFFFF"/>
                </a:solidFill>
                <a:latin typeface="Aptos" panose="020B0004020202020204" pitchFamily="34" charset="0"/>
                <a:cs typeface="Rubik Bold"/>
              </a:rPr>
              <a:t> </a:t>
            </a:r>
            <a:r>
              <a:rPr lang="en-US" sz="1600">
                <a:solidFill>
                  <a:srgbClr val="FFFFFF"/>
                </a:solidFill>
                <a:latin typeface="Aptos" panose="020B0004020202020204" pitchFamily="34" charset="0"/>
                <a:cs typeface="Rubik Bold"/>
              </a:rPr>
              <a:t>Cap</a:t>
            </a:r>
            <a:r>
              <a:rPr lang="en-US" sz="1600" spc="-35">
                <a:solidFill>
                  <a:srgbClr val="FFFFFF"/>
                </a:solidFill>
                <a:latin typeface="Aptos" panose="020B0004020202020204" pitchFamily="34" charset="0"/>
                <a:cs typeface="Rubik Bold"/>
              </a:rPr>
              <a:t> </a:t>
            </a:r>
            <a:r>
              <a:rPr lang="en-US" sz="1600" spc="-20">
                <a:solidFill>
                  <a:srgbClr val="FFFFFF"/>
                </a:solidFill>
                <a:latin typeface="Aptos" panose="020B0004020202020204" pitchFamily="34" charset="0"/>
                <a:cs typeface="Rubik Bold"/>
              </a:rPr>
              <a:t>Fund</a:t>
            </a:r>
            <a:endParaRPr lang="en-US" sz="1600">
              <a:latin typeface="Aptos" panose="020B0004020202020204" pitchFamily="34" charset="0"/>
              <a:cs typeface="Rubik Bold"/>
            </a:endParaRPr>
          </a:p>
        </p:txBody>
      </p:sp>
      <p:sp>
        <p:nvSpPr>
          <p:cNvPr id="35" name="object 35"/>
          <p:cNvSpPr txBox="1"/>
          <p:nvPr/>
        </p:nvSpPr>
        <p:spPr>
          <a:xfrm>
            <a:off x="2507995" y="4560316"/>
            <a:ext cx="1511935" cy="259045"/>
          </a:xfrm>
          <a:prstGeom prst="rect">
            <a:avLst/>
          </a:prstGeom>
        </p:spPr>
        <p:txBody>
          <a:bodyPr vert="horz" wrap="square" lIns="0" tIns="12700" rIns="0" bIns="0" rtlCol="0">
            <a:spAutoFit/>
          </a:bodyPr>
          <a:lstStyle/>
          <a:p>
            <a:pPr marL="12700">
              <a:lnSpc>
                <a:spcPct val="100000"/>
              </a:lnSpc>
              <a:spcBef>
                <a:spcPts val="100"/>
              </a:spcBef>
            </a:pPr>
            <a:r>
              <a:rPr lang="en-IN" sz="1600" dirty="0">
                <a:solidFill>
                  <a:srgbClr val="3A3838"/>
                </a:solidFill>
                <a:latin typeface="Aptos" panose="020B0004020202020204" pitchFamily="34" charset="0"/>
                <a:cs typeface="Rubik Bold"/>
              </a:rPr>
              <a:t>Large</a:t>
            </a:r>
            <a:r>
              <a:rPr lang="en-IN" sz="1600" spc="-15" dirty="0">
                <a:solidFill>
                  <a:srgbClr val="3A3838"/>
                </a:solidFill>
                <a:latin typeface="Aptos" panose="020B0004020202020204" pitchFamily="34" charset="0"/>
                <a:cs typeface="Rubik Bold"/>
              </a:rPr>
              <a:t> </a:t>
            </a:r>
            <a:r>
              <a:rPr lang="en-IN" sz="1600" dirty="0">
                <a:solidFill>
                  <a:srgbClr val="3A3838"/>
                </a:solidFill>
                <a:latin typeface="Aptos" panose="020B0004020202020204" pitchFamily="34" charset="0"/>
                <a:cs typeface="Rubik Bold"/>
              </a:rPr>
              <a:t>Cap</a:t>
            </a:r>
            <a:r>
              <a:rPr lang="en-IN" sz="1600" spc="-20" dirty="0">
                <a:solidFill>
                  <a:srgbClr val="3A3838"/>
                </a:solidFill>
                <a:latin typeface="Aptos" panose="020B0004020202020204" pitchFamily="34" charset="0"/>
                <a:cs typeface="Rubik Bold"/>
              </a:rPr>
              <a:t> Fund</a:t>
            </a:r>
            <a:endParaRPr lang="en-IN" sz="1600" dirty="0">
              <a:latin typeface="Aptos" panose="020B0004020202020204" pitchFamily="34" charset="0"/>
              <a:cs typeface="Rubik Bold"/>
            </a:endParaRPr>
          </a:p>
        </p:txBody>
      </p:sp>
      <p:sp>
        <p:nvSpPr>
          <p:cNvPr id="36" name="object 36"/>
          <p:cNvSpPr txBox="1"/>
          <p:nvPr/>
        </p:nvSpPr>
        <p:spPr>
          <a:xfrm>
            <a:off x="2610104" y="5122164"/>
            <a:ext cx="1306830" cy="259045"/>
          </a:xfrm>
          <a:prstGeom prst="rect">
            <a:avLst/>
          </a:prstGeom>
        </p:spPr>
        <p:txBody>
          <a:bodyPr vert="horz" wrap="square" lIns="0" tIns="12700" rIns="0" bIns="0" rtlCol="0">
            <a:spAutoFit/>
          </a:bodyPr>
          <a:lstStyle/>
          <a:p>
            <a:pPr marL="12700">
              <a:lnSpc>
                <a:spcPct val="100000"/>
              </a:lnSpc>
              <a:spcBef>
                <a:spcPts val="100"/>
              </a:spcBef>
            </a:pPr>
            <a:r>
              <a:rPr lang="en-IN" sz="1600">
                <a:solidFill>
                  <a:srgbClr val="3A3838"/>
                </a:solidFill>
                <a:latin typeface="Aptos" panose="020B0004020202020204" pitchFamily="34" charset="0"/>
                <a:cs typeface="Rubik Bold"/>
              </a:rPr>
              <a:t>Mid Cap</a:t>
            </a:r>
            <a:r>
              <a:rPr lang="en-IN" sz="1600" spc="-20">
                <a:solidFill>
                  <a:srgbClr val="3A3838"/>
                </a:solidFill>
                <a:latin typeface="Aptos" panose="020B0004020202020204" pitchFamily="34" charset="0"/>
                <a:cs typeface="Rubik Bold"/>
              </a:rPr>
              <a:t> Fund</a:t>
            </a:r>
            <a:endParaRPr lang="en-IN" sz="1600">
              <a:latin typeface="Aptos" panose="020B0004020202020204" pitchFamily="34" charset="0"/>
              <a:cs typeface="Rubik Bold"/>
            </a:endParaRPr>
          </a:p>
        </p:txBody>
      </p:sp>
      <p:sp>
        <p:nvSpPr>
          <p:cNvPr id="37" name="object 37"/>
          <p:cNvSpPr txBox="1"/>
          <p:nvPr/>
        </p:nvSpPr>
        <p:spPr>
          <a:xfrm>
            <a:off x="2517901" y="5693664"/>
            <a:ext cx="1491615" cy="259045"/>
          </a:xfrm>
          <a:prstGeom prst="rect">
            <a:avLst/>
          </a:prstGeom>
        </p:spPr>
        <p:txBody>
          <a:bodyPr vert="horz" wrap="square" lIns="0" tIns="12700" rIns="0" bIns="0" rtlCol="0">
            <a:spAutoFit/>
          </a:bodyPr>
          <a:lstStyle/>
          <a:p>
            <a:pPr marL="12700">
              <a:lnSpc>
                <a:spcPct val="100000"/>
              </a:lnSpc>
              <a:spcBef>
                <a:spcPts val="100"/>
              </a:spcBef>
            </a:pPr>
            <a:r>
              <a:rPr lang="en-IN" sz="1600">
                <a:solidFill>
                  <a:srgbClr val="3A3838"/>
                </a:solidFill>
                <a:latin typeface="Aptos" panose="020B0004020202020204" pitchFamily="34" charset="0"/>
                <a:cs typeface="Rubik Bold"/>
              </a:rPr>
              <a:t>Small</a:t>
            </a:r>
            <a:r>
              <a:rPr lang="en-IN" sz="1600" spc="-25">
                <a:solidFill>
                  <a:srgbClr val="3A3838"/>
                </a:solidFill>
                <a:latin typeface="Aptos" panose="020B0004020202020204" pitchFamily="34" charset="0"/>
                <a:cs typeface="Rubik Bold"/>
              </a:rPr>
              <a:t> </a:t>
            </a:r>
            <a:r>
              <a:rPr lang="en-IN" sz="1600">
                <a:solidFill>
                  <a:srgbClr val="3A3838"/>
                </a:solidFill>
                <a:latin typeface="Aptos" panose="020B0004020202020204" pitchFamily="34" charset="0"/>
                <a:cs typeface="Rubik Bold"/>
              </a:rPr>
              <a:t>Cap</a:t>
            </a:r>
            <a:r>
              <a:rPr lang="en-IN" sz="1600" spc="-20">
                <a:solidFill>
                  <a:srgbClr val="3A3838"/>
                </a:solidFill>
                <a:latin typeface="Aptos" panose="020B0004020202020204" pitchFamily="34" charset="0"/>
                <a:cs typeface="Rubik Bold"/>
              </a:rPr>
              <a:t> Fund</a:t>
            </a:r>
            <a:endParaRPr lang="en-IN" sz="1600">
              <a:latin typeface="Aptos" panose="020B0004020202020204" pitchFamily="34" charset="0"/>
              <a:cs typeface="Rubik Bold"/>
            </a:endParaRPr>
          </a:p>
        </p:txBody>
      </p:sp>
      <p:sp>
        <p:nvSpPr>
          <p:cNvPr id="38" name="object 38"/>
          <p:cNvSpPr txBox="1"/>
          <p:nvPr/>
        </p:nvSpPr>
        <p:spPr>
          <a:xfrm>
            <a:off x="5122417" y="4560823"/>
            <a:ext cx="1265555" cy="227626"/>
          </a:xfrm>
          <a:prstGeom prst="rect">
            <a:avLst/>
          </a:prstGeom>
        </p:spPr>
        <p:txBody>
          <a:bodyPr vert="horz" wrap="square" lIns="0" tIns="12065" rIns="0" bIns="0" rtlCol="0">
            <a:spAutoFit/>
          </a:bodyPr>
          <a:lstStyle/>
          <a:p>
            <a:pPr marL="12700">
              <a:lnSpc>
                <a:spcPct val="100000"/>
              </a:lnSpc>
              <a:spcBef>
                <a:spcPts val="95"/>
              </a:spcBef>
            </a:pPr>
            <a:r>
              <a:rPr lang="en-IN" sz="1400">
                <a:solidFill>
                  <a:srgbClr val="3A3838"/>
                </a:solidFill>
                <a:latin typeface="Aptos" panose="020B0004020202020204" pitchFamily="34" charset="0"/>
                <a:cs typeface="Rubik Bold"/>
              </a:rPr>
              <a:t>More</a:t>
            </a:r>
            <a:r>
              <a:rPr lang="en-IN" sz="1400" spc="-30">
                <a:solidFill>
                  <a:srgbClr val="3A3838"/>
                </a:solidFill>
                <a:latin typeface="Aptos" panose="020B0004020202020204" pitchFamily="34" charset="0"/>
                <a:cs typeface="Rubik Bold"/>
              </a:rPr>
              <a:t> </a:t>
            </a:r>
            <a:r>
              <a:rPr lang="en-IN" sz="1400">
                <a:solidFill>
                  <a:srgbClr val="3A3838"/>
                </a:solidFill>
                <a:latin typeface="Aptos" panose="020B0004020202020204" pitchFamily="34" charset="0"/>
                <a:cs typeface="Rubik Bold"/>
              </a:rPr>
              <a:t>than</a:t>
            </a:r>
            <a:r>
              <a:rPr lang="en-IN" sz="1400" spc="-25">
                <a:solidFill>
                  <a:srgbClr val="3A3838"/>
                </a:solidFill>
                <a:latin typeface="Aptos" panose="020B0004020202020204" pitchFamily="34" charset="0"/>
                <a:cs typeface="Rubik Bold"/>
              </a:rPr>
              <a:t> 80%</a:t>
            </a:r>
            <a:endParaRPr lang="en-IN" sz="1400">
              <a:latin typeface="Aptos" panose="020B0004020202020204" pitchFamily="34" charset="0"/>
              <a:cs typeface="Rubik Bold"/>
            </a:endParaRPr>
          </a:p>
        </p:txBody>
      </p:sp>
      <p:sp>
        <p:nvSpPr>
          <p:cNvPr id="39" name="object 39"/>
          <p:cNvSpPr/>
          <p:nvPr/>
        </p:nvSpPr>
        <p:spPr>
          <a:xfrm>
            <a:off x="6895718" y="4551045"/>
            <a:ext cx="3171190" cy="287020"/>
          </a:xfrm>
          <a:custGeom>
            <a:avLst/>
            <a:gdLst/>
            <a:ahLst/>
            <a:cxnLst/>
            <a:rect l="l" t="t" r="r" b="b"/>
            <a:pathLst>
              <a:path w="3171190" h="287020">
                <a:moveTo>
                  <a:pt x="0" y="286511"/>
                </a:moveTo>
                <a:lnTo>
                  <a:pt x="3170681" y="286511"/>
                </a:lnTo>
                <a:lnTo>
                  <a:pt x="3170681" y="0"/>
                </a:lnTo>
                <a:lnTo>
                  <a:pt x="0" y="0"/>
                </a:lnTo>
                <a:lnTo>
                  <a:pt x="0" y="286511"/>
                </a:lnTo>
                <a:close/>
              </a:path>
            </a:pathLst>
          </a:custGeom>
          <a:ln w="9525">
            <a:solidFill>
              <a:srgbClr val="D1D1D1"/>
            </a:solidFill>
          </a:ln>
        </p:spPr>
        <p:txBody>
          <a:bodyPr wrap="square" lIns="0" tIns="0" rIns="0" bIns="0" rtlCol="0"/>
          <a:lstStyle/>
          <a:p>
            <a:endParaRPr lang="en-IN">
              <a:latin typeface="Aptos" panose="020B0004020202020204" pitchFamily="34" charset="0"/>
            </a:endParaRPr>
          </a:p>
        </p:txBody>
      </p:sp>
      <p:sp>
        <p:nvSpPr>
          <p:cNvPr id="40" name="object 40"/>
          <p:cNvSpPr txBox="1"/>
          <p:nvPr/>
        </p:nvSpPr>
        <p:spPr>
          <a:xfrm>
            <a:off x="7691119" y="4553711"/>
            <a:ext cx="1581150" cy="227626"/>
          </a:xfrm>
          <a:prstGeom prst="rect">
            <a:avLst/>
          </a:prstGeom>
        </p:spPr>
        <p:txBody>
          <a:bodyPr vert="horz" wrap="square" lIns="0" tIns="12065" rIns="0" bIns="0" rtlCol="0">
            <a:spAutoFit/>
          </a:bodyPr>
          <a:lstStyle/>
          <a:p>
            <a:pPr marL="12700">
              <a:lnSpc>
                <a:spcPct val="100000"/>
              </a:lnSpc>
              <a:spcBef>
                <a:spcPts val="95"/>
              </a:spcBef>
            </a:pPr>
            <a:r>
              <a:rPr lang="en-IN" sz="1400">
                <a:solidFill>
                  <a:srgbClr val="3A3838"/>
                </a:solidFill>
                <a:latin typeface="Aptos" panose="020B0004020202020204" pitchFamily="34" charset="0"/>
                <a:cs typeface="Rubik Bold"/>
              </a:rPr>
              <a:t>Between</a:t>
            </a:r>
            <a:r>
              <a:rPr lang="en-IN" sz="1400" spc="-5">
                <a:solidFill>
                  <a:srgbClr val="3A3838"/>
                </a:solidFill>
                <a:latin typeface="Aptos" panose="020B0004020202020204" pitchFamily="34" charset="0"/>
                <a:cs typeface="Rubik Bold"/>
              </a:rPr>
              <a:t> </a:t>
            </a:r>
            <a:r>
              <a:rPr lang="en-IN" sz="1400">
                <a:solidFill>
                  <a:srgbClr val="3A3838"/>
                </a:solidFill>
                <a:latin typeface="Aptos" panose="020B0004020202020204" pitchFamily="34" charset="0"/>
                <a:cs typeface="Rubik Bold"/>
              </a:rPr>
              <a:t>0%</a:t>
            </a:r>
            <a:r>
              <a:rPr lang="en-IN" sz="1400" spc="-20">
                <a:solidFill>
                  <a:srgbClr val="3A3838"/>
                </a:solidFill>
                <a:latin typeface="Aptos" panose="020B0004020202020204" pitchFamily="34" charset="0"/>
                <a:cs typeface="Rubik Bold"/>
              </a:rPr>
              <a:t> </a:t>
            </a:r>
            <a:r>
              <a:rPr lang="en-IN" sz="1400">
                <a:solidFill>
                  <a:srgbClr val="3A3838"/>
                </a:solidFill>
                <a:latin typeface="Aptos" panose="020B0004020202020204" pitchFamily="34" charset="0"/>
                <a:cs typeface="Rubik Bold"/>
              </a:rPr>
              <a:t>-</a:t>
            </a:r>
            <a:r>
              <a:rPr lang="en-IN" sz="1400" spc="-20">
                <a:solidFill>
                  <a:srgbClr val="3A3838"/>
                </a:solidFill>
                <a:latin typeface="Aptos" panose="020B0004020202020204" pitchFamily="34" charset="0"/>
                <a:cs typeface="Rubik Bold"/>
              </a:rPr>
              <a:t> </a:t>
            </a:r>
            <a:r>
              <a:rPr lang="en-IN" sz="1400" spc="-25">
                <a:solidFill>
                  <a:srgbClr val="3A3838"/>
                </a:solidFill>
                <a:latin typeface="Aptos" panose="020B0004020202020204" pitchFamily="34" charset="0"/>
                <a:cs typeface="Rubik Bold"/>
              </a:rPr>
              <a:t>20%</a:t>
            </a:r>
            <a:endParaRPr lang="en-IN" sz="1400">
              <a:latin typeface="Aptos" panose="020B0004020202020204" pitchFamily="34" charset="0"/>
              <a:cs typeface="Rubik Bold"/>
            </a:endParaRPr>
          </a:p>
        </p:txBody>
      </p:sp>
      <p:sp>
        <p:nvSpPr>
          <p:cNvPr id="41" name="object 41"/>
          <p:cNvSpPr txBox="1"/>
          <p:nvPr/>
        </p:nvSpPr>
        <p:spPr>
          <a:xfrm>
            <a:off x="5310378" y="5121909"/>
            <a:ext cx="878205" cy="227626"/>
          </a:xfrm>
          <a:prstGeom prst="rect">
            <a:avLst/>
          </a:prstGeom>
        </p:spPr>
        <p:txBody>
          <a:bodyPr vert="horz" wrap="square" lIns="0" tIns="12065" rIns="0" bIns="0" rtlCol="0">
            <a:spAutoFit/>
          </a:bodyPr>
          <a:lstStyle/>
          <a:p>
            <a:pPr marL="12700">
              <a:lnSpc>
                <a:spcPct val="100000"/>
              </a:lnSpc>
              <a:spcBef>
                <a:spcPts val="95"/>
              </a:spcBef>
            </a:pPr>
            <a:r>
              <a:rPr lang="en-IN" sz="1400">
                <a:solidFill>
                  <a:srgbClr val="3A3838"/>
                </a:solidFill>
                <a:latin typeface="Aptos" panose="020B0004020202020204" pitchFamily="34" charset="0"/>
                <a:cs typeface="Rubik Bold"/>
              </a:rPr>
              <a:t>0%</a:t>
            </a:r>
            <a:r>
              <a:rPr lang="en-IN" sz="1400" spc="-15">
                <a:solidFill>
                  <a:srgbClr val="3A3838"/>
                </a:solidFill>
                <a:latin typeface="Aptos" panose="020B0004020202020204" pitchFamily="34" charset="0"/>
                <a:cs typeface="Rubik Bold"/>
              </a:rPr>
              <a:t> </a:t>
            </a:r>
            <a:r>
              <a:rPr lang="en-IN" sz="1400">
                <a:solidFill>
                  <a:srgbClr val="3A3838"/>
                </a:solidFill>
                <a:latin typeface="Aptos" panose="020B0004020202020204" pitchFamily="34" charset="0"/>
                <a:cs typeface="Rubik Bold"/>
              </a:rPr>
              <a:t>to</a:t>
            </a:r>
            <a:r>
              <a:rPr lang="en-IN" sz="1400" spc="-15">
                <a:solidFill>
                  <a:srgbClr val="3A3838"/>
                </a:solidFill>
                <a:latin typeface="Aptos" panose="020B0004020202020204" pitchFamily="34" charset="0"/>
                <a:cs typeface="Rubik Bold"/>
              </a:rPr>
              <a:t> </a:t>
            </a:r>
            <a:r>
              <a:rPr lang="en-IN" sz="1400" spc="-25">
                <a:solidFill>
                  <a:srgbClr val="3A3838"/>
                </a:solidFill>
                <a:latin typeface="Aptos" panose="020B0004020202020204" pitchFamily="34" charset="0"/>
                <a:cs typeface="Rubik Bold"/>
              </a:rPr>
              <a:t>35%</a:t>
            </a:r>
            <a:endParaRPr lang="en-IN" sz="1400">
              <a:latin typeface="Aptos" panose="020B0004020202020204" pitchFamily="34" charset="0"/>
              <a:cs typeface="Rubik Bold"/>
            </a:endParaRPr>
          </a:p>
        </p:txBody>
      </p:sp>
      <p:sp>
        <p:nvSpPr>
          <p:cNvPr id="42" name="object 42"/>
          <p:cNvSpPr txBox="1"/>
          <p:nvPr/>
        </p:nvSpPr>
        <p:spPr>
          <a:xfrm>
            <a:off x="7340600" y="5121909"/>
            <a:ext cx="584200" cy="227626"/>
          </a:xfrm>
          <a:prstGeom prst="rect">
            <a:avLst/>
          </a:prstGeom>
        </p:spPr>
        <p:txBody>
          <a:bodyPr vert="horz" wrap="square" lIns="0" tIns="12065" rIns="0" bIns="0" rtlCol="0">
            <a:spAutoFit/>
          </a:bodyPr>
          <a:lstStyle/>
          <a:p>
            <a:pPr marL="12700">
              <a:lnSpc>
                <a:spcPct val="100000"/>
              </a:lnSpc>
              <a:spcBef>
                <a:spcPts val="95"/>
              </a:spcBef>
            </a:pPr>
            <a:r>
              <a:rPr lang="en-IN" sz="1400" spc="-20">
                <a:solidFill>
                  <a:srgbClr val="3A3838"/>
                </a:solidFill>
                <a:latin typeface="Aptos" panose="020B0004020202020204" pitchFamily="34" charset="0"/>
                <a:cs typeface="Rubik Bold"/>
              </a:rPr>
              <a:t>&gt;65%</a:t>
            </a:r>
            <a:endParaRPr lang="en-IN" sz="1400">
              <a:latin typeface="Aptos" panose="020B0004020202020204" pitchFamily="34" charset="0"/>
              <a:cs typeface="Rubik Bold"/>
            </a:endParaRPr>
          </a:p>
        </p:txBody>
      </p:sp>
      <p:grpSp>
        <p:nvGrpSpPr>
          <p:cNvPr id="43" name="object 43"/>
          <p:cNvGrpSpPr/>
          <p:nvPr/>
        </p:nvGrpSpPr>
        <p:grpSpPr>
          <a:xfrm>
            <a:off x="4978908" y="5665470"/>
            <a:ext cx="3358515" cy="350520"/>
            <a:chOff x="4978908" y="5665470"/>
            <a:chExt cx="3358515" cy="350520"/>
          </a:xfrm>
        </p:grpSpPr>
        <p:sp>
          <p:nvSpPr>
            <p:cNvPr id="44" name="object 44"/>
            <p:cNvSpPr/>
            <p:nvPr/>
          </p:nvSpPr>
          <p:spPr>
            <a:xfrm>
              <a:off x="4978908" y="5665470"/>
              <a:ext cx="3358515" cy="350520"/>
            </a:xfrm>
            <a:custGeom>
              <a:avLst/>
              <a:gdLst/>
              <a:ahLst/>
              <a:cxnLst/>
              <a:rect l="l" t="t" r="r" b="b"/>
              <a:pathLst>
                <a:path w="3358515" h="350520">
                  <a:moveTo>
                    <a:pt x="3299714" y="0"/>
                  </a:moveTo>
                  <a:lnTo>
                    <a:pt x="58419" y="0"/>
                  </a:lnTo>
                  <a:lnTo>
                    <a:pt x="35683" y="4591"/>
                  </a:lnTo>
                  <a:lnTo>
                    <a:pt x="17113" y="17113"/>
                  </a:lnTo>
                  <a:lnTo>
                    <a:pt x="4591" y="35683"/>
                  </a:lnTo>
                  <a:lnTo>
                    <a:pt x="0" y="58419"/>
                  </a:lnTo>
                  <a:lnTo>
                    <a:pt x="0" y="292099"/>
                  </a:lnTo>
                  <a:lnTo>
                    <a:pt x="4591" y="314836"/>
                  </a:lnTo>
                  <a:lnTo>
                    <a:pt x="17113" y="333406"/>
                  </a:lnTo>
                  <a:lnTo>
                    <a:pt x="35683" y="345928"/>
                  </a:lnTo>
                  <a:lnTo>
                    <a:pt x="58419" y="350519"/>
                  </a:lnTo>
                  <a:lnTo>
                    <a:pt x="3299714" y="350519"/>
                  </a:lnTo>
                  <a:lnTo>
                    <a:pt x="3322450" y="345928"/>
                  </a:lnTo>
                  <a:lnTo>
                    <a:pt x="3341020" y="333406"/>
                  </a:lnTo>
                  <a:lnTo>
                    <a:pt x="3353542" y="314836"/>
                  </a:lnTo>
                  <a:lnTo>
                    <a:pt x="3358134" y="292099"/>
                  </a:lnTo>
                  <a:lnTo>
                    <a:pt x="3358134" y="58419"/>
                  </a:lnTo>
                  <a:lnTo>
                    <a:pt x="3353542" y="35683"/>
                  </a:lnTo>
                  <a:lnTo>
                    <a:pt x="3341020" y="17113"/>
                  </a:lnTo>
                  <a:lnTo>
                    <a:pt x="3322450" y="4591"/>
                  </a:lnTo>
                  <a:lnTo>
                    <a:pt x="3299714" y="0"/>
                  </a:lnTo>
                  <a:close/>
                </a:path>
              </a:pathLst>
            </a:custGeom>
            <a:solidFill>
              <a:srgbClr val="FFFFFF"/>
            </a:solidFill>
          </p:spPr>
          <p:txBody>
            <a:bodyPr wrap="square" lIns="0" tIns="0" rIns="0" bIns="0" rtlCol="0"/>
            <a:lstStyle/>
            <a:p>
              <a:endParaRPr>
                <a:latin typeface="Aptos" panose="020B0004020202020204" pitchFamily="34" charset="0"/>
              </a:endParaRPr>
            </a:p>
          </p:txBody>
        </p:sp>
        <p:sp>
          <p:nvSpPr>
            <p:cNvPr id="45" name="object 45"/>
            <p:cNvSpPr/>
            <p:nvPr/>
          </p:nvSpPr>
          <p:spPr>
            <a:xfrm>
              <a:off x="5078349" y="5695569"/>
              <a:ext cx="3171190" cy="287020"/>
            </a:xfrm>
            <a:custGeom>
              <a:avLst/>
              <a:gdLst/>
              <a:ahLst/>
              <a:cxnLst/>
              <a:rect l="l" t="t" r="r" b="b"/>
              <a:pathLst>
                <a:path w="3171190" h="287020">
                  <a:moveTo>
                    <a:pt x="0" y="286511"/>
                  </a:moveTo>
                  <a:lnTo>
                    <a:pt x="3170681" y="286511"/>
                  </a:lnTo>
                  <a:lnTo>
                    <a:pt x="3170681" y="0"/>
                  </a:lnTo>
                  <a:lnTo>
                    <a:pt x="0" y="0"/>
                  </a:lnTo>
                  <a:lnTo>
                    <a:pt x="0" y="286511"/>
                  </a:lnTo>
                  <a:close/>
                </a:path>
              </a:pathLst>
            </a:custGeom>
            <a:ln w="9525">
              <a:solidFill>
                <a:srgbClr val="D1D1D1"/>
              </a:solidFill>
            </a:ln>
          </p:spPr>
          <p:txBody>
            <a:bodyPr wrap="square" lIns="0" tIns="0" rIns="0" bIns="0" rtlCol="0"/>
            <a:lstStyle/>
            <a:p>
              <a:endParaRPr>
                <a:latin typeface="Aptos" panose="020B0004020202020204" pitchFamily="34" charset="0"/>
              </a:endParaRPr>
            </a:p>
          </p:txBody>
        </p:sp>
      </p:grpSp>
      <p:sp>
        <p:nvSpPr>
          <p:cNvPr id="46" name="object 46"/>
          <p:cNvSpPr txBox="1"/>
          <p:nvPr/>
        </p:nvSpPr>
        <p:spPr>
          <a:xfrm>
            <a:off x="8985504" y="5096002"/>
            <a:ext cx="793750" cy="227626"/>
          </a:xfrm>
          <a:prstGeom prst="rect">
            <a:avLst/>
          </a:prstGeom>
        </p:spPr>
        <p:txBody>
          <a:bodyPr vert="horz" wrap="square" lIns="0" tIns="12065" rIns="0" bIns="0" rtlCol="0">
            <a:spAutoFit/>
          </a:bodyPr>
          <a:lstStyle/>
          <a:p>
            <a:pPr marL="12700">
              <a:lnSpc>
                <a:spcPct val="100000"/>
              </a:lnSpc>
              <a:spcBef>
                <a:spcPts val="95"/>
              </a:spcBef>
            </a:pPr>
            <a:r>
              <a:rPr lang="en-IN" sz="1400">
                <a:solidFill>
                  <a:srgbClr val="3A3838"/>
                </a:solidFill>
                <a:latin typeface="Aptos" panose="020B0004020202020204" pitchFamily="34" charset="0"/>
                <a:cs typeface="Rubik Bold"/>
              </a:rPr>
              <a:t>0%</a:t>
            </a:r>
            <a:r>
              <a:rPr lang="en-IN" sz="1400" spc="-10">
                <a:solidFill>
                  <a:srgbClr val="3A3838"/>
                </a:solidFill>
                <a:latin typeface="Aptos" panose="020B0004020202020204" pitchFamily="34" charset="0"/>
                <a:cs typeface="Rubik Bold"/>
              </a:rPr>
              <a:t> </a:t>
            </a:r>
            <a:r>
              <a:rPr lang="en-IN" sz="1400">
                <a:solidFill>
                  <a:srgbClr val="3A3838"/>
                </a:solidFill>
                <a:latin typeface="Aptos" panose="020B0004020202020204" pitchFamily="34" charset="0"/>
                <a:cs typeface="Rubik Bold"/>
              </a:rPr>
              <a:t>-</a:t>
            </a:r>
            <a:r>
              <a:rPr lang="en-IN" sz="1400" spc="-10">
                <a:solidFill>
                  <a:srgbClr val="3A3838"/>
                </a:solidFill>
                <a:latin typeface="Aptos" panose="020B0004020202020204" pitchFamily="34" charset="0"/>
                <a:cs typeface="Rubik Bold"/>
              </a:rPr>
              <a:t> </a:t>
            </a:r>
            <a:r>
              <a:rPr lang="en-IN" sz="1400" spc="-25">
                <a:solidFill>
                  <a:srgbClr val="3A3838"/>
                </a:solidFill>
                <a:latin typeface="Aptos" panose="020B0004020202020204" pitchFamily="34" charset="0"/>
                <a:cs typeface="Rubik Bold"/>
              </a:rPr>
              <a:t>35%</a:t>
            </a:r>
            <a:endParaRPr lang="en-IN" sz="1400">
              <a:latin typeface="Aptos" panose="020B0004020202020204" pitchFamily="34" charset="0"/>
              <a:cs typeface="Rubik Bold"/>
            </a:endParaRPr>
          </a:p>
        </p:txBody>
      </p:sp>
      <p:sp>
        <p:nvSpPr>
          <p:cNvPr id="47" name="object 47"/>
          <p:cNvSpPr txBox="1"/>
          <p:nvPr/>
        </p:nvSpPr>
        <p:spPr>
          <a:xfrm>
            <a:off x="6224523" y="5698235"/>
            <a:ext cx="3785870" cy="227626"/>
          </a:xfrm>
          <a:prstGeom prst="rect">
            <a:avLst/>
          </a:prstGeom>
        </p:spPr>
        <p:txBody>
          <a:bodyPr vert="horz" wrap="square" lIns="0" tIns="12065" rIns="0" bIns="0" rtlCol="0">
            <a:spAutoFit/>
          </a:bodyPr>
          <a:lstStyle/>
          <a:p>
            <a:pPr marL="12700">
              <a:lnSpc>
                <a:spcPct val="100000"/>
              </a:lnSpc>
              <a:spcBef>
                <a:spcPts val="95"/>
              </a:spcBef>
              <a:tabLst>
                <a:tab pos="2545715" algn="l"/>
              </a:tabLst>
            </a:pPr>
            <a:r>
              <a:rPr lang="en-US" sz="1400">
                <a:solidFill>
                  <a:srgbClr val="3A3838"/>
                </a:solidFill>
                <a:latin typeface="Aptos" panose="020B0004020202020204" pitchFamily="34" charset="0"/>
                <a:cs typeface="Rubik Bold"/>
              </a:rPr>
              <a:t>0%</a:t>
            </a:r>
            <a:r>
              <a:rPr lang="en-US" sz="1400" spc="-15">
                <a:solidFill>
                  <a:srgbClr val="3A3838"/>
                </a:solidFill>
                <a:latin typeface="Aptos" panose="020B0004020202020204" pitchFamily="34" charset="0"/>
                <a:cs typeface="Rubik Bold"/>
              </a:rPr>
              <a:t> </a:t>
            </a:r>
            <a:r>
              <a:rPr lang="en-US" sz="1400">
                <a:solidFill>
                  <a:srgbClr val="3A3838"/>
                </a:solidFill>
                <a:latin typeface="Aptos" panose="020B0004020202020204" pitchFamily="34" charset="0"/>
                <a:cs typeface="Rubik Bold"/>
              </a:rPr>
              <a:t>to</a:t>
            </a:r>
            <a:r>
              <a:rPr lang="en-US" sz="1400" spc="-15">
                <a:solidFill>
                  <a:srgbClr val="3A3838"/>
                </a:solidFill>
                <a:latin typeface="Aptos" panose="020B0004020202020204" pitchFamily="34" charset="0"/>
                <a:cs typeface="Rubik Bold"/>
              </a:rPr>
              <a:t> </a:t>
            </a:r>
            <a:r>
              <a:rPr lang="en-US" sz="1400" spc="-25">
                <a:solidFill>
                  <a:srgbClr val="3A3838"/>
                </a:solidFill>
                <a:latin typeface="Aptos" panose="020B0004020202020204" pitchFamily="34" charset="0"/>
                <a:cs typeface="Rubik Bold"/>
              </a:rPr>
              <a:t>35%</a:t>
            </a:r>
            <a:r>
              <a:rPr lang="en-US" sz="1400">
                <a:solidFill>
                  <a:srgbClr val="3A3838"/>
                </a:solidFill>
                <a:latin typeface="Aptos" panose="020B0004020202020204" pitchFamily="34" charset="0"/>
                <a:cs typeface="Rubik Bold"/>
              </a:rPr>
              <a:t>	</a:t>
            </a:r>
            <a:r>
              <a:rPr lang="en-US" sz="2100" baseline="1984">
                <a:solidFill>
                  <a:srgbClr val="3A3838"/>
                </a:solidFill>
                <a:latin typeface="Aptos" panose="020B0004020202020204" pitchFamily="34" charset="0"/>
                <a:cs typeface="Rubik Bold"/>
              </a:rPr>
              <a:t>More</a:t>
            </a:r>
            <a:r>
              <a:rPr lang="en-US" sz="2100" spc="-44" baseline="1984">
                <a:solidFill>
                  <a:srgbClr val="3A3838"/>
                </a:solidFill>
                <a:latin typeface="Aptos" panose="020B0004020202020204" pitchFamily="34" charset="0"/>
                <a:cs typeface="Rubik Bold"/>
              </a:rPr>
              <a:t> </a:t>
            </a:r>
            <a:r>
              <a:rPr lang="en-US" sz="2100" baseline="1984">
                <a:solidFill>
                  <a:srgbClr val="3A3838"/>
                </a:solidFill>
                <a:latin typeface="Aptos" panose="020B0004020202020204" pitchFamily="34" charset="0"/>
                <a:cs typeface="Rubik Bold"/>
              </a:rPr>
              <a:t>than</a:t>
            </a:r>
            <a:r>
              <a:rPr lang="en-US" sz="2100" spc="-37" baseline="1984">
                <a:solidFill>
                  <a:srgbClr val="3A3838"/>
                </a:solidFill>
                <a:latin typeface="Aptos" panose="020B0004020202020204" pitchFamily="34" charset="0"/>
                <a:cs typeface="Rubik Bold"/>
              </a:rPr>
              <a:t> 65%</a:t>
            </a:r>
            <a:endParaRPr lang="en-US" sz="2100" baseline="1984">
              <a:latin typeface="Aptos" panose="020B0004020202020204" pitchFamily="34" charset="0"/>
              <a:cs typeface="Rubik Bold"/>
            </a:endParaRPr>
          </a:p>
        </p:txBody>
      </p:sp>
      <p:sp>
        <p:nvSpPr>
          <p:cNvPr id="48" name="object 48"/>
          <p:cNvSpPr txBox="1"/>
          <p:nvPr/>
        </p:nvSpPr>
        <p:spPr>
          <a:xfrm>
            <a:off x="4901184" y="3947921"/>
            <a:ext cx="1685289" cy="298800"/>
          </a:xfrm>
          <a:prstGeom prst="rect">
            <a:avLst/>
          </a:prstGeom>
          <a:solidFill>
            <a:srgbClr val="F59F17"/>
          </a:solidFill>
        </p:spPr>
        <p:txBody>
          <a:bodyPr vert="horz" wrap="square" lIns="0" tIns="82550" rIns="0" bIns="0" rtlCol="0">
            <a:spAutoFit/>
          </a:bodyPr>
          <a:lstStyle/>
          <a:p>
            <a:pPr marL="381000">
              <a:lnSpc>
                <a:spcPct val="100000"/>
              </a:lnSpc>
              <a:spcBef>
                <a:spcPts val="650"/>
              </a:spcBef>
            </a:pPr>
            <a:r>
              <a:rPr lang="en-IN" sz="1400">
                <a:solidFill>
                  <a:srgbClr val="FFFFFF"/>
                </a:solidFill>
                <a:latin typeface="Aptos" panose="020B0004020202020204" pitchFamily="34" charset="0"/>
                <a:cs typeface="Rubik Bold"/>
              </a:rPr>
              <a:t>35%</a:t>
            </a:r>
            <a:r>
              <a:rPr lang="en-IN" sz="1400" spc="-20">
                <a:solidFill>
                  <a:srgbClr val="FFFFFF"/>
                </a:solidFill>
                <a:latin typeface="Aptos" panose="020B0004020202020204" pitchFamily="34" charset="0"/>
                <a:cs typeface="Rubik Bold"/>
              </a:rPr>
              <a:t> </a:t>
            </a:r>
            <a:r>
              <a:rPr lang="en-IN" sz="1400">
                <a:solidFill>
                  <a:srgbClr val="FFFFFF"/>
                </a:solidFill>
                <a:latin typeface="Aptos" panose="020B0004020202020204" pitchFamily="34" charset="0"/>
                <a:cs typeface="Rubik Bold"/>
              </a:rPr>
              <a:t>to</a:t>
            </a:r>
            <a:r>
              <a:rPr lang="en-IN" sz="1400" spc="-25">
                <a:solidFill>
                  <a:srgbClr val="FFFFFF"/>
                </a:solidFill>
                <a:latin typeface="Aptos" panose="020B0004020202020204" pitchFamily="34" charset="0"/>
                <a:cs typeface="Rubik Bold"/>
              </a:rPr>
              <a:t> 65%</a:t>
            </a:r>
            <a:endParaRPr lang="en-IN" sz="1400">
              <a:latin typeface="Aptos" panose="020B0004020202020204" pitchFamily="34" charset="0"/>
              <a:cs typeface="Rubik Bold"/>
            </a:endParaRPr>
          </a:p>
        </p:txBody>
      </p:sp>
      <p:sp>
        <p:nvSpPr>
          <p:cNvPr id="49" name="object 49"/>
          <p:cNvSpPr txBox="1"/>
          <p:nvPr/>
        </p:nvSpPr>
        <p:spPr>
          <a:xfrm>
            <a:off x="6726935" y="3947921"/>
            <a:ext cx="1685925" cy="300723"/>
          </a:xfrm>
          <a:prstGeom prst="rect">
            <a:avLst/>
          </a:prstGeom>
          <a:solidFill>
            <a:srgbClr val="F59F17"/>
          </a:solidFill>
        </p:spPr>
        <p:txBody>
          <a:bodyPr vert="horz" wrap="square" lIns="0" tIns="84455" rIns="0" bIns="0" rtlCol="0">
            <a:spAutoFit/>
          </a:bodyPr>
          <a:lstStyle/>
          <a:p>
            <a:pPr marL="367030">
              <a:lnSpc>
                <a:spcPct val="100000"/>
              </a:lnSpc>
              <a:spcBef>
                <a:spcPts val="665"/>
              </a:spcBef>
            </a:pPr>
            <a:r>
              <a:rPr lang="en-IN" sz="1400">
                <a:solidFill>
                  <a:srgbClr val="FFFFFF"/>
                </a:solidFill>
                <a:latin typeface="Aptos" panose="020B0004020202020204" pitchFamily="34" charset="0"/>
                <a:cs typeface="Rubik Bold"/>
              </a:rPr>
              <a:t>35%</a:t>
            </a:r>
            <a:r>
              <a:rPr lang="en-IN" sz="1400" spc="-20">
                <a:solidFill>
                  <a:srgbClr val="FFFFFF"/>
                </a:solidFill>
                <a:latin typeface="Aptos" panose="020B0004020202020204" pitchFamily="34" charset="0"/>
                <a:cs typeface="Rubik Bold"/>
              </a:rPr>
              <a:t> </a:t>
            </a:r>
            <a:r>
              <a:rPr lang="en-IN" sz="1400">
                <a:solidFill>
                  <a:srgbClr val="FFFFFF"/>
                </a:solidFill>
                <a:latin typeface="Aptos" panose="020B0004020202020204" pitchFamily="34" charset="0"/>
                <a:cs typeface="Rubik Bold"/>
              </a:rPr>
              <a:t>to</a:t>
            </a:r>
            <a:r>
              <a:rPr lang="en-IN" sz="1400" spc="-25">
                <a:solidFill>
                  <a:srgbClr val="FFFFFF"/>
                </a:solidFill>
                <a:latin typeface="Aptos" panose="020B0004020202020204" pitchFamily="34" charset="0"/>
                <a:cs typeface="Rubik Bold"/>
              </a:rPr>
              <a:t> 65%</a:t>
            </a:r>
            <a:endParaRPr lang="en-IN" sz="1400">
              <a:latin typeface="Aptos" panose="020B0004020202020204" pitchFamily="34" charset="0"/>
              <a:cs typeface="Rubik Bold"/>
            </a:endParaRPr>
          </a:p>
        </p:txBody>
      </p:sp>
      <p:sp>
        <p:nvSpPr>
          <p:cNvPr id="50" name="object 50"/>
          <p:cNvSpPr txBox="1"/>
          <p:nvPr/>
        </p:nvSpPr>
        <p:spPr>
          <a:xfrm>
            <a:off x="8552688" y="3947921"/>
            <a:ext cx="1685925" cy="302647"/>
          </a:xfrm>
          <a:prstGeom prst="rect">
            <a:avLst/>
          </a:prstGeom>
          <a:solidFill>
            <a:srgbClr val="F59F17"/>
          </a:solidFill>
        </p:spPr>
        <p:txBody>
          <a:bodyPr vert="horz" wrap="square" lIns="0" tIns="86360" rIns="0" bIns="0" rtlCol="0">
            <a:spAutoFit/>
          </a:bodyPr>
          <a:lstStyle/>
          <a:p>
            <a:pPr marL="441325">
              <a:lnSpc>
                <a:spcPct val="100000"/>
              </a:lnSpc>
              <a:spcBef>
                <a:spcPts val="680"/>
              </a:spcBef>
            </a:pPr>
            <a:r>
              <a:rPr lang="en-IN" sz="1400">
                <a:solidFill>
                  <a:srgbClr val="FFFFFF"/>
                </a:solidFill>
                <a:latin typeface="Aptos" panose="020B0004020202020204" pitchFamily="34" charset="0"/>
                <a:cs typeface="Rubik Bold"/>
              </a:rPr>
              <a:t>0%</a:t>
            </a:r>
            <a:r>
              <a:rPr lang="en-IN" sz="1400" spc="-10">
                <a:solidFill>
                  <a:srgbClr val="FFFFFF"/>
                </a:solidFill>
                <a:latin typeface="Aptos" panose="020B0004020202020204" pitchFamily="34" charset="0"/>
                <a:cs typeface="Rubik Bold"/>
              </a:rPr>
              <a:t> </a:t>
            </a:r>
            <a:r>
              <a:rPr lang="en-IN" sz="1400">
                <a:solidFill>
                  <a:srgbClr val="FFFFFF"/>
                </a:solidFill>
                <a:latin typeface="Aptos" panose="020B0004020202020204" pitchFamily="34" charset="0"/>
                <a:cs typeface="Rubik Bold"/>
              </a:rPr>
              <a:t>-</a:t>
            </a:r>
            <a:r>
              <a:rPr lang="en-IN" sz="1400" spc="-10">
                <a:solidFill>
                  <a:srgbClr val="FFFFFF"/>
                </a:solidFill>
                <a:latin typeface="Aptos" panose="020B0004020202020204" pitchFamily="34" charset="0"/>
                <a:cs typeface="Rubik Bold"/>
              </a:rPr>
              <a:t> </a:t>
            </a:r>
            <a:r>
              <a:rPr lang="en-IN" sz="1400" spc="-25">
                <a:solidFill>
                  <a:srgbClr val="FFFFFF"/>
                </a:solidFill>
                <a:latin typeface="Aptos" panose="020B0004020202020204" pitchFamily="34" charset="0"/>
                <a:cs typeface="Rubik Bold"/>
              </a:rPr>
              <a:t>30%</a:t>
            </a:r>
            <a:endParaRPr lang="en-IN" sz="1400">
              <a:latin typeface="Aptos" panose="020B0004020202020204" pitchFamily="34" charset="0"/>
              <a:cs typeface="Rubik Bold"/>
            </a:endParaRPr>
          </a:p>
        </p:txBody>
      </p:sp>
      <p:sp>
        <p:nvSpPr>
          <p:cNvPr id="51" name="object 51"/>
          <p:cNvSpPr txBox="1"/>
          <p:nvPr/>
        </p:nvSpPr>
        <p:spPr>
          <a:xfrm>
            <a:off x="231140" y="6225540"/>
            <a:ext cx="10721975" cy="174407"/>
          </a:xfrm>
          <a:prstGeom prst="rect">
            <a:avLst/>
          </a:prstGeom>
        </p:spPr>
        <p:txBody>
          <a:bodyPr vert="horz" wrap="square" lIns="0" tIns="12700" rIns="0" bIns="0" rtlCol="0">
            <a:spAutoFit/>
          </a:bodyPr>
          <a:lstStyle/>
          <a:p>
            <a:pPr marL="12700">
              <a:lnSpc>
                <a:spcPct val="100000"/>
              </a:lnSpc>
              <a:spcBef>
                <a:spcPts val="100"/>
              </a:spcBef>
            </a:pPr>
            <a:r>
              <a:rPr lang="en-US" sz="1050" b="0">
                <a:solidFill>
                  <a:srgbClr val="585858"/>
                </a:solidFill>
                <a:latin typeface="Aptos" panose="020B0004020202020204" pitchFamily="34" charset="0"/>
                <a:cs typeface="Rubik Light"/>
              </a:rPr>
              <a:t>Top</a:t>
            </a:r>
            <a:r>
              <a:rPr lang="en-US" sz="1050" b="0" spc="10">
                <a:solidFill>
                  <a:srgbClr val="585858"/>
                </a:solidFill>
                <a:latin typeface="Aptos" panose="020B0004020202020204" pitchFamily="34" charset="0"/>
                <a:cs typeface="Rubik Light"/>
              </a:rPr>
              <a:t> </a:t>
            </a:r>
            <a:r>
              <a:rPr lang="en-US" sz="1050" b="0">
                <a:solidFill>
                  <a:srgbClr val="585858"/>
                </a:solidFill>
                <a:latin typeface="Aptos" panose="020B0004020202020204" pitchFamily="34" charset="0"/>
                <a:cs typeface="Rubik Light"/>
              </a:rPr>
              <a:t>100 Companies</a:t>
            </a:r>
            <a:r>
              <a:rPr lang="en-US" sz="1050" b="0" spc="10">
                <a:solidFill>
                  <a:srgbClr val="585858"/>
                </a:solidFill>
                <a:latin typeface="Aptos" panose="020B0004020202020204" pitchFamily="34" charset="0"/>
                <a:cs typeface="Rubik Light"/>
              </a:rPr>
              <a:t> </a:t>
            </a:r>
            <a:r>
              <a:rPr lang="en-US" sz="1050" b="0">
                <a:solidFill>
                  <a:srgbClr val="585858"/>
                </a:solidFill>
                <a:latin typeface="Aptos" panose="020B0004020202020204" pitchFamily="34" charset="0"/>
                <a:cs typeface="Rubik Light"/>
              </a:rPr>
              <a:t>by</a:t>
            </a:r>
            <a:r>
              <a:rPr lang="en-US" sz="1050" b="0" spc="10">
                <a:solidFill>
                  <a:srgbClr val="585858"/>
                </a:solidFill>
                <a:latin typeface="Aptos" panose="020B0004020202020204" pitchFamily="34" charset="0"/>
                <a:cs typeface="Rubik Light"/>
              </a:rPr>
              <a:t> </a:t>
            </a:r>
            <a:r>
              <a:rPr lang="en-US" sz="1050" b="0">
                <a:solidFill>
                  <a:srgbClr val="585858"/>
                </a:solidFill>
                <a:latin typeface="Aptos" panose="020B0004020202020204" pitchFamily="34" charset="0"/>
                <a:cs typeface="Rubik Light"/>
              </a:rPr>
              <a:t>market cap are classified</a:t>
            </a:r>
            <a:r>
              <a:rPr lang="en-US" sz="1050" b="0" spc="5">
                <a:solidFill>
                  <a:srgbClr val="585858"/>
                </a:solidFill>
                <a:latin typeface="Aptos" panose="020B0004020202020204" pitchFamily="34" charset="0"/>
                <a:cs typeface="Rubik Light"/>
              </a:rPr>
              <a:t> </a:t>
            </a:r>
            <a:r>
              <a:rPr lang="en-US" sz="1050" b="0">
                <a:solidFill>
                  <a:srgbClr val="585858"/>
                </a:solidFill>
                <a:latin typeface="Aptos" panose="020B0004020202020204" pitchFamily="34" charset="0"/>
                <a:cs typeface="Rubik Light"/>
              </a:rPr>
              <a:t>as Large</a:t>
            </a:r>
            <a:r>
              <a:rPr lang="en-US" sz="1050" b="0" spc="-5">
                <a:solidFill>
                  <a:srgbClr val="585858"/>
                </a:solidFill>
                <a:latin typeface="Aptos" panose="020B0004020202020204" pitchFamily="34" charset="0"/>
                <a:cs typeface="Rubik Light"/>
              </a:rPr>
              <a:t> </a:t>
            </a:r>
            <a:r>
              <a:rPr lang="en-US" sz="1050" b="0">
                <a:solidFill>
                  <a:srgbClr val="585858"/>
                </a:solidFill>
                <a:latin typeface="Aptos" panose="020B0004020202020204" pitchFamily="34" charset="0"/>
                <a:cs typeface="Rubik Light"/>
              </a:rPr>
              <a:t>cap, The</a:t>
            </a:r>
            <a:r>
              <a:rPr lang="en-US" sz="1050" b="0" spc="15">
                <a:solidFill>
                  <a:srgbClr val="585858"/>
                </a:solidFill>
                <a:latin typeface="Aptos" panose="020B0004020202020204" pitchFamily="34" charset="0"/>
                <a:cs typeface="Rubik Light"/>
              </a:rPr>
              <a:t> </a:t>
            </a:r>
            <a:r>
              <a:rPr lang="en-US" sz="1050" b="0">
                <a:solidFill>
                  <a:srgbClr val="585858"/>
                </a:solidFill>
                <a:latin typeface="Aptos" panose="020B0004020202020204" pitchFamily="34" charset="0"/>
                <a:cs typeface="Rubik Light"/>
              </a:rPr>
              <a:t>101st-250th</a:t>
            </a:r>
            <a:r>
              <a:rPr lang="en-US" sz="1050" b="0" spc="-10">
                <a:solidFill>
                  <a:srgbClr val="585858"/>
                </a:solidFill>
                <a:latin typeface="Aptos" panose="020B0004020202020204" pitchFamily="34" charset="0"/>
                <a:cs typeface="Rubik Light"/>
              </a:rPr>
              <a:t> </a:t>
            </a:r>
            <a:r>
              <a:rPr lang="en-US" sz="1050" b="0">
                <a:solidFill>
                  <a:srgbClr val="585858"/>
                </a:solidFill>
                <a:latin typeface="Aptos" panose="020B0004020202020204" pitchFamily="34" charset="0"/>
                <a:cs typeface="Rubik Light"/>
              </a:rPr>
              <a:t>companies</a:t>
            </a:r>
            <a:r>
              <a:rPr lang="en-US" sz="1050" b="0" spc="10">
                <a:solidFill>
                  <a:srgbClr val="585858"/>
                </a:solidFill>
                <a:latin typeface="Aptos" panose="020B0004020202020204" pitchFamily="34" charset="0"/>
                <a:cs typeface="Rubik Light"/>
              </a:rPr>
              <a:t> </a:t>
            </a:r>
            <a:r>
              <a:rPr lang="en-US" sz="1050" b="0">
                <a:solidFill>
                  <a:srgbClr val="585858"/>
                </a:solidFill>
                <a:latin typeface="Aptos" panose="020B0004020202020204" pitchFamily="34" charset="0"/>
                <a:cs typeface="Rubik Light"/>
              </a:rPr>
              <a:t>by</a:t>
            </a:r>
            <a:r>
              <a:rPr lang="en-US" sz="1050" b="0" spc="10">
                <a:solidFill>
                  <a:srgbClr val="585858"/>
                </a:solidFill>
                <a:latin typeface="Aptos" panose="020B0004020202020204" pitchFamily="34" charset="0"/>
                <a:cs typeface="Rubik Light"/>
              </a:rPr>
              <a:t> </a:t>
            </a:r>
            <a:r>
              <a:rPr lang="en-US" sz="1050" b="0">
                <a:solidFill>
                  <a:srgbClr val="585858"/>
                </a:solidFill>
                <a:latin typeface="Aptos" panose="020B0004020202020204" pitchFamily="34" charset="0"/>
                <a:cs typeface="Rubik Light"/>
              </a:rPr>
              <a:t>market cap</a:t>
            </a:r>
            <a:r>
              <a:rPr lang="en-US" sz="1050" b="0" spc="5">
                <a:solidFill>
                  <a:srgbClr val="585858"/>
                </a:solidFill>
                <a:latin typeface="Aptos" panose="020B0004020202020204" pitchFamily="34" charset="0"/>
                <a:cs typeface="Rubik Light"/>
              </a:rPr>
              <a:t> </a:t>
            </a:r>
            <a:r>
              <a:rPr lang="en-US" sz="1050" b="0">
                <a:solidFill>
                  <a:srgbClr val="585858"/>
                </a:solidFill>
                <a:latin typeface="Aptos" panose="020B0004020202020204" pitchFamily="34" charset="0"/>
                <a:cs typeface="Rubik Light"/>
              </a:rPr>
              <a:t>are</a:t>
            </a:r>
            <a:r>
              <a:rPr lang="en-US" sz="1050" b="0" spc="-5">
                <a:solidFill>
                  <a:srgbClr val="585858"/>
                </a:solidFill>
                <a:latin typeface="Aptos" panose="020B0004020202020204" pitchFamily="34" charset="0"/>
                <a:cs typeface="Rubik Light"/>
              </a:rPr>
              <a:t> </a:t>
            </a:r>
            <a:r>
              <a:rPr lang="en-US" sz="1050" b="0">
                <a:solidFill>
                  <a:srgbClr val="585858"/>
                </a:solidFill>
                <a:latin typeface="Aptos" panose="020B0004020202020204" pitchFamily="34" charset="0"/>
                <a:cs typeface="Rubik Light"/>
              </a:rPr>
              <a:t>classified</a:t>
            </a:r>
            <a:r>
              <a:rPr lang="en-US" sz="1050" b="0" spc="5">
                <a:solidFill>
                  <a:srgbClr val="585858"/>
                </a:solidFill>
                <a:latin typeface="Aptos" panose="020B0004020202020204" pitchFamily="34" charset="0"/>
                <a:cs typeface="Rubik Light"/>
              </a:rPr>
              <a:t> </a:t>
            </a:r>
            <a:r>
              <a:rPr lang="en-US" sz="1050" b="0">
                <a:solidFill>
                  <a:srgbClr val="585858"/>
                </a:solidFill>
                <a:latin typeface="Aptos" panose="020B0004020202020204" pitchFamily="34" charset="0"/>
                <a:cs typeface="Rubik Light"/>
              </a:rPr>
              <a:t>as Mid</a:t>
            </a:r>
            <a:r>
              <a:rPr lang="en-US" sz="1050" b="0" spc="10">
                <a:solidFill>
                  <a:srgbClr val="585858"/>
                </a:solidFill>
                <a:latin typeface="Aptos" panose="020B0004020202020204" pitchFamily="34" charset="0"/>
                <a:cs typeface="Rubik Light"/>
              </a:rPr>
              <a:t> </a:t>
            </a:r>
            <a:r>
              <a:rPr lang="en-US" sz="1050" b="0">
                <a:solidFill>
                  <a:srgbClr val="585858"/>
                </a:solidFill>
                <a:latin typeface="Aptos" panose="020B0004020202020204" pitchFamily="34" charset="0"/>
                <a:cs typeface="Rubik Light"/>
              </a:rPr>
              <a:t>cap;</a:t>
            </a:r>
            <a:r>
              <a:rPr lang="en-US" sz="1050" b="0" spc="20">
                <a:solidFill>
                  <a:srgbClr val="585858"/>
                </a:solidFill>
                <a:latin typeface="Aptos" panose="020B0004020202020204" pitchFamily="34" charset="0"/>
                <a:cs typeface="Rubik Light"/>
              </a:rPr>
              <a:t> </a:t>
            </a:r>
            <a:r>
              <a:rPr lang="en-US" sz="1050" b="0">
                <a:solidFill>
                  <a:srgbClr val="585858"/>
                </a:solidFill>
                <a:latin typeface="Aptos" panose="020B0004020202020204" pitchFamily="34" charset="0"/>
                <a:cs typeface="Rubik Light"/>
              </a:rPr>
              <a:t>251</a:t>
            </a:r>
            <a:r>
              <a:rPr lang="en-US" sz="1050" b="0" spc="-10">
                <a:solidFill>
                  <a:srgbClr val="585858"/>
                </a:solidFill>
                <a:latin typeface="Aptos" panose="020B0004020202020204" pitchFamily="34" charset="0"/>
                <a:cs typeface="Rubik Light"/>
              </a:rPr>
              <a:t> </a:t>
            </a:r>
            <a:r>
              <a:rPr lang="en-US" sz="1050" b="0">
                <a:solidFill>
                  <a:srgbClr val="585858"/>
                </a:solidFill>
                <a:latin typeface="Aptos" panose="020B0004020202020204" pitchFamily="34" charset="0"/>
                <a:cs typeface="Rubik Light"/>
              </a:rPr>
              <a:t>and</a:t>
            </a:r>
            <a:r>
              <a:rPr lang="en-US" sz="1050" b="0" spc="10">
                <a:solidFill>
                  <a:srgbClr val="585858"/>
                </a:solidFill>
                <a:latin typeface="Aptos" panose="020B0004020202020204" pitchFamily="34" charset="0"/>
                <a:cs typeface="Rubik Light"/>
              </a:rPr>
              <a:t> </a:t>
            </a:r>
            <a:r>
              <a:rPr lang="en-US" sz="1050" b="0">
                <a:solidFill>
                  <a:srgbClr val="585858"/>
                </a:solidFill>
                <a:latin typeface="Aptos" panose="020B0004020202020204" pitchFamily="34" charset="0"/>
                <a:cs typeface="Rubik Light"/>
              </a:rPr>
              <a:t>beyond</a:t>
            </a:r>
            <a:r>
              <a:rPr lang="en-US" sz="1050" b="0" spc="15">
                <a:solidFill>
                  <a:srgbClr val="585858"/>
                </a:solidFill>
                <a:latin typeface="Aptos" panose="020B0004020202020204" pitchFamily="34" charset="0"/>
                <a:cs typeface="Rubik Light"/>
              </a:rPr>
              <a:t> </a:t>
            </a:r>
            <a:r>
              <a:rPr lang="en-US" sz="1050" b="0">
                <a:solidFill>
                  <a:srgbClr val="585858"/>
                </a:solidFill>
                <a:latin typeface="Aptos" panose="020B0004020202020204" pitchFamily="34" charset="0"/>
                <a:cs typeface="Rubik Light"/>
              </a:rPr>
              <a:t>are considered</a:t>
            </a:r>
            <a:r>
              <a:rPr lang="en-US" sz="1050" b="0" spc="5">
                <a:solidFill>
                  <a:srgbClr val="585858"/>
                </a:solidFill>
                <a:latin typeface="Aptos" panose="020B0004020202020204" pitchFamily="34" charset="0"/>
                <a:cs typeface="Rubik Light"/>
              </a:rPr>
              <a:t> </a:t>
            </a:r>
            <a:r>
              <a:rPr lang="en-US" sz="1050" b="0">
                <a:solidFill>
                  <a:srgbClr val="585858"/>
                </a:solidFill>
                <a:latin typeface="Aptos" panose="020B0004020202020204" pitchFamily="34" charset="0"/>
                <a:cs typeface="Rubik Light"/>
              </a:rPr>
              <a:t>as Small</a:t>
            </a:r>
            <a:r>
              <a:rPr lang="en-US" sz="1050" b="0" spc="10">
                <a:solidFill>
                  <a:srgbClr val="585858"/>
                </a:solidFill>
                <a:latin typeface="Aptos" panose="020B0004020202020204" pitchFamily="34" charset="0"/>
                <a:cs typeface="Rubik Light"/>
              </a:rPr>
              <a:t> </a:t>
            </a:r>
            <a:r>
              <a:rPr lang="en-US" sz="1050" b="0" spc="-20">
                <a:solidFill>
                  <a:srgbClr val="585858"/>
                </a:solidFill>
                <a:latin typeface="Aptos" panose="020B0004020202020204" pitchFamily="34" charset="0"/>
                <a:cs typeface="Rubik Light"/>
              </a:rPr>
              <a:t>caps.</a:t>
            </a:r>
            <a:endParaRPr lang="en-US" sz="1050">
              <a:latin typeface="Aptos" panose="020B0004020202020204" pitchFamily="34" charset="0"/>
              <a:cs typeface="Rubik Light"/>
            </a:endParaRPr>
          </a:p>
        </p:txBody>
      </p:sp>
      <p:sp>
        <p:nvSpPr>
          <p:cNvPr id="74" name="object 13">
            <a:extLst>
              <a:ext uri="{FF2B5EF4-FFF2-40B4-BE49-F238E27FC236}">
                <a16:creationId xmlns:a16="http://schemas.microsoft.com/office/drawing/2014/main" id="{E215B7F6-3303-A76B-40B6-36DB9140741A}"/>
              </a:ext>
            </a:extLst>
          </p:cNvPr>
          <p:cNvSpPr txBox="1">
            <a:spLocks noGrp="1"/>
          </p:cNvSpPr>
          <p:nvPr>
            <p:ph type="sldNum" sz="quarter" idx="7"/>
          </p:nvPr>
        </p:nvSpPr>
        <p:spPr>
          <a:xfrm>
            <a:off x="11716511" y="6546342"/>
            <a:ext cx="360171" cy="214802"/>
          </a:xfrm>
          <a:prstGeom prst="rect">
            <a:avLst/>
          </a:prstGeom>
        </p:spPr>
        <p:txBody>
          <a:bodyPr vert="horz" wrap="square" lIns="0" tIns="29845" rIns="0" bIns="0" rtlCol="0">
            <a:spAutoFit/>
          </a:bodyPr>
          <a:lstStyle/>
          <a:p>
            <a:pPr marL="137795">
              <a:lnSpc>
                <a:spcPct val="100000"/>
              </a:lnSpc>
              <a:spcBef>
                <a:spcPts val="235"/>
              </a:spcBef>
            </a:pPr>
            <a:endParaRPr lang="en-IN" dirty="0">
              <a:latin typeface="Aptos" panose="020B0004020202020204" pitchFamily="34" charset="0"/>
            </a:endParaRPr>
          </a:p>
        </p:txBody>
      </p:sp>
      <p:sp>
        <p:nvSpPr>
          <p:cNvPr id="75" name="TextBox 74">
            <a:extLst>
              <a:ext uri="{FF2B5EF4-FFF2-40B4-BE49-F238E27FC236}">
                <a16:creationId xmlns:a16="http://schemas.microsoft.com/office/drawing/2014/main" id="{17E75EA1-3D1C-ECED-A82C-39F200F60DB7}"/>
              </a:ext>
            </a:extLst>
          </p:cNvPr>
          <p:cNvSpPr txBox="1"/>
          <p:nvPr/>
        </p:nvSpPr>
        <p:spPr>
          <a:xfrm>
            <a:off x="65695" y="6553521"/>
            <a:ext cx="3366627" cy="276999"/>
          </a:xfrm>
          <a:prstGeom prst="rect">
            <a:avLst/>
          </a:prstGeom>
          <a:noFill/>
        </p:spPr>
        <p:txBody>
          <a:bodyPr wrap="none" rtlCol="0">
            <a:spAutoFit/>
          </a:bodyPr>
          <a:lstStyle/>
          <a:p>
            <a:r>
              <a:rPr lang="fr-FR" sz="1200" b="1">
                <a:solidFill>
                  <a:srgbClr val="005CAC"/>
                </a:solidFill>
                <a:latin typeface="Aptos" panose="020B0004020202020204" pitchFamily="34" charset="0"/>
                <a:cs typeface="Rubik Bold" pitchFamily="2" charset="-79"/>
              </a:rPr>
              <a:t>BAJAJ FINSERV ASSET MANAGEMENT LIMITED</a:t>
            </a:r>
            <a:endParaRPr lang="en-US" sz="1200" b="1">
              <a:solidFill>
                <a:srgbClr val="005CAC"/>
              </a:solidFill>
              <a:latin typeface="Aptos" panose="020B0004020202020204" pitchFamily="34" charset="0"/>
              <a:cs typeface="Rubik Bold" pitchFamily="2" charset="-79"/>
            </a:endParaRPr>
          </a:p>
        </p:txBody>
      </p:sp>
      <p:pic>
        <p:nvPicPr>
          <p:cNvPr id="76" name="Graphic 75">
            <a:extLst>
              <a:ext uri="{FF2B5EF4-FFF2-40B4-BE49-F238E27FC236}">
                <a16:creationId xmlns:a16="http://schemas.microsoft.com/office/drawing/2014/main" id="{2FAA14E2-143D-F7C3-7DA0-1EFAA2CC607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6249" y="120671"/>
            <a:ext cx="1401991" cy="59561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1F1F1"/>
          </a:solidFill>
        </p:spPr>
        <p:txBody>
          <a:bodyPr wrap="square" lIns="0" tIns="0" rIns="0" bIns="0" rtlCol="0"/>
          <a:lstStyle/>
          <a:p>
            <a:endParaRPr/>
          </a:p>
        </p:txBody>
      </p:sp>
      <p:grpSp>
        <p:nvGrpSpPr>
          <p:cNvPr id="3" name="object 3"/>
          <p:cNvGrpSpPr/>
          <p:nvPr/>
        </p:nvGrpSpPr>
        <p:grpSpPr>
          <a:xfrm>
            <a:off x="7376159" y="1602486"/>
            <a:ext cx="4815840" cy="5255895"/>
            <a:chOff x="7376159" y="1602486"/>
            <a:chExt cx="4815840" cy="5255895"/>
          </a:xfrm>
        </p:grpSpPr>
        <p:pic>
          <p:nvPicPr>
            <p:cNvPr id="4" name="object 4"/>
            <p:cNvPicPr/>
            <p:nvPr/>
          </p:nvPicPr>
          <p:blipFill>
            <a:blip r:embed="rId2" cstate="print"/>
            <a:stretch>
              <a:fillRect/>
            </a:stretch>
          </p:blipFill>
          <p:spPr>
            <a:xfrm>
              <a:off x="7376159" y="1609340"/>
              <a:ext cx="4815840" cy="5248655"/>
            </a:xfrm>
            <a:prstGeom prst="rect">
              <a:avLst/>
            </a:prstGeom>
          </p:spPr>
        </p:pic>
        <p:sp>
          <p:nvSpPr>
            <p:cNvPr id="5" name="object 5"/>
            <p:cNvSpPr/>
            <p:nvPr/>
          </p:nvSpPr>
          <p:spPr>
            <a:xfrm>
              <a:off x="7376159" y="1602486"/>
              <a:ext cx="4815840" cy="5255895"/>
            </a:xfrm>
            <a:custGeom>
              <a:avLst/>
              <a:gdLst/>
              <a:ahLst/>
              <a:cxnLst/>
              <a:rect l="l" t="t" r="r" b="b"/>
              <a:pathLst>
                <a:path w="4815840" h="5255895">
                  <a:moveTo>
                    <a:pt x="4815840" y="0"/>
                  </a:moveTo>
                  <a:lnTo>
                    <a:pt x="0" y="0"/>
                  </a:lnTo>
                  <a:lnTo>
                    <a:pt x="0" y="5255514"/>
                  </a:lnTo>
                  <a:lnTo>
                    <a:pt x="4815840" y="5255514"/>
                  </a:lnTo>
                  <a:lnTo>
                    <a:pt x="4815840" y="0"/>
                  </a:lnTo>
                  <a:close/>
                </a:path>
              </a:pathLst>
            </a:custGeom>
            <a:solidFill>
              <a:srgbClr val="3A3838">
                <a:alpha val="54116"/>
              </a:srgbClr>
            </a:solidFill>
          </p:spPr>
          <p:txBody>
            <a:bodyPr wrap="square" lIns="0" tIns="0" rIns="0" bIns="0" rtlCol="0"/>
            <a:lstStyle/>
            <a:p>
              <a:endParaRPr/>
            </a:p>
          </p:txBody>
        </p:sp>
      </p:grpSp>
      <p:grpSp>
        <p:nvGrpSpPr>
          <p:cNvPr id="9" name="object 9"/>
          <p:cNvGrpSpPr/>
          <p:nvPr/>
        </p:nvGrpSpPr>
        <p:grpSpPr>
          <a:xfrm>
            <a:off x="8700640" y="2818284"/>
            <a:ext cx="2209165" cy="2235200"/>
            <a:chOff x="8700640" y="2818284"/>
            <a:chExt cx="2209165" cy="2235200"/>
          </a:xfrm>
        </p:grpSpPr>
        <p:sp>
          <p:nvSpPr>
            <p:cNvPr id="10" name="object 10"/>
            <p:cNvSpPr/>
            <p:nvPr/>
          </p:nvSpPr>
          <p:spPr>
            <a:xfrm>
              <a:off x="8700640" y="2818284"/>
              <a:ext cx="2209165" cy="2235200"/>
            </a:xfrm>
            <a:custGeom>
              <a:avLst/>
              <a:gdLst/>
              <a:ahLst/>
              <a:cxnLst/>
              <a:rect l="l" t="t" r="r" b="b"/>
              <a:pathLst>
                <a:path w="2209165" h="2235200">
                  <a:moveTo>
                    <a:pt x="705467" y="2032000"/>
                  </a:moveTo>
                  <a:lnTo>
                    <a:pt x="552572" y="2032000"/>
                  </a:lnTo>
                  <a:lnTo>
                    <a:pt x="594368" y="2044700"/>
                  </a:lnTo>
                  <a:lnTo>
                    <a:pt x="633847" y="2070100"/>
                  </a:lnTo>
                  <a:lnTo>
                    <a:pt x="853718" y="2197100"/>
                  </a:lnTo>
                  <a:lnTo>
                    <a:pt x="898887" y="2222500"/>
                  </a:lnTo>
                  <a:lnTo>
                    <a:pt x="944503" y="2235200"/>
                  </a:lnTo>
                  <a:lnTo>
                    <a:pt x="1083357" y="2235200"/>
                  </a:lnTo>
                  <a:lnTo>
                    <a:pt x="1176925" y="2209800"/>
                  </a:lnTo>
                  <a:lnTo>
                    <a:pt x="1249217" y="2171700"/>
                  </a:lnTo>
                  <a:lnTo>
                    <a:pt x="969125" y="2171700"/>
                  </a:lnTo>
                  <a:lnTo>
                    <a:pt x="924635" y="2159000"/>
                  </a:lnTo>
                  <a:lnTo>
                    <a:pt x="835711" y="2108200"/>
                  </a:lnTo>
                  <a:lnTo>
                    <a:pt x="705467" y="2032000"/>
                  </a:lnTo>
                  <a:close/>
                </a:path>
                <a:path w="2209165" h="2235200">
                  <a:moveTo>
                    <a:pt x="1568148" y="1968500"/>
                  </a:moveTo>
                  <a:lnTo>
                    <a:pt x="1532357" y="1968500"/>
                  </a:lnTo>
                  <a:lnTo>
                    <a:pt x="1387524" y="2044700"/>
                  </a:lnTo>
                  <a:lnTo>
                    <a:pt x="1339402" y="2057400"/>
                  </a:lnTo>
                  <a:lnTo>
                    <a:pt x="1196228" y="2133600"/>
                  </a:lnTo>
                  <a:lnTo>
                    <a:pt x="1058707" y="2171700"/>
                  </a:lnTo>
                  <a:lnTo>
                    <a:pt x="1249217" y="2171700"/>
                  </a:lnTo>
                  <a:lnTo>
                    <a:pt x="1273292" y="2159000"/>
                  </a:lnTo>
                  <a:lnTo>
                    <a:pt x="1321388" y="2146300"/>
                  </a:lnTo>
                  <a:lnTo>
                    <a:pt x="1465432" y="2070100"/>
                  </a:lnTo>
                  <a:lnTo>
                    <a:pt x="1513395" y="2057400"/>
                  </a:lnTo>
                  <a:lnTo>
                    <a:pt x="1561349" y="2032000"/>
                  </a:lnTo>
                  <a:lnTo>
                    <a:pt x="1569521" y="2032000"/>
                  </a:lnTo>
                  <a:lnTo>
                    <a:pt x="1576682" y="2019300"/>
                  </a:lnTo>
                  <a:lnTo>
                    <a:pt x="1582696" y="2019300"/>
                  </a:lnTo>
                  <a:lnTo>
                    <a:pt x="1587427" y="2006600"/>
                  </a:lnTo>
                  <a:lnTo>
                    <a:pt x="1588458" y="1993900"/>
                  </a:lnTo>
                  <a:lnTo>
                    <a:pt x="1587044" y="1993900"/>
                  </a:lnTo>
                  <a:lnTo>
                    <a:pt x="1583964" y="1981200"/>
                  </a:lnTo>
                  <a:lnTo>
                    <a:pt x="1579997" y="1981200"/>
                  </a:lnTo>
                  <a:lnTo>
                    <a:pt x="1568148" y="1968500"/>
                  </a:lnTo>
                  <a:close/>
                </a:path>
                <a:path w="2209165" h="2235200">
                  <a:moveTo>
                    <a:pt x="398701" y="1320800"/>
                  </a:moveTo>
                  <a:lnTo>
                    <a:pt x="17360" y="1320799"/>
                  </a:lnTo>
                  <a:lnTo>
                    <a:pt x="5167" y="1333499"/>
                  </a:lnTo>
                  <a:lnTo>
                    <a:pt x="0" y="1346199"/>
                  </a:lnTo>
                  <a:lnTo>
                    <a:pt x="4295" y="1371599"/>
                  </a:lnTo>
                  <a:lnTo>
                    <a:pt x="16682" y="1384299"/>
                  </a:lnTo>
                  <a:lnTo>
                    <a:pt x="376102" y="1384300"/>
                  </a:lnTo>
                  <a:lnTo>
                    <a:pt x="391457" y="1397000"/>
                  </a:lnTo>
                  <a:lnTo>
                    <a:pt x="397999" y="1422400"/>
                  </a:lnTo>
                  <a:lnTo>
                    <a:pt x="397368" y="1447800"/>
                  </a:lnTo>
                  <a:lnTo>
                    <a:pt x="393384" y="1498600"/>
                  </a:lnTo>
                  <a:lnTo>
                    <a:pt x="390197" y="1549400"/>
                  </a:lnTo>
                  <a:lnTo>
                    <a:pt x="387806" y="1600200"/>
                  </a:lnTo>
                  <a:lnTo>
                    <a:pt x="386213" y="1651000"/>
                  </a:lnTo>
                  <a:lnTo>
                    <a:pt x="385416" y="1701800"/>
                  </a:lnTo>
                  <a:lnTo>
                    <a:pt x="385416" y="1752600"/>
                  </a:lnTo>
                  <a:lnTo>
                    <a:pt x="386213" y="1803400"/>
                  </a:lnTo>
                  <a:lnTo>
                    <a:pt x="387806" y="1854200"/>
                  </a:lnTo>
                  <a:lnTo>
                    <a:pt x="390197" y="1905000"/>
                  </a:lnTo>
                  <a:lnTo>
                    <a:pt x="393384" y="1955800"/>
                  </a:lnTo>
                  <a:lnTo>
                    <a:pt x="397368" y="2006600"/>
                  </a:lnTo>
                  <a:lnTo>
                    <a:pt x="397767" y="2032000"/>
                  </a:lnTo>
                  <a:lnTo>
                    <a:pt x="391506" y="2057400"/>
                  </a:lnTo>
                  <a:lnTo>
                    <a:pt x="376453" y="2070100"/>
                  </a:lnTo>
                  <a:lnTo>
                    <a:pt x="18944" y="2070099"/>
                  </a:lnTo>
                  <a:lnTo>
                    <a:pt x="5178" y="2082799"/>
                  </a:lnTo>
                  <a:lnTo>
                    <a:pt x="84" y="2108199"/>
                  </a:lnTo>
                  <a:lnTo>
                    <a:pt x="5578" y="2120899"/>
                  </a:lnTo>
                  <a:lnTo>
                    <a:pt x="18934" y="2133599"/>
                  </a:lnTo>
                  <a:lnTo>
                    <a:pt x="400125" y="2133600"/>
                  </a:lnTo>
                  <a:lnTo>
                    <a:pt x="432916" y="2108200"/>
                  </a:lnTo>
                  <a:lnTo>
                    <a:pt x="453765" y="2082800"/>
                  </a:lnTo>
                  <a:lnTo>
                    <a:pt x="465069" y="2032000"/>
                  </a:lnTo>
                  <a:lnTo>
                    <a:pt x="705467" y="2032000"/>
                  </a:lnTo>
                  <a:lnTo>
                    <a:pt x="660838" y="2006600"/>
                  </a:lnTo>
                  <a:lnTo>
                    <a:pt x="614718" y="1993900"/>
                  </a:lnTo>
                  <a:lnTo>
                    <a:pt x="566577" y="1968500"/>
                  </a:lnTo>
                  <a:lnTo>
                    <a:pt x="515885" y="1968500"/>
                  </a:lnTo>
                  <a:lnTo>
                    <a:pt x="462112" y="1955800"/>
                  </a:lnTo>
                  <a:lnTo>
                    <a:pt x="462230" y="1651000"/>
                  </a:lnTo>
                  <a:lnTo>
                    <a:pt x="462328" y="1612900"/>
                  </a:lnTo>
                  <a:lnTo>
                    <a:pt x="462523" y="1562100"/>
                  </a:lnTo>
                  <a:lnTo>
                    <a:pt x="462796" y="1511300"/>
                  </a:lnTo>
                  <a:lnTo>
                    <a:pt x="464262" y="1511300"/>
                  </a:lnTo>
                  <a:lnTo>
                    <a:pt x="467374" y="1498600"/>
                  </a:lnTo>
                  <a:lnTo>
                    <a:pt x="471979" y="1498600"/>
                  </a:lnTo>
                  <a:lnTo>
                    <a:pt x="477919" y="1485900"/>
                  </a:lnTo>
                  <a:lnTo>
                    <a:pt x="522520" y="1473200"/>
                  </a:lnTo>
                  <a:lnTo>
                    <a:pt x="567429" y="1447800"/>
                  </a:lnTo>
                  <a:lnTo>
                    <a:pt x="612747" y="1435100"/>
                  </a:lnTo>
                  <a:lnTo>
                    <a:pt x="658574" y="1435100"/>
                  </a:lnTo>
                  <a:lnTo>
                    <a:pt x="705011" y="1422400"/>
                  </a:lnTo>
                  <a:lnTo>
                    <a:pt x="466380" y="1422400"/>
                  </a:lnTo>
                  <a:lnTo>
                    <a:pt x="454053" y="1371600"/>
                  </a:lnTo>
                  <a:lnTo>
                    <a:pt x="432535" y="1333500"/>
                  </a:lnTo>
                  <a:lnTo>
                    <a:pt x="398701" y="1320800"/>
                  </a:lnTo>
                  <a:close/>
                </a:path>
                <a:path w="2209165" h="2235200">
                  <a:moveTo>
                    <a:pt x="1985334" y="1663700"/>
                  </a:moveTo>
                  <a:lnTo>
                    <a:pt x="1898612" y="1663700"/>
                  </a:lnTo>
                  <a:lnTo>
                    <a:pt x="1924382" y="1689100"/>
                  </a:lnTo>
                  <a:lnTo>
                    <a:pt x="1933845" y="1727200"/>
                  </a:lnTo>
                  <a:lnTo>
                    <a:pt x="1923381" y="1765300"/>
                  </a:lnTo>
                  <a:lnTo>
                    <a:pt x="1909185" y="1778000"/>
                  </a:lnTo>
                  <a:lnTo>
                    <a:pt x="1892750" y="1790700"/>
                  </a:lnTo>
                  <a:lnTo>
                    <a:pt x="1874293" y="1816100"/>
                  </a:lnTo>
                  <a:lnTo>
                    <a:pt x="1854034" y="1816100"/>
                  </a:lnTo>
                  <a:lnTo>
                    <a:pt x="1812249" y="1841500"/>
                  </a:lnTo>
                  <a:lnTo>
                    <a:pt x="1769754" y="1866900"/>
                  </a:lnTo>
                  <a:lnTo>
                    <a:pt x="1727259" y="1879600"/>
                  </a:lnTo>
                  <a:lnTo>
                    <a:pt x="1685474" y="1905000"/>
                  </a:lnTo>
                  <a:lnTo>
                    <a:pt x="1677477" y="1917700"/>
                  </a:lnTo>
                  <a:lnTo>
                    <a:pt x="1671652" y="1917700"/>
                  </a:lnTo>
                  <a:lnTo>
                    <a:pt x="1666728" y="1943100"/>
                  </a:lnTo>
                  <a:lnTo>
                    <a:pt x="1661436" y="1955800"/>
                  </a:lnTo>
                  <a:lnTo>
                    <a:pt x="1687168" y="1955800"/>
                  </a:lnTo>
                  <a:lnTo>
                    <a:pt x="1699439" y="1968500"/>
                  </a:lnTo>
                  <a:lnTo>
                    <a:pt x="1709949" y="1955800"/>
                  </a:lnTo>
                  <a:lnTo>
                    <a:pt x="1759945" y="1943100"/>
                  </a:lnTo>
                  <a:lnTo>
                    <a:pt x="1907064" y="1866900"/>
                  </a:lnTo>
                  <a:lnTo>
                    <a:pt x="1942138" y="1841500"/>
                  </a:lnTo>
                  <a:lnTo>
                    <a:pt x="1970875" y="1816100"/>
                  </a:lnTo>
                  <a:lnTo>
                    <a:pt x="1991744" y="1778000"/>
                  </a:lnTo>
                  <a:lnTo>
                    <a:pt x="2000595" y="1739900"/>
                  </a:lnTo>
                  <a:lnTo>
                    <a:pt x="1996770" y="1689100"/>
                  </a:lnTo>
                  <a:lnTo>
                    <a:pt x="1985334" y="1663700"/>
                  </a:lnTo>
                  <a:close/>
                </a:path>
                <a:path w="2209165" h="2235200">
                  <a:moveTo>
                    <a:pt x="793174" y="1676400"/>
                  </a:moveTo>
                  <a:lnTo>
                    <a:pt x="762214" y="1676400"/>
                  </a:lnTo>
                  <a:lnTo>
                    <a:pt x="747483" y="1689100"/>
                  </a:lnTo>
                  <a:lnTo>
                    <a:pt x="740349" y="1701800"/>
                  </a:lnTo>
                  <a:lnTo>
                    <a:pt x="744711" y="1714500"/>
                  </a:lnTo>
                  <a:lnTo>
                    <a:pt x="756379" y="1727200"/>
                  </a:lnTo>
                  <a:lnTo>
                    <a:pt x="771157" y="1739900"/>
                  </a:lnTo>
                  <a:lnTo>
                    <a:pt x="856177" y="1790700"/>
                  </a:lnTo>
                  <a:lnTo>
                    <a:pt x="898704" y="1828800"/>
                  </a:lnTo>
                  <a:lnTo>
                    <a:pt x="1026852" y="1905000"/>
                  </a:lnTo>
                  <a:lnTo>
                    <a:pt x="1043989" y="1917700"/>
                  </a:lnTo>
                  <a:lnTo>
                    <a:pt x="1061805" y="1930400"/>
                  </a:lnTo>
                  <a:lnTo>
                    <a:pt x="1080224" y="1930400"/>
                  </a:lnTo>
                  <a:lnTo>
                    <a:pt x="1099171" y="1943100"/>
                  </a:lnTo>
                  <a:lnTo>
                    <a:pt x="1186899" y="1943100"/>
                  </a:lnTo>
                  <a:lnTo>
                    <a:pt x="1225383" y="1930400"/>
                  </a:lnTo>
                  <a:lnTo>
                    <a:pt x="1259558" y="1892300"/>
                  </a:lnTo>
                  <a:lnTo>
                    <a:pt x="1267611" y="1879600"/>
                  </a:lnTo>
                  <a:lnTo>
                    <a:pt x="1119415" y="1879600"/>
                  </a:lnTo>
                  <a:lnTo>
                    <a:pt x="1085988" y="1866900"/>
                  </a:lnTo>
                  <a:lnTo>
                    <a:pt x="1053921" y="1841500"/>
                  </a:lnTo>
                  <a:lnTo>
                    <a:pt x="808642" y="1689100"/>
                  </a:lnTo>
                  <a:lnTo>
                    <a:pt x="793174" y="1676400"/>
                  </a:lnTo>
                  <a:close/>
                </a:path>
                <a:path w="2209165" h="2235200">
                  <a:moveTo>
                    <a:pt x="745356" y="914400"/>
                  </a:moveTo>
                  <a:lnTo>
                    <a:pt x="705904" y="939800"/>
                  </a:lnTo>
                  <a:lnTo>
                    <a:pt x="678110" y="977900"/>
                  </a:lnTo>
                  <a:lnTo>
                    <a:pt x="653817" y="1028700"/>
                  </a:lnTo>
                  <a:lnTo>
                    <a:pt x="632992" y="1066800"/>
                  </a:lnTo>
                  <a:lnTo>
                    <a:pt x="615604" y="1104900"/>
                  </a:lnTo>
                  <a:lnTo>
                    <a:pt x="601619" y="1155700"/>
                  </a:lnTo>
                  <a:lnTo>
                    <a:pt x="591005" y="1193800"/>
                  </a:lnTo>
                  <a:lnTo>
                    <a:pt x="583731" y="1244600"/>
                  </a:lnTo>
                  <a:lnTo>
                    <a:pt x="579763" y="1295400"/>
                  </a:lnTo>
                  <a:lnTo>
                    <a:pt x="579069" y="1346200"/>
                  </a:lnTo>
                  <a:lnTo>
                    <a:pt x="578415" y="1358900"/>
                  </a:lnTo>
                  <a:lnTo>
                    <a:pt x="576066" y="1371600"/>
                  </a:lnTo>
                  <a:lnTo>
                    <a:pt x="572032" y="1371600"/>
                  </a:lnTo>
                  <a:lnTo>
                    <a:pt x="566321" y="1384300"/>
                  </a:lnTo>
                  <a:lnTo>
                    <a:pt x="542228" y="1397000"/>
                  </a:lnTo>
                  <a:lnTo>
                    <a:pt x="517334" y="1397000"/>
                  </a:lnTo>
                  <a:lnTo>
                    <a:pt x="466380" y="1422400"/>
                  </a:lnTo>
                  <a:lnTo>
                    <a:pt x="752161" y="1422400"/>
                  </a:lnTo>
                  <a:lnTo>
                    <a:pt x="896416" y="1460500"/>
                  </a:lnTo>
                  <a:lnTo>
                    <a:pt x="942167" y="1485900"/>
                  </a:lnTo>
                  <a:lnTo>
                    <a:pt x="986384" y="1511300"/>
                  </a:lnTo>
                  <a:lnTo>
                    <a:pt x="1029198" y="1524000"/>
                  </a:lnTo>
                  <a:lnTo>
                    <a:pt x="1070741" y="1562100"/>
                  </a:lnTo>
                  <a:lnTo>
                    <a:pt x="1111145" y="1587500"/>
                  </a:lnTo>
                  <a:lnTo>
                    <a:pt x="1150541" y="1612900"/>
                  </a:lnTo>
                  <a:lnTo>
                    <a:pt x="1190291" y="1663700"/>
                  </a:lnTo>
                  <a:lnTo>
                    <a:pt x="1216493" y="1727200"/>
                  </a:lnTo>
                  <a:lnTo>
                    <a:pt x="1225922" y="1765300"/>
                  </a:lnTo>
                  <a:lnTo>
                    <a:pt x="1227662" y="1803400"/>
                  </a:lnTo>
                  <a:lnTo>
                    <a:pt x="1217265" y="1841500"/>
                  </a:lnTo>
                  <a:lnTo>
                    <a:pt x="1190284" y="1866900"/>
                  </a:lnTo>
                  <a:lnTo>
                    <a:pt x="1154186" y="1879600"/>
                  </a:lnTo>
                  <a:lnTo>
                    <a:pt x="1276633" y="1879600"/>
                  </a:lnTo>
                  <a:lnTo>
                    <a:pt x="1286507" y="1866900"/>
                  </a:lnTo>
                  <a:lnTo>
                    <a:pt x="1297116" y="1866900"/>
                  </a:lnTo>
                  <a:lnTo>
                    <a:pt x="1346588" y="1841500"/>
                  </a:lnTo>
                  <a:lnTo>
                    <a:pt x="1396080" y="1828800"/>
                  </a:lnTo>
                  <a:lnTo>
                    <a:pt x="1445592" y="1803400"/>
                  </a:lnTo>
                  <a:lnTo>
                    <a:pt x="1495123" y="1790700"/>
                  </a:lnTo>
                  <a:lnTo>
                    <a:pt x="1298442" y="1790700"/>
                  </a:lnTo>
                  <a:lnTo>
                    <a:pt x="1293285" y="1765300"/>
                  </a:lnTo>
                  <a:lnTo>
                    <a:pt x="1278953" y="1714500"/>
                  </a:lnTo>
                  <a:lnTo>
                    <a:pt x="1259387" y="1676400"/>
                  </a:lnTo>
                  <a:lnTo>
                    <a:pt x="1234801" y="1625600"/>
                  </a:lnTo>
                  <a:lnTo>
                    <a:pt x="1205406" y="1587500"/>
                  </a:lnTo>
                  <a:lnTo>
                    <a:pt x="1171417" y="1549400"/>
                  </a:lnTo>
                  <a:lnTo>
                    <a:pt x="1131929" y="1511300"/>
                  </a:lnTo>
                  <a:lnTo>
                    <a:pt x="1051592" y="1460500"/>
                  </a:lnTo>
                  <a:lnTo>
                    <a:pt x="1010547" y="1435100"/>
                  </a:lnTo>
                  <a:lnTo>
                    <a:pt x="968787" y="1422400"/>
                  </a:lnTo>
                  <a:lnTo>
                    <a:pt x="926215" y="1397000"/>
                  </a:lnTo>
                  <a:lnTo>
                    <a:pt x="838244" y="1371600"/>
                  </a:lnTo>
                  <a:lnTo>
                    <a:pt x="792650" y="1358900"/>
                  </a:lnTo>
                  <a:lnTo>
                    <a:pt x="647394" y="1358900"/>
                  </a:lnTo>
                  <a:lnTo>
                    <a:pt x="646606" y="1346200"/>
                  </a:lnTo>
                  <a:lnTo>
                    <a:pt x="646031" y="1346200"/>
                  </a:lnTo>
                  <a:lnTo>
                    <a:pt x="645911" y="1320800"/>
                  </a:lnTo>
                  <a:lnTo>
                    <a:pt x="646220" y="1282700"/>
                  </a:lnTo>
                  <a:lnTo>
                    <a:pt x="650619" y="1244600"/>
                  </a:lnTo>
                  <a:lnTo>
                    <a:pt x="658928" y="1193800"/>
                  </a:lnTo>
                  <a:lnTo>
                    <a:pt x="671072" y="1155700"/>
                  </a:lnTo>
                  <a:lnTo>
                    <a:pt x="686976" y="1104900"/>
                  </a:lnTo>
                  <a:lnTo>
                    <a:pt x="706563" y="1066800"/>
                  </a:lnTo>
                  <a:lnTo>
                    <a:pt x="729758" y="1028700"/>
                  </a:lnTo>
                  <a:lnTo>
                    <a:pt x="756486" y="990600"/>
                  </a:lnTo>
                  <a:lnTo>
                    <a:pt x="767050" y="965200"/>
                  </a:lnTo>
                  <a:lnTo>
                    <a:pt x="774586" y="952500"/>
                  </a:lnTo>
                  <a:lnTo>
                    <a:pt x="774689" y="939800"/>
                  </a:lnTo>
                  <a:lnTo>
                    <a:pt x="762955" y="927100"/>
                  </a:lnTo>
                  <a:lnTo>
                    <a:pt x="745356" y="914400"/>
                  </a:lnTo>
                  <a:close/>
                </a:path>
                <a:path w="2209165" h="2235200">
                  <a:moveTo>
                    <a:pt x="1495088" y="762000"/>
                  </a:moveTo>
                  <a:lnTo>
                    <a:pt x="1257638" y="762000"/>
                  </a:lnTo>
                  <a:lnTo>
                    <a:pt x="1303973" y="774700"/>
                  </a:lnTo>
                  <a:lnTo>
                    <a:pt x="1349837" y="774700"/>
                  </a:lnTo>
                  <a:lnTo>
                    <a:pt x="1394983" y="787400"/>
                  </a:lnTo>
                  <a:lnTo>
                    <a:pt x="1439161" y="812800"/>
                  </a:lnTo>
                  <a:lnTo>
                    <a:pt x="1482196" y="838200"/>
                  </a:lnTo>
                  <a:lnTo>
                    <a:pt x="1522516" y="863600"/>
                  </a:lnTo>
                  <a:lnTo>
                    <a:pt x="1560039" y="889000"/>
                  </a:lnTo>
                  <a:lnTo>
                    <a:pt x="1594681" y="914400"/>
                  </a:lnTo>
                  <a:lnTo>
                    <a:pt x="1626362" y="952500"/>
                  </a:lnTo>
                  <a:lnTo>
                    <a:pt x="1655000" y="990600"/>
                  </a:lnTo>
                  <a:lnTo>
                    <a:pt x="1680511" y="1028700"/>
                  </a:lnTo>
                  <a:lnTo>
                    <a:pt x="1702815" y="1066800"/>
                  </a:lnTo>
                  <a:lnTo>
                    <a:pt x="1721830" y="1104900"/>
                  </a:lnTo>
                  <a:lnTo>
                    <a:pt x="1737472" y="1143000"/>
                  </a:lnTo>
                  <a:lnTo>
                    <a:pt x="1749662" y="1193800"/>
                  </a:lnTo>
                  <a:lnTo>
                    <a:pt x="1758315" y="1231900"/>
                  </a:lnTo>
                  <a:lnTo>
                    <a:pt x="1763351" y="1282700"/>
                  </a:lnTo>
                  <a:lnTo>
                    <a:pt x="1764688" y="1320800"/>
                  </a:lnTo>
                  <a:lnTo>
                    <a:pt x="1762243" y="1371600"/>
                  </a:lnTo>
                  <a:lnTo>
                    <a:pt x="1755935" y="1422400"/>
                  </a:lnTo>
                  <a:lnTo>
                    <a:pt x="1745681" y="1460500"/>
                  </a:lnTo>
                  <a:lnTo>
                    <a:pt x="1731399" y="1511300"/>
                  </a:lnTo>
                  <a:lnTo>
                    <a:pt x="1688479" y="1600200"/>
                  </a:lnTo>
                  <a:lnTo>
                    <a:pt x="1658267" y="1638300"/>
                  </a:lnTo>
                  <a:lnTo>
                    <a:pt x="1619915" y="1663700"/>
                  </a:lnTo>
                  <a:lnTo>
                    <a:pt x="1570964" y="1689100"/>
                  </a:lnTo>
                  <a:lnTo>
                    <a:pt x="1478331" y="1714500"/>
                  </a:lnTo>
                  <a:lnTo>
                    <a:pt x="1432796" y="1739900"/>
                  </a:lnTo>
                  <a:lnTo>
                    <a:pt x="1387685" y="1752600"/>
                  </a:lnTo>
                  <a:lnTo>
                    <a:pt x="1342925" y="1778000"/>
                  </a:lnTo>
                  <a:lnTo>
                    <a:pt x="1298442" y="1790700"/>
                  </a:lnTo>
                  <a:lnTo>
                    <a:pt x="1495123" y="1790700"/>
                  </a:lnTo>
                  <a:lnTo>
                    <a:pt x="1544673" y="1765300"/>
                  </a:lnTo>
                  <a:lnTo>
                    <a:pt x="1594242" y="1752600"/>
                  </a:lnTo>
                  <a:lnTo>
                    <a:pt x="1643829" y="1727200"/>
                  </a:lnTo>
                  <a:lnTo>
                    <a:pt x="1693435" y="1714500"/>
                  </a:lnTo>
                  <a:lnTo>
                    <a:pt x="1743058" y="1689100"/>
                  </a:lnTo>
                  <a:lnTo>
                    <a:pt x="1792699" y="1676400"/>
                  </a:lnTo>
                  <a:lnTo>
                    <a:pt x="1809016" y="1663700"/>
                  </a:lnTo>
                  <a:lnTo>
                    <a:pt x="1985334" y="1663700"/>
                  </a:lnTo>
                  <a:lnTo>
                    <a:pt x="1979616" y="1651000"/>
                  </a:lnTo>
                  <a:lnTo>
                    <a:pt x="1952188" y="1625600"/>
                  </a:lnTo>
                  <a:lnTo>
                    <a:pt x="1935408" y="1612900"/>
                  </a:lnTo>
                  <a:lnTo>
                    <a:pt x="1761814" y="1612900"/>
                  </a:lnTo>
                  <a:lnTo>
                    <a:pt x="1782168" y="1562100"/>
                  </a:lnTo>
                  <a:lnTo>
                    <a:pt x="1799152" y="1511300"/>
                  </a:lnTo>
                  <a:lnTo>
                    <a:pt x="1812711" y="1473200"/>
                  </a:lnTo>
                  <a:lnTo>
                    <a:pt x="1822789" y="1422400"/>
                  </a:lnTo>
                  <a:lnTo>
                    <a:pt x="1829332" y="1371600"/>
                  </a:lnTo>
                  <a:lnTo>
                    <a:pt x="1832286" y="1333500"/>
                  </a:lnTo>
                  <a:lnTo>
                    <a:pt x="1831594" y="1282700"/>
                  </a:lnTo>
                  <a:lnTo>
                    <a:pt x="1827203" y="1231900"/>
                  </a:lnTo>
                  <a:lnTo>
                    <a:pt x="1819057" y="1193800"/>
                  </a:lnTo>
                  <a:lnTo>
                    <a:pt x="1807101" y="1143000"/>
                  </a:lnTo>
                  <a:lnTo>
                    <a:pt x="1791281" y="1104900"/>
                  </a:lnTo>
                  <a:lnTo>
                    <a:pt x="1771542" y="1054100"/>
                  </a:lnTo>
                  <a:lnTo>
                    <a:pt x="1747828" y="1016000"/>
                  </a:lnTo>
                  <a:lnTo>
                    <a:pt x="1720997" y="965200"/>
                  </a:lnTo>
                  <a:lnTo>
                    <a:pt x="1691974" y="927100"/>
                  </a:lnTo>
                  <a:lnTo>
                    <a:pt x="1660808" y="889000"/>
                  </a:lnTo>
                  <a:lnTo>
                    <a:pt x="1627546" y="863600"/>
                  </a:lnTo>
                  <a:lnTo>
                    <a:pt x="1592237" y="825500"/>
                  </a:lnTo>
                  <a:lnTo>
                    <a:pt x="1554929" y="800100"/>
                  </a:lnTo>
                  <a:lnTo>
                    <a:pt x="1515669" y="774700"/>
                  </a:lnTo>
                  <a:lnTo>
                    <a:pt x="1495088" y="762000"/>
                  </a:lnTo>
                  <a:close/>
                </a:path>
                <a:path w="2209165" h="2235200">
                  <a:moveTo>
                    <a:pt x="1879904" y="1587500"/>
                  </a:moveTo>
                  <a:lnTo>
                    <a:pt x="1836988" y="1587500"/>
                  </a:lnTo>
                  <a:lnTo>
                    <a:pt x="1819076" y="1600200"/>
                  </a:lnTo>
                  <a:lnTo>
                    <a:pt x="1781939" y="1600200"/>
                  </a:lnTo>
                  <a:lnTo>
                    <a:pt x="1761814" y="1612900"/>
                  </a:lnTo>
                  <a:lnTo>
                    <a:pt x="1935408" y="1612900"/>
                  </a:lnTo>
                  <a:lnTo>
                    <a:pt x="1918628" y="1600200"/>
                  </a:lnTo>
                  <a:lnTo>
                    <a:pt x="1879904" y="1587500"/>
                  </a:lnTo>
                  <a:close/>
                </a:path>
                <a:path w="2209165" h="2235200">
                  <a:moveTo>
                    <a:pt x="1291785" y="698500"/>
                  </a:moveTo>
                  <a:lnTo>
                    <a:pt x="1106512" y="698500"/>
                  </a:lnTo>
                  <a:lnTo>
                    <a:pt x="1055243" y="711200"/>
                  </a:lnTo>
                  <a:lnTo>
                    <a:pt x="1009585" y="723900"/>
                  </a:lnTo>
                  <a:lnTo>
                    <a:pt x="968158" y="736600"/>
                  </a:lnTo>
                  <a:lnTo>
                    <a:pt x="929581" y="762000"/>
                  </a:lnTo>
                  <a:lnTo>
                    <a:pt x="892472" y="774700"/>
                  </a:lnTo>
                  <a:lnTo>
                    <a:pt x="855451" y="800100"/>
                  </a:lnTo>
                  <a:lnTo>
                    <a:pt x="837890" y="812800"/>
                  </a:lnTo>
                  <a:lnTo>
                    <a:pt x="821485" y="825500"/>
                  </a:lnTo>
                  <a:lnTo>
                    <a:pt x="813088" y="838200"/>
                  </a:lnTo>
                  <a:lnTo>
                    <a:pt x="819554" y="863600"/>
                  </a:lnTo>
                  <a:lnTo>
                    <a:pt x="837979" y="876300"/>
                  </a:lnTo>
                  <a:lnTo>
                    <a:pt x="856420" y="876300"/>
                  </a:lnTo>
                  <a:lnTo>
                    <a:pt x="874665" y="863600"/>
                  </a:lnTo>
                  <a:lnTo>
                    <a:pt x="892500" y="850900"/>
                  </a:lnTo>
                  <a:lnTo>
                    <a:pt x="899828" y="850900"/>
                  </a:lnTo>
                  <a:lnTo>
                    <a:pt x="940984" y="825500"/>
                  </a:lnTo>
                  <a:lnTo>
                    <a:pt x="983657" y="800100"/>
                  </a:lnTo>
                  <a:lnTo>
                    <a:pt x="1118294" y="762000"/>
                  </a:lnTo>
                  <a:lnTo>
                    <a:pt x="1495088" y="762000"/>
                  </a:lnTo>
                  <a:lnTo>
                    <a:pt x="1474507" y="749300"/>
                  </a:lnTo>
                  <a:lnTo>
                    <a:pt x="1431489" y="736600"/>
                  </a:lnTo>
                  <a:lnTo>
                    <a:pt x="1386664" y="723900"/>
                  </a:lnTo>
                  <a:lnTo>
                    <a:pt x="1291785" y="698500"/>
                  </a:lnTo>
                  <a:close/>
                </a:path>
                <a:path w="2209165" h="2235200">
                  <a:moveTo>
                    <a:pt x="1278892" y="469900"/>
                  </a:moveTo>
                  <a:lnTo>
                    <a:pt x="1125467" y="469900"/>
                  </a:lnTo>
                  <a:lnTo>
                    <a:pt x="1150203" y="495300"/>
                  </a:lnTo>
                  <a:lnTo>
                    <a:pt x="1166651" y="533400"/>
                  </a:lnTo>
                  <a:lnTo>
                    <a:pt x="1174663" y="584200"/>
                  </a:lnTo>
                  <a:lnTo>
                    <a:pt x="1174087" y="635000"/>
                  </a:lnTo>
                  <a:lnTo>
                    <a:pt x="1164774" y="698500"/>
                  </a:lnTo>
                  <a:lnTo>
                    <a:pt x="1241828" y="698500"/>
                  </a:lnTo>
                  <a:lnTo>
                    <a:pt x="1234478" y="609600"/>
                  </a:lnTo>
                  <a:lnTo>
                    <a:pt x="1234095" y="558800"/>
                  </a:lnTo>
                  <a:lnTo>
                    <a:pt x="1242052" y="520700"/>
                  </a:lnTo>
                  <a:lnTo>
                    <a:pt x="1259722" y="495300"/>
                  </a:lnTo>
                  <a:lnTo>
                    <a:pt x="1278892" y="469900"/>
                  </a:lnTo>
                  <a:close/>
                </a:path>
                <a:path w="2209165" h="2235200">
                  <a:moveTo>
                    <a:pt x="591323" y="368299"/>
                  </a:moveTo>
                  <a:lnTo>
                    <a:pt x="412229" y="368299"/>
                  </a:lnTo>
                  <a:lnTo>
                    <a:pt x="463165" y="380999"/>
                  </a:lnTo>
                  <a:lnTo>
                    <a:pt x="511241" y="393699"/>
                  </a:lnTo>
                  <a:lnTo>
                    <a:pt x="557439" y="419099"/>
                  </a:lnTo>
                  <a:lnTo>
                    <a:pt x="602743" y="444500"/>
                  </a:lnTo>
                  <a:lnTo>
                    <a:pt x="643378" y="482600"/>
                  </a:lnTo>
                  <a:lnTo>
                    <a:pt x="684672" y="508000"/>
                  </a:lnTo>
                  <a:lnTo>
                    <a:pt x="726779" y="533400"/>
                  </a:lnTo>
                  <a:lnTo>
                    <a:pt x="769852" y="546100"/>
                  </a:lnTo>
                  <a:lnTo>
                    <a:pt x="814047" y="571500"/>
                  </a:lnTo>
                  <a:lnTo>
                    <a:pt x="861319" y="584200"/>
                  </a:lnTo>
                  <a:lnTo>
                    <a:pt x="905577" y="596900"/>
                  </a:lnTo>
                  <a:lnTo>
                    <a:pt x="947008" y="584200"/>
                  </a:lnTo>
                  <a:lnTo>
                    <a:pt x="985799" y="584200"/>
                  </a:lnTo>
                  <a:lnTo>
                    <a:pt x="1022138" y="558800"/>
                  </a:lnTo>
                  <a:lnTo>
                    <a:pt x="1056212" y="533400"/>
                  </a:lnTo>
                  <a:lnTo>
                    <a:pt x="1072210" y="520700"/>
                  </a:lnTo>
                  <a:lnTo>
                    <a:pt x="870748" y="520700"/>
                  </a:lnTo>
                  <a:lnTo>
                    <a:pt x="825878" y="495300"/>
                  </a:lnTo>
                  <a:lnTo>
                    <a:pt x="781932" y="482600"/>
                  </a:lnTo>
                  <a:lnTo>
                    <a:pt x="738890" y="457200"/>
                  </a:lnTo>
                  <a:lnTo>
                    <a:pt x="696727" y="431800"/>
                  </a:lnTo>
                  <a:lnTo>
                    <a:pt x="655423" y="406400"/>
                  </a:lnTo>
                  <a:lnTo>
                    <a:pt x="591323" y="368299"/>
                  </a:lnTo>
                  <a:close/>
                </a:path>
                <a:path w="2209165" h="2235200">
                  <a:moveTo>
                    <a:pt x="1369675" y="457200"/>
                  </a:moveTo>
                  <a:lnTo>
                    <a:pt x="1288477" y="457200"/>
                  </a:lnTo>
                  <a:lnTo>
                    <a:pt x="1313614" y="495300"/>
                  </a:lnTo>
                  <a:lnTo>
                    <a:pt x="1343038" y="533400"/>
                  </a:lnTo>
                  <a:lnTo>
                    <a:pt x="1377259" y="558800"/>
                  </a:lnTo>
                  <a:lnTo>
                    <a:pt x="1416788" y="571500"/>
                  </a:lnTo>
                  <a:lnTo>
                    <a:pt x="1462135" y="584200"/>
                  </a:lnTo>
                  <a:lnTo>
                    <a:pt x="1570945" y="584200"/>
                  </a:lnTo>
                  <a:lnTo>
                    <a:pt x="1621997" y="558800"/>
                  </a:lnTo>
                  <a:lnTo>
                    <a:pt x="1670905" y="533400"/>
                  </a:lnTo>
                  <a:lnTo>
                    <a:pt x="1693698" y="520700"/>
                  </a:lnTo>
                  <a:lnTo>
                    <a:pt x="1466504" y="520700"/>
                  </a:lnTo>
                  <a:lnTo>
                    <a:pt x="1424823" y="508000"/>
                  </a:lnTo>
                  <a:lnTo>
                    <a:pt x="1389094" y="482600"/>
                  </a:lnTo>
                  <a:lnTo>
                    <a:pt x="1369675" y="457200"/>
                  </a:lnTo>
                  <a:close/>
                </a:path>
                <a:path w="2209165" h="2235200">
                  <a:moveTo>
                    <a:pt x="822963" y="228600"/>
                  </a:moveTo>
                  <a:lnTo>
                    <a:pt x="778944" y="228600"/>
                  </a:lnTo>
                  <a:lnTo>
                    <a:pt x="769567" y="241300"/>
                  </a:lnTo>
                  <a:lnTo>
                    <a:pt x="760483" y="241300"/>
                  </a:lnTo>
                  <a:lnTo>
                    <a:pt x="751329" y="254000"/>
                  </a:lnTo>
                  <a:lnTo>
                    <a:pt x="757923" y="266700"/>
                  </a:lnTo>
                  <a:lnTo>
                    <a:pt x="764351" y="266700"/>
                  </a:lnTo>
                  <a:lnTo>
                    <a:pt x="771236" y="279400"/>
                  </a:lnTo>
                  <a:lnTo>
                    <a:pt x="779199" y="292100"/>
                  </a:lnTo>
                  <a:lnTo>
                    <a:pt x="806513" y="292100"/>
                  </a:lnTo>
                  <a:lnTo>
                    <a:pt x="834396" y="304800"/>
                  </a:lnTo>
                  <a:lnTo>
                    <a:pt x="862131" y="304800"/>
                  </a:lnTo>
                  <a:lnTo>
                    <a:pt x="889003" y="317500"/>
                  </a:lnTo>
                  <a:lnTo>
                    <a:pt x="935949" y="330200"/>
                  </a:lnTo>
                  <a:lnTo>
                    <a:pt x="982274" y="355600"/>
                  </a:lnTo>
                  <a:lnTo>
                    <a:pt x="1028109" y="368300"/>
                  </a:lnTo>
                  <a:lnTo>
                    <a:pt x="1073588" y="393700"/>
                  </a:lnTo>
                  <a:lnTo>
                    <a:pt x="1054162" y="444500"/>
                  </a:lnTo>
                  <a:lnTo>
                    <a:pt x="1027712" y="482600"/>
                  </a:lnTo>
                  <a:lnTo>
                    <a:pt x="995191" y="508000"/>
                  </a:lnTo>
                  <a:lnTo>
                    <a:pt x="957554" y="520700"/>
                  </a:lnTo>
                  <a:lnTo>
                    <a:pt x="1072210" y="520700"/>
                  </a:lnTo>
                  <a:lnTo>
                    <a:pt x="1088208" y="508000"/>
                  </a:lnTo>
                  <a:lnTo>
                    <a:pt x="1118314" y="469900"/>
                  </a:lnTo>
                  <a:lnTo>
                    <a:pt x="1278892" y="469900"/>
                  </a:lnTo>
                  <a:lnTo>
                    <a:pt x="1288477" y="457200"/>
                  </a:lnTo>
                  <a:lnTo>
                    <a:pt x="1369675" y="457200"/>
                  </a:lnTo>
                  <a:lnTo>
                    <a:pt x="1359965" y="444500"/>
                  </a:lnTo>
                  <a:lnTo>
                    <a:pt x="1205129" y="444500"/>
                  </a:lnTo>
                  <a:lnTo>
                    <a:pt x="1174988" y="419100"/>
                  </a:lnTo>
                  <a:lnTo>
                    <a:pt x="1159855" y="393700"/>
                  </a:lnTo>
                  <a:lnTo>
                    <a:pt x="1155351" y="368300"/>
                  </a:lnTo>
                  <a:lnTo>
                    <a:pt x="1157538" y="330200"/>
                  </a:lnTo>
                  <a:lnTo>
                    <a:pt x="1157560" y="317500"/>
                  </a:lnTo>
                  <a:lnTo>
                    <a:pt x="1087909" y="317500"/>
                  </a:lnTo>
                  <a:lnTo>
                    <a:pt x="1035373" y="304800"/>
                  </a:lnTo>
                  <a:lnTo>
                    <a:pt x="982535" y="279400"/>
                  </a:lnTo>
                  <a:lnTo>
                    <a:pt x="929470" y="266700"/>
                  </a:lnTo>
                  <a:lnTo>
                    <a:pt x="876254" y="241300"/>
                  </a:lnTo>
                  <a:lnTo>
                    <a:pt x="822963" y="228600"/>
                  </a:lnTo>
                  <a:close/>
                </a:path>
                <a:path w="2209165" h="2235200">
                  <a:moveTo>
                    <a:pt x="1976156" y="76200"/>
                  </a:moveTo>
                  <a:lnTo>
                    <a:pt x="1775169" y="76200"/>
                  </a:lnTo>
                  <a:lnTo>
                    <a:pt x="1821537" y="88900"/>
                  </a:lnTo>
                  <a:lnTo>
                    <a:pt x="1866186" y="101600"/>
                  </a:lnTo>
                  <a:lnTo>
                    <a:pt x="1909030" y="114300"/>
                  </a:lnTo>
                  <a:lnTo>
                    <a:pt x="1949986" y="139700"/>
                  </a:lnTo>
                  <a:lnTo>
                    <a:pt x="1988970" y="165100"/>
                  </a:lnTo>
                  <a:lnTo>
                    <a:pt x="2025898" y="190500"/>
                  </a:lnTo>
                  <a:lnTo>
                    <a:pt x="2060687" y="228600"/>
                  </a:lnTo>
                  <a:lnTo>
                    <a:pt x="2093251" y="266700"/>
                  </a:lnTo>
                  <a:lnTo>
                    <a:pt x="2099966" y="266700"/>
                  </a:lnTo>
                  <a:lnTo>
                    <a:pt x="2105999" y="279400"/>
                  </a:lnTo>
                  <a:lnTo>
                    <a:pt x="2111485" y="292100"/>
                  </a:lnTo>
                  <a:lnTo>
                    <a:pt x="2017772" y="292100"/>
                  </a:lnTo>
                  <a:lnTo>
                    <a:pt x="1985443" y="304800"/>
                  </a:lnTo>
                  <a:lnTo>
                    <a:pt x="1937753" y="304800"/>
                  </a:lnTo>
                  <a:lnTo>
                    <a:pt x="1893084" y="317500"/>
                  </a:lnTo>
                  <a:lnTo>
                    <a:pt x="1850611" y="342900"/>
                  </a:lnTo>
                  <a:lnTo>
                    <a:pt x="1768952" y="393700"/>
                  </a:lnTo>
                  <a:lnTo>
                    <a:pt x="1689845" y="444500"/>
                  </a:lnTo>
                  <a:lnTo>
                    <a:pt x="1649278" y="469900"/>
                  </a:lnTo>
                  <a:lnTo>
                    <a:pt x="1607773" y="495300"/>
                  </a:lnTo>
                  <a:lnTo>
                    <a:pt x="1565136" y="508000"/>
                  </a:lnTo>
                  <a:lnTo>
                    <a:pt x="1513491" y="520700"/>
                  </a:lnTo>
                  <a:lnTo>
                    <a:pt x="1693698" y="520700"/>
                  </a:lnTo>
                  <a:lnTo>
                    <a:pt x="1716491" y="508000"/>
                  </a:lnTo>
                  <a:lnTo>
                    <a:pt x="1805260" y="457200"/>
                  </a:lnTo>
                  <a:lnTo>
                    <a:pt x="1849371" y="419100"/>
                  </a:lnTo>
                  <a:lnTo>
                    <a:pt x="1896800" y="393700"/>
                  </a:lnTo>
                  <a:lnTo>
                    <a:pt x="1994457" y="368300"/>
                  </a:lnTo>
                  <a:lnTo>
                    <a:pt x="2208471" y="368300"/>
                  </a:lnTo>
                  <a:lnTo>
                    <a:pt x="2208890" y="355600"/>
                  </a:lnTo>
                  <a:lnTo>
                    <a:pt x="2183637" y="279400"/>
                  </a:lnTo>
                  <a:lnTo>
                    <a:pt x="2159168" y="241300"/>
                  </a:lnTo>
                  <a:lnTo>
                    <a:pt x="2131577" y="203200"/>
                  </a:lnTo>
                  <a:lnTo>
                    <a:pt x="2101146" y="165100"/>
                  </a:lnTo>
                  <a:lnTo>
                    <a:pt x="2068158" y="139700"/>
                  </a:lnTo>
                  <a:lnTo>
                    <a:pt x="2032895" y="114300"/>
                  </a:lnTo>
                  <a:lnTo>
                    <a:pt x="1995639" y="88900"/>
                  </a:lnTo>
                  <a:lnTo>
                    <a:pt x="1976156" y="76200"/>
                  </a:lnTo>
                  <a:close/>
                </a:path>
                <a:path w="2209165" h="2235200">
                  <a:moveTo>
                    <a:pt x="1789350" y="12700"/>
                  </a:moveTo>
                  <a:lnTo>
                    <a:pt x="1575586" y="12700"/>
                  </a:lnTo>
                  <a:lnTo>
                    <a:pt x="1535041" y="25400"/>
                  </a:lnTo>
                  <a:lnTo>
                    <a:pt x="1495892" y="38100"/>
                  </a:lnTo>
                  <a:lnTo>
                    <a:pt x="1458419" y="50800"/>
                  </a:lnTo>
                  <a:lnTo>
                    <a:pt x="1422906" y="76200"/>
                  </a:lnTo>
                  <a:lnTo>
                    <a:pt x="1389634" y="88900"/>
                  </a:lnTo>
                  <a:lnTo>
                    <a:pt x="1358887" y="114300"/>
                  </a:lnTo>
                  <a:lnTo>
                    <a:pt x="1319924" y="152400"/>
                  </a:lnTo>
                  <a:lnTo>
                    <a:pt x="1288500" y="190500"/>
                  </a:lnTo>
                  <a:lnTo>
                    <a:pt x="1266074" y="228600"/>
                  </a:lnTo>
                  <a:lnTo>
                    <a:pt x="1254105" y="279400"/>
                  </a:lnTo>
                  <a:lnTo>
                    <a:pt x="1254100" y="342900"/>
                  </a:lnTo>
                  <a:lnTo>
                    <a:pt x="1254198" y="368300"/>
                  </a:lnTo>
                  <a:lnTo>
                    <a:pt x="1245712" y="393700"/>
                  </a:lnTo>
                  <a:lnTo>
                    <a:pt x="1229165" y="419100"/>
                  </a:lnTo>
                  <a:lnTo>
                    <a:pt x="1205129" y="444500"/>
                  </a:lnTo>
                  <a:lnTo>
                    <a:pt x="1359965" y="444500"/>
                  </a:lnTo>
                  <a:lnTo>
                    <a:pt x="1338083" y="406400"/>
                  </a:lnTo>
                  <a:lnTo>
                    <a:pt x="1375459" y="381000"/>
                  </a:lnTo>
                  <a:lnTo>
                    <a:pt x="1415184" y="355600"/>
                  </a:lnTo>
                  <a:lnTo>
                    <a:pt x="1456889" y="330200"/>
                  </a:lnTo>
                  <a:lnTo>
                    <a:pt x="1318517" y="330200"/>
                  </a:lnTo>
                  <a:lnTo>
                    <a:pt x="1321355" y="279400"/>
                  </a:lnTo>
                  <a:lnTo>
                    <a:pt x="1335218" y="241300"/>
                  </a:lnTo>
                  <a:lnTo>
                    <a:pt x="1358727" y="203200"/>
                  </a:lnTo>
                  <a:lnTo>
                    <a:pt x="1390501" y="177800"/>
                  </a:lnTo>
                  <a:lnTo>
                    <a:pt x="1433100" y="139700"/>
                  </a:lnTo>
                  <a:lnTo>
                    <a:pt x="1478158" y="114300"/>
                  </a:lnTo>
                  <a:lnTo>
                    <a:pt x="1525405" y="101600"/>
                  </a:lnTo>
                  <a:lnTo>
                    <a:pt x="1625398" y="76200"/>
                  </a:lnTo>
                  <a:lnTo>
                    <a:pt x="1976156" y="76200"/>
                  </a:lnTo>
                  <a:lnTo>
                    <a:pt x="1956673" y="63500"/>
                  </a:lnTo>
                  <a:lnTo>
                    <a:pt x="1874738" y="38100"/>
                  </a:lnTo>
                  <a:lnTo>
                    <a:pt x="1789350" y="12700"/>
                  </a:lnTo>
                  <a:close/>
                </a:path>
                <a:path w="2209165" h="2235200">
                  <a:moveTo>
                    <a:pt x="278476" y="380999"/>
                  </a:moveTo>
                  <a:lnTo>
                    <a:pt x="201696" y="380999"/>
                  </a:lnTo>
                  <a:lnTo>
                    <a:pt x="212019" y="393699"/>
                  </a:lnTo>
                  <a:lnTo>
                    <a:pt x="252016" y="393699"/>
                  </a:lnTo>
                  <a:lnTo>
                    <a:pt x="278476" y="380999"/>
                  </a:lnTo>
                  <a:close/>
                </a:path>
                <a:path w="2209165" h="2235200">
                  <a:moveTo>
                    <a:pt x="2208471" y="368300"/>
                  </a:moveTo>
                  <a:lnTo>
                    <a:pt x="2096145" y="368300"/>
                  </a:lnTo>
                  <a:lnTo>
                    <a:pt x="2148612" y="381000"/>
                  </a:lnTo>
                  <a:lnTo>
                    <a:pt x="2162578" y="393700"/>
                  </a:lnTo>
                  <a:lnTo>
                    <a:pt x="2208490" y="393700"/>
                  </a:lnTo>
                  <a:lnTo>
                    <a:pt x="2208471" y="368300"/>
                  </a:lnTo>
                  <a:close/>
                </a:path>
                <a:path w="2209165" h="2235200">
                  <a:moveTo>
                    <a:pt x="815663" y="12700"/>
                  </a:moveTo>
                  <a:lnTo>
                    <a:pt x="607288" y="12699"/>
                  </a:lnTo>
                  <a:lnTo>
                    <a:pt x="556082" y="25399"/>
                  </a:lnTo>
                  <a:lnTo>
                    <a:pt x="507483" y="38099"/>
                  </a:lnTo>
                  <a:lnTo>
                    <a:pt x="461568" y="63499"/>
                  </a:lnTo>
                  <a:lnTo>
                    <a:pt x="418413" y="76199"/>
                  </a:lnTo>
                  <a:lnTo>
                    <a:pt x="378097" y="101599"/>
                  </a:lnTo>
                  <a:lnTo>
                    <a:pt x="340695" y="139699"/>
                  </a:lnTo>
                  <a:lnTo>
                    <a:pt x="306287" y="165099"/>
                  </a:lnTo>
                  <a:lnTo>
                    <a:pt x="274948" y="203199"/>
                  </a:lnTo>
                  <a:lnTo>
                    <a:pt x="246756" y="241299"/>
                  </a:lnTo>
                  <a:lnTo>
                    <a:pt x="221788" y="292099"/>
                  </a:lnTo>
                  <a:lnTo>
                    <a:pt x="200122" y="342899"/>
                  </a:lnTo>
                  <a:lnTo>
                    <a:pt x="195839" y="368299"/>
                  </a:lnTo>
                  <a:lnTo>
                    <a:pt x="197291" y="380999"/>
                  </a:lnTo>
                  <a:lnTo>
                    <a:pt x="304700" y="380999"/>
                  </a:lnTo>
                  <a:lnTo>
                    <a:pt x="330941" y="368299"/>
                  </a:lnTo>
                  <a:lnTo>
                    <a:pt x="591323" y="368299"/>
                  </a:lnTo>
                  <a:lnTo>
                    <a:pt x="569902" y="355599"/>
                  </a:lnTo>
                  <a:lnTo>
                    <a:pt x="525748" y="330199"/>
                  </a:lnTo>
                  <a:lnTo>
                    <a:pt x="479134" y="304799"/>
                  </a:lnTo>
                  <a:lnTo>
                    <a:pt x="295431" y="304799"/>
                  </a:lnTo>
                  <a:lnTo>
                    <a:pt x="298299" y="292099"/>
                  </a:lnTo>
                  <a:lnTo>
                    <a:pt x="301395" y="279399"/>
                  </a:lnTo>
                  <a:lnTo>
                    <a:pt x="304718" y="279399"/>
                  </a:lnTo>
                  <a:lnTo>
                    <a:pt x="308266" y="266699"/>
                  </a:lnTo>
                  <a:lnTo>
                    <a:pt x="335349" y="241299"/>
                  </a:lnTo>
                  <a:lnTo>
                    <a:pt x="366527" y="203199"/>
                  </a:lnTo>
                  <a:lnTo>
                    <a:pt x="401334" y="177799"/>
                  </a:lnTo>
                  <a:lnTo>
                    <a:pt x="439305" y="152399"/>
                  </a:lnTo>
                  <a:lnTo>
                    <a:pt x="479974" y="126999"/>
                  </a:lnTo>
                  <a:lnTo>
                    <a:pt x="522878" y="114299"/>
                  </a:lnTo>
                  <a:lnTo>
                    <a:pt x="567551" y="88899"/>
                  </a:lnTo>
                  <a:lnTo>
                    <a:pt x="613528" y="76199"/>
                  </a:lnTo>
                  <a:lnTo>
                    <a:pt x="1006982" y="76200"/>
                  </a:lnTo>
                  <a:lnTo>
                    <a:pt x="965430" y="63500"/>
                  </a:lnTo>
                  <a:lnTo>
                    <a:pt x="916765" y="38100"/>
                  </a:lnTo>
                  <a:lnTo>
                    <a:pt x="815663" y="12700"/>
                  </a:lnTo>
                  <a:close/>
                </a:path>
                <a:path w="2209165" h="2235200">
                  <a:moveTo>
                    <a:pt x="1637142" y="228600"/>
                  </a:moveTo>
                  <a:lnTo>
                    <a:pt x="1576859" y="228600"/>
                  </a:lnTo>
                  <a:lnTo>
                    <a:pt x="1453977" y="266700"/>
                  </a:lnTo>
                  <a:lnTo>
                    <a:pt x="1386422" y="292100"/>
                  </a:lnTo>
                  <a:lnTo>
                    <a:pt x="1352819" y="317500"/>
                  </a:lnTo>
                  <a:lnTo>
                    <a:pt x="1318517" y="330200"/>
                  </a:lnTo>
                  <a:lnTo>
                    <a:pt x="1456889" y="330200"/>
                  </a:lnTo>
                  <a:lnTo>
                    <a:pt x="1590194" y="292100"/>
                  </a:lnTo>
                  <a:lnTo>
                    <a:pt x="1628073" y="292100"/>
                  </a:lnTo>
                  <a:lnTo>
                    <a:pt x="1636274" y="279400"/>
                  </a:lnTo>
                  <a:lnTo>
                    <a:pt x="1643534" y="266700"/>
                  </a:lnTo>
                  <a:lnTo>
                    <a:pt x="1650383" y="254000"/>
                  </a:lnTo>
                  <a:lnTo>
                    <a:pt x="1657356" y="254000"/>
                  </a:lnTo>
                  <a:lnTo>
                    <a:pt x="1647303" y="241300"/>
                  </a:lnTo>
                  <a:lnTo>
                    <a:pt x="1637142" y="228600"/>
                  </a:lnTo>
                  <a:close/>
                </a:path>
                <a:path w="2209165" h="2235200">
                  <a:moveTo>
                    <a:pt x="1006982" y="76200"/>
                  </a:moveTo>
                  <a:lnTo>
                    <a:pt x="801178" y="76200"/>
                  </a:lnTo>
                  <a:lnTo>
                    <a:pt x="890737" y="101600"/>
                  </a:lnTo>
                  <a:lnTo>
                    <a:pt x="932823" y="114300"/>
                  </a:lnTo>
                  <a:lnTo>
                    <a:pt x="972493" y="139700"/>
                  </a:lnTo>
                  <a:lnTo>
                    <a:pt x="1009282" y="165100"/>
                  </a:lnTo>
                  <a:lnTo>
                    <a:pt x="1047836" y="203200"/>
                  </a:lnTo>
                  <a:lnTo>
                    <a:pt x="1073694" y="241300"/>
                  </a:lnTo>
                  <a:lnTo>
                    <a:pt x="1087002" y="279400"/>
                  </a:lnTo>
                  <a:lnTo>
                    <a:pt x="1087909" y="317500"/>
                  </a:lnTo>
                  <a:lnTo>
                    <a:pt x="1157560" y="317500"/>
                  </a:lnTo>
                  <a:lnTo>
                    <a:pt x="1146646" y="254000"/>
                  </a:lnTo>
                  <a:lnTo>
                    <a:pt x="1129965" y="203200"/>
                  </a:lnTo>
                  <a:lnTo>
                    <a:pt x="1107006" y="165100"/>
                  </a:lnTo>
                  <a:lnTo>
                    <a:pt x="1078421" y="139700"/>
                  </a:lnTo>
                  <a:lnTo>
                    <a:pt x="1044863" y="101600"/>
                  </a:lnTo>
                  <a:lnTo>
                    <a:pt x="1006982" y="76200"/>
                  </a:lnTo>
                  <a:close/>
                </a:path>
                <a:path w="2209165" h="2235200">
                  <a:moveTo>
                    <a:pt x="396568" y="292099"/>
                  </a:moveTo>
                  <a:lnTo>
                    <a:pt x="363711" y="292099"/>
                  </a:lnTo>
                  <a:lnTo>
                    <a:pt x="330083" y="304799"/>
                  </a:lnTo>
                  <a:lnTo>
                    <a:pt x="428909" y="304799"/>
                  </a:lnTo>
                  <a:lnTo>
                    <a:pt x="396568" y="292099"/>
                  </a:lnTo>
                  <a:close/>
                </a:path>
                <a:path w="2209165" h="2235200">
                  <a:moveTo>
                    <a:pt x="711654" y="0"/>
                  </a:moveTo>
                  <a:lnTo>
                    <a:pt x="659357" y="12699"/>
                  </a:lnTo>
                  <a:lnTo>
                    <a:pt x="763863" y="12700"/>
                  </a:lnTo>
                  <a:lnTo>
                    <a:pt x="711654" y="0"/>
                  </a:lnTo>
                  <a:close/>
                </a:path>
              </a:pathLst>
            </a:custGeom>
            <a:solidFill>
              <a:srgbClr val="FFFFFF"/>
            </a:solidFill>
          </p:spPr>
          <p:txBody>
            <a:bodyPr wrap="square" lIns="0" tIns="0" rIns="0" bIns="0" rtlCol="0"/>
            <a:lstStyle/>
            <a:p>
              <a:endParaRPr/>
            </a:p>
          </p:txBody>
        </p:sp>
        <p:sp>
          <p:nvSpPr>
            <p:cNvPr id="11" name="object 11"/>
            <p:cNvSpPr/>
            <p:nvPr/>
          </p:nvSpPr>
          <p:spPr>
            <a:xfrm>
              <a:off x="8995893" y="2883877"/>
              <a:ext cx="1821814" cy="452755"/>
            </a:xfrm>
            <a:custGeom>
              <a:avLst/>
              <a:gdLst/>
              <a:ahLst/>
              <a:cxnLst/>
              <a:rect l="l" t="t" r="r" b="b"/>
              <a:pathLst>
                <a:path w="1821815" h="452754">
                  <a:moveTo>
                    <a:pt x="792645" y="244182"/>
                  </a:moveTo>
                  <a:lnTo>
                    <a:pt x="791743" y="205917"/>
                  </a:lnTo>
                  <a:lnTo>
                    <a:pt x="778421" y="167081"/>
                  </a:lnTo>
                  <a:lnTo>
                    <a:pt x="752513" y="128625"/>
                  </a:lnTo>
                  <a:lnTo>
                    <a:pt x="713867" y="91516"/>
                  </a:lnTo>
                  <a:lnTo>
                    <a:pt x="677075" y="65595"/>
                  </a:lnTo>
                  <a:lnTo>
                    <a:pt x="637400" y="44069"/>
                  </a:lnTo>
                  <a:lnTo>
                    <a:pt x="595312" y="26885"/>
                  </a:lnTo>
                  <a:lnTo>
                    <a:pt x="551281" y="13957"/>
                  </a:lnTo>
                  <a:lnTo>
                    <a:pt x="505752" y="5207"/>
                  </a:lnTo>
                  <a:lnTo>
                    <a:pt x="459206" y="584"/>
                  </a:lnTo>
                  <a:lnTo>
                    <a:pt x="412115" y="0"/>
                  </a:lnTo>
                  <a:lnTo>
                    <a:pt x="364921" y="3390"/>
                  </a:lnTo>
                  <a:lnTo>
                    <a:pt x="318109" y="10680"/>
                  </a:lnTo>
                  <a:lnTo>
                    <a:pt x="272122" y="21805"/>
                  </a:lnTo>
                  <a:lnTo>
                    <a:pt x="227457" y="36677"/>
                  </a:lnTo>
                  <a:lnTo>
                    <a:pt x="184543" y="55245"/>
                  </a:lnTo>
                  <a:lnTo>
                    <a:pt x="143878" y="77419"/>
                  </a:lnTo>
                  <a:lnTo>
                    <a:pt x="105905" y="103136"/>
                  </a:lnTo>
                  <a:lnTo>
                    <a:pt x="71107" y="132321"/>
                  </a:lnTo>
                  <a:lnTo>
                    <a:pt x="39928" y="164896"/>
                  </a:lnTo>
                  <a:lnTo>
                    <a:pt x="12852" y="200812"/>
                  </a:lnTo>
                  <a:lnTo>
                    <a:pt x="0" y="227291"/>
                  </a:lnTo>
                  <a:lnTo>
                    <a:pt x="101130" y="226250"/>
                  </a:lnTo>
                  <a:lnTo>
                    <a:pt x="133477" y="228168"/>
                  </a:lnTo>
                  <a:lnTo>
                    <a:pt x="183730" y="238010"/>
                  </a:lnTo>
                  <a:lnTo>
                    <a:pt x="230352" y="255955"/>
                  </a:lnTo>
                  <a:lnTo>
                    <a:pt x="274485" y="279539"/>
                  </a:lnTo>
                  <a:lnTo>
                    <a:pt x="359981" y="333832"/>
                  </a:lnTo>
                  <a:lnTo>
                    <a:pt x="443395" y="383844"/>
                  </a:lnTo>
                  <a:lnTo>
                    <a:pt x="486422" y="406666"/>
                  </a:lnTo>
                  <a:lnTo>
                    <a:pt x="530377" y="426974"/>
                  </a:lnTo>
                  <a:lnTo>
                    <a:pt x="575310" y="443992"/>
                  </a:lnTo>
                  <a:lnTo>
                    <a:pt x="620331" y="452716"/>
                  </a:lnTo>
                  <a:lnTo>
                    <a:pt x="662127" y="448602"/>
                  </a:lnTo>
                  <a:lnTo>
                    <a:pt x="699757" y="432485"/>
                  </a:lnTo>
                  <a:lnTo>
                    <a:pt x="732282" y="405193"/>
                  </a:lnTo>
                  <a:lnTo>
                    <a:pt x="758723" y="367563"/>
                  </a:lnTo>
                  <a:lnTo>
                    <a:pt x="778141" y="320433"/>
                  </a:lnTo>
                  <a:lnTo>
                    <a:pt x="686841" y="279920"/>
                  </a:lnTo>
                  <a:lnTo>
                    <a:pt x="593572" y="241274"/>
                  </a:lnTo>
                  <a:lnTo>
                    <a:pt x="566661" y="233083"/>
                  </a:lnTo>
                  <a:lnTo>
                    <a:pt x="511073" y="221411"/>
                  </a:lnTo>
                  <a:lnTo>
                    <a:pt x="483768" y="214058"/>
                  </a:lnTo>
                  <a:lnTo>
                    <a:pt x="475805" y="208978"/>
                  </a:lnTo>
                  <a:lnTo>
                    <a:pt x="455891" y="181165"/>
                  </a:lnTo>
                  <a:lnTo>
                    <a:pt x="483514" y="158750"/>
                  </a:lnTo>
                  <a:lnTo>
                    <a:pt x="493534" y="153365"/>
                  </a:lnTo>
                  <a:lnTo>
                    <a:pt x="501218" y="151942"/>
                  </a:lnTo>
                  <a:lnTo>
                    <a:pt x="509917" y="152768"/>
                  </a:lnTo>
                  <a:lnTo>
                    <a:pt x="792645" y="244182"/>
                  </a:lnTo>
                  <a:close/>
                </a:path>
                <a:path w="1821815" h="452754">
                  <a:moveTo>
                    <a:pt x="1821307" y="226428"/>
                  </a:moveTo>
                  <a:lnTo>
                    <a:pt x="1765427" y="151269"/>
                  </a:lnTo>
                  <a:lnTo>
                    <a:pt x="1730641" y="117475"/>
                  </a:lnTo>
                  <a:lnTo>
                    <a:pt x="1693710" y="88341"/>
                  </a:lnTo>
                  <a:lnTo>
                    <a:pt x="1654733" y="63703"/>
                  </a:lnTo>
                  <a:lnTo>
                    <a:pt x="1613776" y="43434"/>
                  </a:lnTo>
                  <a:lnTo>
                    <a:pt x="1570926" y="27355"/>
                  </a:lnTo>
                  <a:lnTo>
                    <a:pt x="1526273" y="15316"/>
                  </a:lnTo>
                  <a:lnTo>
                    <a:pt x="1479905" y="7150"/>
                  </a:lnTo>
                  <a:lnTo>
                    <a:pt x="1431899" y="2730"/>
                  </a:lnTo>
                  <a:lnTo>
                    <a:pt x="1382344" y="1866"/>
                  </a:lnTo>
                  <a:lnTo>
                    <a:pt x="1330134" y="4864"/>
                  </a:lnTo>
                  <a:lnTo>
                    <a:pt x="1279321" y="12471"/>
                  </a:lnTo>
                  <a:lnTo>
                    <a:pt x="1230147" y="25222"/>
                  </a:lnTo>
                  <a:lnTo>
                    <a:pt x="1182903" y="43649"/>
                  </a:lnTo>
                  <a:lnTo>
                    <a:pt x="1137843" y="68287"/>
                  </a:lnTo>
                  <a:lnTo>
                    <a:pt x="1095248" y="99669"/>
                  </a:lnTo>
                  <a:lnTo>
                    <a:pt x="1063472" y="131762"/>
                  </a:lnTo>
                  <a:lnTo>
                    <a:pt x="1039964" y="168008"/>
                  </a:lnTo>
                  <a:lnTo>
                    <a:pt x="1026096" y="209092"/>
                  </a:lnTo>
                  <a:lnTo>
                    <a:pt x="1023264" y="255676"/>
                  </a:lnTo>
                  <a:lnTo>
                    <a:pt x="1124673" y="207149"/>
                  </a:lnTo>
                  <a:lnTo>
                    <a:pt x="1158722" y="193967"/>
                  </a:lnTo>
                  <a:lnTo>
                    <a:pt x="1240307" y="170942"/>
                  </a:lnTo>
                  <a:lnTo>
                    <a:pt x="1323200" y="153797"/>
                  </a:lnTo>
                  <a:lnTo>
                    <a:pt x="1332103" y="155740"/>
                  </a:lnTo>
                  <a:lnTo>
                    <a:pt x="1362100" y="178396"/>
                  </a:lnTo>
                  <a:lnTo>
                    <a:pt x="1341196" y="207035"/>
                  </a:lnTo>
                  <a:lnTo>
                    <a:pt x="1332814" y="214630"/>
                  </a:lnTo>
                  <a:lnTo>
                    <a:pt x="1324648" y="218554"/>
                  </a:lnTo>
                  <a:lnTo>
                    <a:pt x="1249502" y="233781"/>
                  </a:lnTo>
                  <a:lnTo>
                    <a:pt x="1204950" y="246189"/>
                  </a:lnTo>
                  <a:lnTo>
                    <a:pt x="1161630" y="261429"/>
                  </a:lnTo>
                  <a:lnTo>
                    <a:pt x="1119924" y="280301"/>
                  </a:lnTo>
                  <a:lnTo>
                    <a:pt x="1080198" y="303631"/>
                  </a:lnTo>
                  <a:lnTo>
                    <a:pt x="1042822" y="332232"/>
                  </a:lnTo>
                  <a:lnTo>
                    <a:pt x="1064679" y="378498"/>
                  </a:lnTo>
                  <a:lnTo>
                    <a:pt x="1093800" y="414223"/>
                  </a:lnTo>
                  <a:lnTo>
                    <a:pt x="1129538" y="438708"/>
                  </a:lnTo>
                  <a:lnTo>
                    <a:pt x="1171232" y="451205"/>
                  </a:lnTo>
                  <a:lnTo>
                    <a:pt x="1218222" y="451027"/>
                  </a:lnTo>
                  <a:lnTo>
                    <a:pt x="1269873" y="437451"/>
                  </a:lnTo>
                  <a:lnTo>
                    <a:pt x="1312519" y="419265"/>
                  </a:lnTo>
                  <a:lnTo>
                    <a:pt x="1354023" y="397814"/>
                  </a:lnTo>
                  <a:lnTo>
                    <a:pt x="1394587" y="374040"/>
                  </a:lnTo>
                  <a:lnTo>
                    <a:pt x="1514424" y="296951"/>
                  </a:lnTo>
                  <a:lnTo>
                    <a:pt x="1555546" y="272465"/>
                  </a:lnTo>
                  <a:lnTo>
                    <a:pt x="1597952" y="251485"/>
                  </a:lnTo>
                  <a:lnTo>
                    <a:pt x="1642541" y="235800"/>
                  </a:lnTo>
                  <a:lnTo>
                    <a:pt x="1690179" y="227152"/>
                  </a:lnTo>
                  <a:lnTo>
                    <a:pt x="1722513" y="225374"/>
                  </a:lnTo>
                  <a:lnTo>
                    <a:pt x="1821307" y="226428"/>
                  </a:lnTo>
                  <a:close/>
                </a:path>
              </a:pathLst>
            </a:custGeom>
            <a:solidFill>
              <a:srgbClr val="005DAC"/>
            </a:solidFill>
          </p:spPr>
          <p:txBody>
            <a:bodyPr wrap="square" lIns="0" tIns="0" rIns="0" bIns="0" rtlCol="0"/>
            <a:lstStyle/>
            <a:p>
              <a:endParaRPr/>
            </a:p>
          </p:txBody>
        </p:sp>
        <p:sp>
          <p:nvSpPr>
            <p:cNvPr id="12" name="object 12"/>
            <p:cNvSpPr/>
            <p:nvPr/>
          </p:nvSpPr>
          <p:spPr>
            <a:xfrm>
              <a:off x="9729940" y="3784554"/>
              <a:ext cx="374015" cy="526415"/>
            </a:xfrm>
            <a:custGeom>
              <a:avLst/>
              <a:gdLst/>
              <a:ahLst/>
              <a:cxnLst/>
              <a:rect l="l" t="t" r="r" b="b"/>
              <a:pathLst>
                <a:path w="374015" h="526414">
                  <a:moveTo>
                    <a:pt x="373512" y="0"/>
                  </a:moveTo>
                  <a:lnTo>
                    <a:pt x="34061" y="0"/>
                  </a:lnTo>
                  <a:lnTo>
                    <a:pt x="611" y="48419"/>
                  </a:lnTo>
                  <a:lnTo>
                    <a:pt x="611" y="50165"/>
                  </a:lnTo>
                  <a:lnTo>
                    <a:pt x="90223" y="50165"/>
                  </a:lnTo>
                  <a:lnTo>
                    <a:pt x="115968" y="52566"/>
                  </a:lnTo>
                  <a:lnTo>
                    <a:pt x="159148" y="67589"/>
                  </a:lnTo>
                  <a:lnTo>
                    <a:pt x="194273" y="103227"/>
                  </a:lnTo>
                  <a:lnTo>
                    <a:pt x="34061" y="103227"/>
                  </a:lnTo>
                  <a:lnTo>
                    <a:pt x="0" y="152883"/>
                  </a:lnTo>
                  <a:lnTo>
                    <a:pt x="203087" y="153232"/>
                  </a:lnTo>
                  <a:lnTo>
                    <a:pt x="203087" y="160727"/>
                  </a:lnTo>
                  <a:lnTo>
                    <a:pt x="201688" y="168149"/>
                  </a:lnTo>
                  <a:lnTo>
                    <a:pt x="180049" y="206739"/>
                  </a:lnTo>
                  <a:lnTo>
                    <a:pt x="110672" y="242862"/>
                  </a:lnTo>
                  <a:lnTo>
                    <a:pt x="60183" y="247378"/>
                  </a:lnTo>
                  <a:lnTo>
                    <a:pt x="49848" y="247277"/>
                  </a:lnTo>
                  <a:lnTo>
                    <a:pt x="18953" y="244846"/>
                  </a:lnTo>
                  <a:lnTo>
                    <a:pt x="18254" y="246680"/>
                  </a:lnTo>
                  <a:lnTo>
                    <a:pt x="18254" y="293541"/>
                  </a:lnTo>
                  <a:lnTo>
                    <a:pt x="217248" y="526105"/>
                  </a:lnTo>
                  <a:lnTo>
                    <a:pt x="292714" y="525668"/>
                  </a:lnTo>
                  <a:lnTo>
                    <a:pt x="292714" y="515190"/>
                  </a:lnTo>
                  <a:lnTo>
                    <a:pt x="125086" y="313261"/>
                  </a:lnTo>
                  <a:lnTo>
                    <a:pt x="104290" y="287194"/>
                  </a:lnTo>
                  <a:lnTo>
                    <a:pt x="102898" y="283340"/>
                  </a:lnTo>
                  <a:lnTo>
                    <a:pt x="127392" y="281447"/>
                  </a:lnTo>
                  <a:lnTo>
                    <a:pt x="151463" y="276847"/>
                  </a:lnTo>
                  <a:lnTo>
                    <a:pt x="197405" y="259690"/>
                  </a:lnTo>
                  <a:lnTo>
                    <a:pt x="238517" y="229759"/>
                  </a:lnTo>
                  <a:lnTo>
                    <a:pt x="268244" y="184755"/>
                  </a:lnTo>
                  <a:lnTo>
                    <a:pt x="276819" y="153232"/>
                  </a:lnTo>
                  <a:lnTo>
                    <a:pt x="339625" y="153232"/>
                  </a:lnTo>
                  <a:lnTo>
                    <a:pt x="372827" y="104624"/>
                  </a:lnTo>
                  <a:lnTo>
                    <a:pt x="372215" y="103227"/>
                  </a:lnTo>
                  <a:lnTo>
                    <a:pt x="274372" y="103227"/>
                  </a:lnTo>
                  <a:lnTo>
                    <a:pt x="270582" y="88775"/>
                  </a:lnTo>
                  <a:lnTo>
                    <a:pt x="265031" y="74977"/>
                  </a:lnTo>
                  <a:lnTo>
                    <a:pt x="257795" y="61994"/>
                  </a:lnTo>
                  <a:lnTo>
                    <a:pt x="248949" y="49990"/>
                  </a:lnTo>
                  <a:lnTo>
                    <a:pt x="339625" y="49990"/>
                  </a:lnTo>
                  <a:lnTo>
                    <a:pt x="357289" y="25835"/>
                  </a:lnTo>
                  <a:lnTo>
                    <a:pt x="373512" y="0"/>
                  </a:lnTo>
                  <a:close/>
                </a:path>
              </a:pathLst>
            </a:custGeom>
            <a:solidFill>
              <a:srgbClr val="FFFFFF"/>
            </a:solidFill>
          </p:spPr>
          <p:txBody>
            <a:bodyPr wrap="square" lIns="0" tIns="0" rIns="0" bIns="0" rtlCol="0"/>
            <a:lstStyle/>
            <a:p>
              <a:endParaRPr/>
            </a:p>
          </p:txBody>
        </p:sp>
      </p:grpSp>
      <p:sp>
        <p:nvSpPr>
          <p:cNvPr id="13" name="object 13"/>
          <p:cNvSpPr txBox="1"/>
          <p:nvPr/>
        </p:nvSpPr>
        <p:spPr>
          <a:xfrm>
            <a:off x="438658" y="240538"/>
            <a:ext cx="7914005" cy="482600"/>
          </a:xfrm>
          <a:prstGeom prst="rect">
            <a:avLst/>
          </a:prstGeom>
        </p:spPr>
        <p:txBody>
          <a:bodyPr vert="horz" wrap="square" lIns="0" tIns="12700" rIns="0" bIns="0" rtlCol="0">
            <a:spAutoFit/>
          </a:bodyPr>
          <a:lstStyle/>
          <a:p>
            <a:pPr marL="12700">
              <a:lnSpc>
                <a:spcPct val="100000"/>
              </a:lnSpc>
              <a:spcBef>
                <a:spcPts val="100"/>
              </a:spcBef>
            </a:pPr>
            <a:r>
              <a:rPr sz="3000" b="0">
                <a:solidFill>
                  <a:srgbClr val="005DAC"/>
                </a:solidFill>
                <a:latin typeface="Rubik Medium"/>
                <a:cs typeface="Rubik Medium"/>
              </a:rPr>
              <a:t>Why</a:t>
            </a:r>
            <a:r>
              <a:rPr sz="3000" b="0" spc="-10">
                <a:solidFill>
                  <a:srgbClr val="005DAC"/>
                </a:solidFill>
                <a:latin typeface="Rubik Medium"/>
                <a:cs typeface="Rubik Medium"/>
              </a:rPr>
              <a:t> </a:t>
            </a:r>
            <a:r>
              <a:rPr sz="3000" b="0">
                <a:solidFill>
                  <a:srgbClr val="005DAC"/>
                </a:solidFill>
                <a:latin typeface="Rubik Medium"/>
                <a:cs typeface="Rubik Medium"/>
              </a:rPr>
              <a:t>Moat</a:t>
            </a:r>
            <a:r>
              <a:rPr sz="3000" b="0" spc="-10">
                <a:solidFill>
                  <a:srgbClr val="005DAC"/>
                </a:solidFill>
                <a:latin typeface="Rubik Medium"/>
                <a:cs typeface="Rubik Medium"/>
              </a:rPr>
              <a:t> </a:t>
            </a:r>
            <a:r>
              <a:rPr sz="3000" b="0">
                <a:solidFill>
                  <a:srgbClr val="005DAC"/>
                </a:solidFill>
                <a:latin typeface="Rubik Medium"/>
                <a:cs typeface="Rubik Medium"/>
              </a:rPr>
              <a:t>Investing in</a:t>
            </a:r>
            <a:r>
              <a:rPr sz="3000" b="0" spc="5">
                <a:solidFill>
                  <a:srgbClr val="005DAC"/>
                </a:solidFill>
                <a:latin typeface="Rubik Medium"/>
                <a:cs typeface="Rubik Medium"/>
              </a:rPr>
              <a:t> </a:t>
            </a:r>
            <a:r>
              <a:rPr sz="3000" b="0">
                <a:solidFill>
                  <a:srgbClr val="005DAC"/>
                </a:solidFill>
                <a:latin typeface="Rubik Medium"/>
                <a:cs typeface="Rubik Medium"/>
              </a:rPr>
              <a:t>Large and</a:t>
            </a:r>
            <a:r>
              <a:rPr sz="3000" b="0" spc="-10">
                <a:solidFill>
                  <a:srgbClr val="005DAC"/>
                </a:solidFill>
                <a:latin typeface="Rubik Medium"/>
                <a:cs typeface="Rubik Medium"/>
              </a:rPr>
              <a:t> </a:t>
            </a:r>
            <a:r>
              <a:rPr sz="3000" b="0">
                <a:solidFill>
                  <a:srgbClr val="005DAC"/>
                </a:solidFill>
                <a:latin typeface="Rubik Medium"/>
                <a:cs typeface="Rubik Medium"/>
              </a:rPr>
              <a:t>Mid</a:t>
            </a:r>
            <a:r>
              <a:rPr sz="3000" b="0" spc="10">
                <a:solidFill>
                  <a:srgbClr val="005DAC"/>
                </a:solidFill>
                <a:latin typeface="Rubik Medium"/>
                <a:cs typeface="Rubik Medium"/>
              </a:rPr>
              <a:t> </a:t>
            </a:r>
            <a:r>
              <a:rPr sz="3000" b="0" spc="-10">
                <a:solidFill>
                  <a:srgbClr val="005DAC"/>
                </a:solidFill>
                <a:latin typeface="Rubik Medium"/>
                <a:cs typeface="Rubik Medium"/>
              </a:rPr>
              <a:t>Caps?</a:t>
            </a:r>
            <a:endParaRPr sz="3000">
              <a:latin typeface="Rubik Medium"/>
              <a:cs typeface="Rubik Medium"/>
            </a:endParaRPr>
          </a:p>
        </p:txBody>
      </p:sp>
      <p:sp>
        <p:nvSpPr>
          <p:cNvPr id="14" name="object 14"/>
          <p:cNvSpPr/>
          <p:nvPr/>
        </p:nvSpPr>
        <p:spPr>
          <a:xfrm>
            <a:off x="427481" y="799337"/>
            <a:ext cx="1095375" cy="57150"/>
          </a:xfrm>
          <a:custGeom>
            <a:avLst/>
            <a:gdLst/>
            <a:ahLst/>
            <a:cxnLst/>
            <a:rect l="l" t="t" r="r" b="b"/>
            <a:pathLst>
              <a:path w="1095375" h="57150">
                <a:moveTo>
                  <a:pt x="1094994" y="0"/>
                </a:moveTo>
                <a:lnTo>
                  <a:pt x="0" y="0"/>
                </a:lnTo>
                <a:lnTo>
                  <a:pt x="0" y="57150"/>
                </a:lnTo>
                <a:lnTo>
                  <a:pt x="1094994" y="57150"/>
                </a:lnTo>
                <a:lnTo>
                  <a:pt x="1094994" y="0"/>
                </a:lnTo>
                <a:close/>
              </a:path>
            </a:pathLst>
          </a:custGeom>
          <a:solidFill>
            <a:srgbClr val="005DAC"/>
          </a:solidFill>
        </p:spPr>
        <p:txBody>
          <a:bodyPr wrap="square" lIns="0" tIns="0" rIns="0" bIns="0" rtlCol="0"/>
          <a:lstStyle/>
          <a:p>
            <a:endParaRPr/>
          </a:p>
        </p:txBody>
      </p:sp>
      <p:sp>
        <p:nvSpPr>
          <p:cNvPr id="15" name="object 15"/>
          <p:cNvSpPr/>
          <p:nvPr/>
        </p:nvSpPr>
        <p:spPr>
          <a:xfrm>
            <a:off x="1390650" y="1552955"/>
            <a:ext cx="4157979" cy="590550"/>
          </a:xfrm>
          <a:custGeom>
            <a:avLst/>
            <a:gdLst/>
            <a:ahLst/>
            <a:cxnLst/>
            <a:rect l="l" t="t" r="r" b="b"/>
            <a:pathLst>
              <a:path w="4157979" h="590550">
                <a:moveTo>
                  <a:pt x="4059047" y="0"/>
                </a:moveTo>
                <a:lnTo>
                  <a:pt x="98425" y="0"/>
                </a:lnTo>
                <a:lnTo>
                  <a:pt x="60114" y="7735"/>
                </a:lnTo>
                <a:lnTo>
                  <a:pt x="28828" y="28829"/>
                </a:lnTo>
                <a:lnTo>
                  <a:pt x="7735" y="60114"/>
                </a:lnTo>
                <a:lnTo>
                  <a:pt x="0" y="98425"/>
                </a:lnTo>
                <a:lnTo>
                  <a:pt x="0" y="492125"/>
                </a:lnTo>
                <a:lnTo>
                  <a:pt x="7735" y="530435"/>
                </a:lnTo>
                <a:lnTo>
                  <a:pt x="28828" y="561721"/>
                </a:lnTo>
                <a:lnTo>
                  <a:pt x="60114" y="582814"/>
                </a:lnTo>
                <a:lnTo>
                  <a:pt x="98425" y="590550"/>
                </a:lnTo>
                <a:lnTo>
                  <a:pt x="4059047" y="590550"/>
                </a:lnTo>
                <a:lnTo>
                  <a:pt x="4097357" y="582814"/>
                </a:lnTo>
                <a:lnTo>
                  <a:pt x="4128643" y="561721"/>
                </a:lnTo>
                <a:lnTo>
                  <a:pt x="4149736" y="530435"/>
                </a:lnTo>
                <a:lnTo>
                  <a:pt x="4157472" y="492125"/>
                </a:lnTo>
                <a:lnTo>
                  <a:pt x="4157472" y="98425"/>
                </a:lnTo>
                <a:lnTo>
                  <a:pt x="4149736" y="60114"/>
                </a:lnTo>
                <a:lnTo>
                  <a:pt x="4128642" y="28828"/>
                </a:lnTo>
                <a:lnTo>
                  <a:pt x="4097357" y="7735"/>
                </a:lnTo>
                <a:lnTo>
                  <a:pt x="4059047" y="0"/>
                </a:lnTo>
                <a:close/>
              </a:path>
            </a:pathLst>
          </a:custGeom>
          <a:solidFill>
            <a:srgbClr val="FFFFFF"/>
          </a:solidFill>
        </p:spPr>
        <p:txBody>
          <a:bodyPr wrap="square" lIns="0" tIns="0" rIns="0" bIns="0" rtlCol="0"/>
          <a:lstStyle/>
          <a:p>
            <a:endParaRPr/>
          </a:p>
        </p:txBody>
      </p:sp>
      <p:sp>
        <p:nvSpPr>
          <p:cNvPr id="16" name="object 16"/>
          <p:cNvSpPr/>
          <p:nvPr/>
        </p:nvSpPr>
        <p:spPr>
          <a:xfrm>
            <a:off x="1312925" y="2524505"/>
            <a:ext cx="4270375" cy="590550"/>
          </a:xfrm>
          <a:custGeom>
            <a:avLst/>
            <a:gdLst/>
            <a:ahLst/>
            <a:cxnLst/>
            <a:rect l="l" t="t" r="r" b="b"/>
            <a:pathLst>
              <a:path w="4270375" h="590550">
                <a:moveTo>
                  <a:pt x="4171823" y="0"/>
                </a:moveTo>
                <a:lnTo>
                  <a:pt x="98425" y="0"/>
                </a:lnTo>
                <a:lnTo>
                  <a:pt x="60114" y="7735"/>
                </a:lnTo>
                <a:lnTo>
                  <a:pt x="28828" y="28829"/>
                </a:lnTo>
                <a:lnTo>
                  <a:pt x="7735" y="60114"/>
                </a:lnTo>
                <a:lnTo>
                  <a:pt x="0" y="98425"/>
                </a:lnTo>
                <a:lnTo>
                  <a:pt x="0" y="492125"/>
                </a:lnTo>
                <a:lnTo>
                  <a:pt x="7735" y="530435"/>
                </a:lnTo>
                <a:lnTo>
                  <a:pt x="28828" y="561721"/>
                </a:lnTo>
                <a:lnTo>
                  <a:pt x="60114" y="582814"/>
                </a:lnTo>
                <a:lnTo>
                  <a:pt x="98425" y="590550"/>
                </a:lnTo>
                <a:lnTo>
                  <a:pt x="4171823" y="590550"/>
                </a:lnTo>
                <a:lnTo>
                  <a:pt x="4210133" y="582814"/>
                </a:lnTo>
                <a:lnTo>
                  <a:pt x="4241419" y="561721"/>
                </a:lnTo>
                <a:lnTo>
                  <a:pt x="4262512" y="530435"/>
                </a:lnTo>
                <a:lnTo>
                  <a:pt x="4270248" y="492125"/>
                </a:lnTo>
                <a:lnTo>
                  <a:pt x="4270248" y="98425"/>
                </a:lnTo>
                <a:lnTo>
                  <a:pt x="4262512" y="60114"/>
                </a:lnTo>
                <a:lnTo>
                  <a:pt x="4241419" y="28828"/>
                </a:lnTo>
                <a:lnTo>
                  <a:pt x="4210133" y="7735"/>
                </a:lnTo>
                <a:lnTo>
                  <a:pt x="4171823" y="0"/>
                </a:lnTo>
                <a:close/>
              </a:path>
            </a:pathLst>
          </a:custGeom>
          <a:solidFill>
            <a:srgbClr val="FFFFFF"/>
          </a:solidFill>
        </p:spPr>
        <p:txBody>
          <a:bodyPr wrap="square" lIns="0" tIns="0" rIns="0" bIns="0" rtlCol="0"/>
          <a:lstStyle/>
          <a:p>
            <a:endParaRPr/>
          </a:p>
        </p:txBody>
      </p:sp>
      <p:sp>
        <p:nvSpPr>
          <p:cNvPr id="17" name="object 17"/>
          <p:cNvSpPr/>
          <p:nvPr/>
        </p:nvSpPr>
        <p:spPr>
          <a:xfrm>
            <a:off x="1390650" y="3496817"/>
            <a:ext cx="4210050" cy="590550"/>
          </a:xfrm>
          <a:custGeom>
            <a:avLst/>
            <a:gdLst/>
            <a:ahLst/>
            <a:cxnLst/>
            <a:rect l="l" t="t" r="r" b="b"/>
            <a:pathLst>
              <a:path w="4210050" h="590550">
                <a:moveTo>
                  <a:pt x="4111625" y="0"/>
                </a:moveTo>
                <a:lnTo>
                  <a:pt x="98425" y="0"/>
                </a:lnTo>
                <a:lnTo>
                  <a:pt x="60114" y="7735"/>
                </a:lnTo>
                <a:lnTo>
                  <a:pt x="28828" y="28829"/>
                </a:lnTo>
                <a:lnTo>
                  <a:pt x="7735" y="60114"/>
                </a:lnTo>
                <a:lnTo>
                  <a:pt x="0" y="98425"/>
                </a:lnTo>
                <a:lnTo>
                  <a:pt x="0" y="492125"/>
                </a:lnTo>
                <a:lnTo>
                  <a:pt x="7735" y="530435"/>
                </a:lnTo>
                <a:lnTo>
                  <a:pt x="28828" y="561721"/>
                </a:lnTo>
                <a:lnTo>
                  <a:pt x="60114" y="582814"/>
                </a:lnTo>
                <a:lnTo>
                  <a:pt x="98425" y="590550"/>
                </a:lnTo>
                <a:lnTo>
                  <a:pt x="4111625" y="590550"/>
                </a:lnTo>
                <a:lnTo>
                  <a:pt x="4149935" y="582814"/>
                </a:lnTo>
                <a:lnTo>
                  <a:pt x="4181221" y="561721"/>
                </a:lnTo>
                <a:lnTo>
                  <a:pt x="4202314" y="530435"/>
                </a:lnTo>
                <a:lnTo>
                  <a:pt x="4210050" y="492125"/>
                </a:lnTo>
                <a:lnTo>
                  <a:pt x="4210050" y="98425"/>
                </a:lnTo>
                <a:lnTo>
                  <a:pt x="4202314" y="60114"/>
                </a:lnTo>
                <a:lnTo>
                  <a:pt x="4181220" y="28828"/>
                </a:lnTo>
                <a:lnTo>
                  <a:pt x="4149935" y="7735"/>
                </a:lnTo>
                <a:lnTo>
                  <a:pt x="4111625" y="0"/>
                </a:lnTo>
                <a:close/>
              </a:path>
            </a:pathLst>
          </a:custGeom>
          <a:solidFill>
            <a:srgbClr val="FFFFFF"/>
          </a:solidFill>
        </p:spPr>
        <p:txBody>
          <a:bodyPr wrap="square" lIns="0" tIns="0" rIns="0" bIns="0" rtlCol="0"/>
          <a:lstStyle/>
          <a:p>
            <a:endParaRPr/>
          </a:p>
        </p:txBody>
      </p:sp>
      <p:sp>
        <p:nvSpPr>
          <p:cNvPr id="18" name="object 18"/>
          <p:cNvSpPr/>
          <p:nvPr/>
        </p:nvSpPr>
        <p:spPr>
          <a:xfrm>
            <a:off x="1443227" y="4469129"/>
            <a:ext cx="4157979" cy="590550"/>
          </a:xfrm>
          <a:custGeom>
            <a:avLst/>
            <a:gdLst/>
            <a:ahLst/>
            <a:cxnLst/>
            <a:rect l="l" t="t" r="r" b="b"/>
            <a:pathLst>
              <a:path w="4157979" h="590550">
                <a:moveTo>
                  <a:pt x="4059047" y="0"/>
                </a:moveTo>
                <a:lnTo>
                  <a:pt x="98425" y="0"/>
                </a:lnTo>
                <a:lnTo>
                  <a:pt x="60114" y="7735"/>
                </a:lnTo>
                <a:lnTo>
                  <a:pt x="28828" y="28829"/>
                </a:lnTo>
                <a:lnTo>
                  <a:pt x="7735" y="60114"/>
                </a:lnTo>
                <a:lnTo>
                  <a:pt x="0" y="98425"/>
                </a:lnTo>
                <a:lnTo>
                  <a:pt x="0" y="492125"/>
                </a:lnTo>
                <a:lnTo>
                  <a:pt x="7735" y="530435"/>
                </a:lnTo>
                <a:lnTo>
                  <a:pt x="28828" y="561721"/>
                </a:lnTo>
                <a:lnTo>
                  <a:pt x="60114" y="582814"/>
                </a:lnTo>
                <a:lnTo>
                  <a:pt x="98425" y="590550"/>
                </a:lnTo>
                <a:lnTo>
                  <a:pt x="4059047" y="590550"/>
                </a:lnTo>
                <a:lnTo>
                  <a:pt x="4097357" y="582814"/>
                </a:lnTo>
                <a:lnTo>
                  <a:pt x="4128643" y="561721"/>
                </a:lnTo>
                <a:lnTo>
                  <a:pt x="4149736" y="530435"/>
                </a:lnTo>
                <a:lnTo>
                  <a:pt x="4157472" y="492125"/>
                </a:lnTo>
                <a:lnTo>
                  <a:pt x="4157472" y="98425"/>
                </a:lnTo>
                <a:lnTo>
                  <a:pt x="4149736" y="60114"/>
                </a:lnTo>
                <a:lnTo>
                  <a:pt x="4128642" y="28829"/>
                </a:lnTo>
                <a:lnTo>
                  <a:pt x="4097357" y="7735"/>
                </a:lnTo>
                <a:lnTo>
                  <a:pt x="4059047" y="0"/>
                </a:lnTo>
                <a:close/>
              </a:path>
            </a:pathLst>
          </a:custGeom>
          <a:solidFill>
            <a:srgbClr val="FFFFFF"/>
          </a:solidFill>
        </p:spPr>
        <p:txBody>
          <a:bodyPr wrap="square" lIns="0" tIns="0" rIns="0" bIns="0" rtlCol="0"/>
          <a:lstStyle/>
          <a:p>
            <a:endParaRPr/>
          </a:p>
        </p:txBody>
      </p:sp>
      <p:sp>
        <p:nvSpPr>
          <p:cNvPr id="19" name="object 19"/>
          <p:cNvSpPr/>
          <p:nvPr/>
        </p:nvSpPr>
        <p:spPr>
          <a:xfrm>
            <a:off x="1481327" y="5441441"/>
            <a:ext cx="4067175" cy="590550"/>
          </a:xfrm>
          <a:custGeom>
            <a:avLst/>
            <a:gdLst/>
            <a:ahLst/>
            <a:cxnLst/>
            <a:rect l="l" t="t" r="r" b="b"/>
            <a:pathLst>
              <a:path w="4067175" h="590550">
                <a:moveTo>
                  <a:pt x="3968369" y="0"/>
                </a:moveTo>
                <a:lnTo>
                  <a:pt x="98425" y="0"/>
                </a:lnTo>
                <a:lnTo>
                  <a:pt x="60114" y="7735"/>
                </a:lnTo>
                <a:lnTo>
                  <a:pt x="28828" y="28829"/>
                </a:lnTo>
                <a:lnTo>
                  <a:pt x="7735" y="60114"/>
                </a:lnTo>
                <a:lnTo>
                  <a:pt x="0" y="98425"/>
                </a:lnTo>
                <a:lnTo>
                  <a:pt x="0" y="492125"/>
                </a:lnTo>
                <a:lnTo>
                  <a:pt x="7735" y="530435"/>
                </a:lnTo>
                <a:lnTo>
                  <a:pt x="28828" y="561721"/>
                </a:lnTo>
                <a:lnTo>
                  <a:pt x="60114" y="582814"/>
                </a:lnTo>
                <a:lnTo>
                  <a:pt x="98425" y="590550"/>
                </a:lnTo>
                <a:lnTo>
                  <a:pt x="3968369" y="590550"/>
                </a:lnTo>
                <a:lnTo>
                  <a:pt x="4006679" y="582814"/>
                </a:lnTo>
                <a:lnTo>
                  <a:pt x="4037965" y="561721"/>
                </a:lnTo>
                <a:lnTo>
                  <a:pt x="4059058" y="530435"/>
                </a:lnTo>
                <a:lnTo>
                  <a:pt x="4066794" y="492125"/>
                </a:lnTo>
                <a:lnTo>
                  <a:pt x="4066794" y="98425"/>
                </a:lnTo>
                <a:lnTo>
                  <a:pt x="4059058" y="60114"/>
                </a:lnTo>
                <a:lnTo>
                  <a:pt x="4037965" y="28829"/>
                </a:lnTo>
                <a:lnTo>
                  <a:pt x="4006679" y="7735"/>
                </a:lnTo>
                <a:lnTo>
                  <a:pt x="3968369" y="0"/>
                </a:lnTo>
                <a:close/>
              </a:path>
            </a:pathLst>
          </a:custGeom>
          <a:solidFill>
            <a:srgbClr val="FFFFFF"/>
          </a:solidFill>
        </p:spPr>
        <p:txBody>
          <a:bodyPr wrap="square" lIns="0" tIns="0" rIns="0" bIns="0" rtlCol="0"/>
          <a:lstStyle/>
          <a:p>
            <a:endParaRPr/>
          </a:p>
        </p:txBody>
      </p:sp>
      <p:sp>
        <p:nvSpPr>
          <p:cNvPr id="20" name="object 20"/>
          <p:cNvSpPr txBox="1">
            <a:spLocks noGrp="1"/>
          </p:cNvSpPr>
          <p:nvPr>
            <p:ph type="title"/>
          </p:nvPr>
        </p:nvSpPr>
        <p:spPr>
          <a:xfrm>
            <a:off x="1077467" y="1288541"/>
            <a:ext cx="545465" cy="2014855"/>
          </a:xfrm>
          <a:prstGeom prst="rect">
            <a:avLst/>
          </a:prstGeom>
        </p:spPr>
        <p:txBody>
          <a:bodyPr vert="horz" wrap="square" lIns="0" tIns="12700" rIns="0" bIns="0" rtlCol="0">
            <a:spAutoFit/>
          </a:bodyPr>
          <a:lstStyle/>
          <a:p>
            <a:pPr marL="12700">
              <a:lnSpc>
                <a:spcPts val="7830"/>
              </a:lnSpc>
              <a:spcBef>
                <a:spcPts val="100"/>
              </a:spcBef>
            </a:pPr>
            <a:r>
              <a:rPr sz="6600"/>
              <a:t>1</a:t>
            </a:r>
          </a:p>
          <a:p>
            <a:pPr marL="12700">
              <a:lnSpc>
                <a:spcPts val="7830"/>
              </a:lnSpc>
            </a:pPr>
            <a:r>
              <a:rPr sz="6600"/>
              <a:t>2</a:t>
            </a:r>
          </a:p>
        </p:txBody>
      </p:sp>
      <p:sp>
        <p:nvSpPr>
          <p:cNvPr id="21" name="object 21"/>
          <p:cNvSpPr txBox="1"/>
          <p:nvPr/>
        </p:nvSpPr>
        <p:spPr>
          <a:xfrm>
            <a:off x="1077467" y="3234435"/>
            <a:ext cx="572770" cy="2957195"/>
          </a:xfrm>
          <a:prstGeom prst="rect">
            <a:avLst/>
          </a:prstGeom>
        </p:spPr>
        <p:txBody>
          <a:bodyPr vert="horz" wrap="square" lIns="0" tIns="12700" rIns="0" bIns="0" rtlCol="0">
            <a:spAutoFit/>
          </a:bodyPr>
          <a:lstStyle/>
          <a:p>
            <a:pPr marL="12700">
              <a:lnSpc>
                <a:spcPts val="7750"/>
              </a:lnSpc>
              <a:spcBef>
                <a:spcPts val="100"/>
              </a:spcBef>
            </a:pPr>
            <a:r>
              <a:rPr sz="6600" b="0">
                <a:solidFill>
                  <a:srgbClr val="005DAC"/>
                </a:solidFill>
                <a:latin typeface="Rubik Medium"/>
                <a:cs typeface="Rubik Medium"/>
              </a:rPr>
              <a:t>3</a:t>
            </a:r>
            <a:endParaRPr sz="6600">
              <a:latin typeface="Rubik Medium"/>
              <a:cs typeface="Rubik Medium"/>
            </a:endParaRPr>
          </a:p>
          <a:p>
            <a:pPr marL="12700">
              <a:lnSpc>
                <a:spcPts val="7580"/>
              </a:lnSpc>
            </a:pPr>
            <a:r>
              <a:rPr sz="6600" b="0">
                <a:solidFill>
                  <a:srgbClr val="005DAC"/>
                </a:solidFill>
                <a:latin typeface="Rubik Medium"/>
                <a:cs typeface="Rubik Medium"/>
              </a:rPr>
              <a:t>4</a:t>
            </a:r>
            <a:endParaRPr sz="6600">
              <a:latin typeface="Rubik Medium"/>
              <a:cs typeface="Rubik Medium"/>
            </a:endParaRPr>
          </a:p>
          <a:p>
            <a:pPr marL="12700">
              <a:lnSpc>
                <a:spcPts val="7750"/>
              </a:lnSpc>
            </a:pPr>
            <a:r>
              <a:rPr sz="6600" b="0">
                <a:solidFill>
                  <a:srgbClr val="005DAC"/>
                </a:solidFill>
                <a:latin typeface="Rubik Medium"/>
                <a:cs typeface="Rubik Medium"/>
              </a:rPr>
              <a:t>5</a:t>
            </a:r>
            <a:endParaRPr sz="6600">
              <a:latin typeface="Rubik Medium"/>
              <a:cs typeface="Rubik Medium"/>
            </a:endParaRPr>
          </a:p>
        </p:txBody>
      </p:sp>
      <p:sp>
        <p:nvSpPr>
          <p:cNvPr id="22" name="object 22"/>
          <p:cNvSpPr txBox="1"/>
          <p:nvPr/>
        </p:nvSpPr>
        <p:spPr>
          <a:xfrm>
            <a:off x="2057400" y="1668017"/>
            <a:ext cx="2203450" cy="289823"/>
          </a:xfrm>
          <a:prstGeom prst="rect">
            <a:avLst/>
          </a:prstGeom>
        </p:spPr>
        <p:txBody>
          <a:bodyPr vert="horz" wrap="square" lIns="0" tIns="12700" rIns="0" bIns="0" rtlCol="0">
            <a:spAutoFit/>
          </a:bodyPr>
          <a:lstStyle/>
          <a:p>
            <a:pPr marL="12700">
              <a:lnSpc>
                <a:spcPct val="100000"/>
              </a:lnSpc>
              <a:spcBef>
                <a:spcPts val="100"/>
              </a:spcBef>
            </a:pPr>
            <a:r>
              <a:rPr lang="en-IN" sz="1800" b="1" dirty="0">
                <a:solidFill>
                  <a:srgbClr val="1F271F"/>
                </a:solidFill>
                <a:latin typeface="Aptos" panose="020B0004020202020204" pitchFamily="34" charset="0"/>
                <a:cs typeface="Rubik Bold"/>
              </a:rPr>
              <a:t>Enduring </a:t>
            </a:r>
            <a:r>
              <a:rPr lang="en-IN" sz="1800" b="1" spc="-10" dirty="0">
                <a:solidFill>
                  <a:srgbClr val="1F271F"/>
                </a:solidFill>
                <a:latin typeface="Aptos" panose="020B0004020202020204" pitchFamily="34" charset="0"/>
                <a:cs typeface="Rubik Bold"/>
              </a:rPr>
              <a:t>Advantage</a:t>
            </a:r>
            <a:endParaRPr lang="en-IN" sz="1800" b="1" dirty="0">
              <a:latin typeface="Aptos" panose="020B0004020202020204" pitchFamily="34" charset="0"/>
              <a:cs typeface="Rubik Bold"/>
            </a:endParaRPr>
          </a:p>
        </p:txBody>
      </p:sp>
      <p:sp>
        <p:nvSpPr>
          <p:cNvPr id="23" name="object 23"/>
          <p:cNvSpPr txBox="1"/>
          <p:nvPr/>
        </p:nvSpPr>
        <p:spPr>
          <a:xfrm>
            <a:off x="2057400" y="2647188"/>
            <a:ext cx="2887980" cy="289823"/>
          </a:xfrm>
          <a:prstGeom prst="rect">
            <a:avLst/>
          </a:prstGeom>
        </p:spPr>
        <p:txBody>
          <a:bodyPr vert="horz" wrap="square" lIns="0" tIns="12700" rIns="0" bIns="0" rtlCol="0">
            <a:spAutoFit/>
          </a:bodyPr>
          <a:lstStyle/>
          <a:p>
            <a:pPr marL="12700">
              <a:lnSpc>
                <a:spcPct val="100000"/>
              </a:lnSpc>
              <a:spcBef>
                <a:spcPts val="100"/>
              </a:spcBef>
            </a:pPr>
            <a:r>
              <a:rPr lang="en-IN" sz="1800" b="1" dirty="0">
                <a:solidFill>
                  <a:srgbClr val="1F271F"/>
                </a:solidFill>
                <a:latin typeface="Aptos" panose="020B0004020202020204" pitchFamily="34" charset="0"/>
                <a:cs typeface="Rubik Bold"/>
              </a:rPr>
              <a:t>Stability</a:t>
            </a:r>
            <a:r>
              <a:rPr lang="en-IN" sz="1800" b="1" spc="-5" dirty="0">
                <a:solidFill>
                  <a:srgbClr val="1F271F"/>
                </a:solidFill>
                <a:latin typeface="Aptos" panose="020B0004020202020204" pitchFamily="34" charset="0"/>
                <a:cs typeface="Rubik Bold"/>
              </a:rPr>
              <a:t> </a:t>
            </a:r>
            <a:r>
              <a:rPr lang="en-IN" sz="1800" b="1" dirty="0">
                <a:solidFill>
                  <a:srgbClr val="1F271F"/>
                </a:solidFill>
                <a:latin typeface="Aptos" panose="020B0004020202020204" pitchFamily="34" charset="0"/>
                <a:cs typeface="Rubik Bold"/>
              </a:rPr>
              <a:t>Amid </a:t>
            </a:r>
            <a:r>
              <a:rPr lang="en-IN" sz="1800" b="1" spc="-10" dirty="0">
                <a:solidFill>
                  <a:srgbClr val="1F271F"/>
                </a:solidFill>
                <a:latin typeface="Aptos" panose="020B0004020202020204" pitchFamily="34" charset="0"/>
                <a:cs typeface="Rubik Bold"/>
              </a:rPr>
              <a:t>Fluctuations</a:t>
            </a:r>
            <a:endParaRPr lang="en-IN" sz="1800" b="1" dirty="0">
              <a:latin typeface="Aptos" panose="020B0004020202020204" pitchFamily="34" charset="0"/>
              <a:cs typeface="Rubik Bold"/>
            </a:endParaRPr>
          </a:p>
        </p:txBody>
      </p:sp>
      <p:sp>
        <p:nvSpPr>
          <p:cNvPr id="24" name="object 24"/>
          <p:cNvSpPr txBox="1"/>
          <p:nvPr/>
        </p:nvSpPr>
        <p:spPr>
          <a:xfrm>
            <a:off x="2057400" y="3616959"/>
            <a:ext cx="2271395" cy="289823"/>
          </a:xfrm>
          <a:prstGeom prst="rect">
            <a:avLst/>
          </a:prstGeom>
        </p:spPr>
        <p:txBody>
          <a:bodyPr vert="horz" wrap="square" lIns="0" tIns="12700" rIns="0" bIns="0" rtlCol="0">
            <a:spAutoFit/>
          </a:bodyPr>
          <a:lstStyle/>
          <a:p>
            <a:pPr marL="12700">
              <a:lnSpc>
                <a:spcPct val="100000"/>
              </a:lnSpc>
              <a:spcBef>
                <a:spcPts val="100"/>
              </a:spcBef>
            </a:pPr>
            <a:r>
              <a:rPr lang="en-IN" sz="1800" b="1" dirty="0">
                <a:solidFill>
                  <a:srgbClr val="1F271F"/>
                </a:solidFill>
                <a:latin typeface="Aptos" panose="020B0004020202020204" pitchFamily="34" charset="0"/>
                <a:cs typeface="Rubik Bold"/>
              </a:rPr>
              <a:t>Potential</a:t>
            </a:r>
            <a:r>
              <a:rPr lang="en-IN" sz="1800" b="1" spc="-15" dirty="0">
                <a:solidFill>
                  <a:srgbClr val="1F271F"/>
                </a:solidFill>
                <a:latin typeface="Aptos" panose="020B0004020202020204" pitchFamily="34" charset="0"/>
                <a:cs typeface="Rubik Bold"/>
              </a:rPr>
              <a:t> </a:t>
            </a:r>
            <a:r>
              <a:rPr lang="en-IN" sz="1800" b="1" spc="-10" dirty="0">
                <a:solidFill>
                  <a:srgbClr val="1F271F"/>
                </a:solidFill>
                <a:latin typeface="Aptos" panose="020B0004020202020204" pitchFamily="34" charset="0"/>
                <a:cs typeface="Rubik Bold"/>
              </a:rPr>
              <a:t>Profitability</a:t>
            </a:r>
            <a:endParaRPr lang="en-IN" sz="1800" b="1" dirty="0">
              <a:latin typeface="Aptos" panose="020B0004020202020204" pitchFamily="34" charset="0"/>
              <a:cs typeface="Rubik Bold"/>
            </a:endParaRPr>
          </a:p>
        </p:txBody>
      </p:sp>
      <p:sp>
        <p:nvSpPr>
          <p:cNvPr id="25" name="object 25"/>
          <p:cNvSpPr txBox="1"/>
          <p:nvPr/>
        </p:nvSpPr>
        <p:spPr>
          <a:xfrm>
            <a:off x="2057400" y="4586478"/>
            <a:ext cx="2056130" cy="289823"/>
          </a:xfrm>
          <a:prstGeom prst="rect">
            <a:avLst/>
          </a:prstGeom>
        </p:spPr>
        <p:txBody>
          <a:bodyPr vert="horz" wrap="square" lIns="0" tIns="12700" rIns="0" bIns="0" rtlCol="0">
            <a:spAutoFit/>
          </a:bodyPr>
          <a:lstStyle/>
          <a:p>
            <a:pPr marL="12700">
              <a:lnSpc>
                <a:spcPct val="100000"/>
              </a:lnSpc>
              <a:spcBef>
                <a:spcPts val="100"/>
              </a:spcBef>
            </a:pPr>
            <a:r>
              <a:rPr lang="en-IN" sz="1800" b="1" spc="-10" dirty="0">
                <a:solidFill>
                  <a:srgbClr val="1F271F"/>
                </a:solidFill>
                <a:latin typeface="Aptos" panose="020B0004020202020204" pitchFamily="34" charset="0"/>
                <a:cs typeface="Rubik Bold"/>
              </a:rPr>
              <a:t>Long-</a:t>
            </a:r>
            <a:r>
              <a:rPr lang="en-IN" sz="1800" b="1" dirty="0">
                <a:solidFill>
                  <a:srgbClr val="1F271F"/>
                </a:solidFill>
                <a:latin typeface="Aptos" panose="020B0004020202020204" pitchFamily="34" charset="0"/>
                <a:cs typeface="Rubik Bold"/>
              </a:rPr>
              <a:t>Term</a:t>
            </a:r>
            <a:r>
              <a:rPr lang="en-IN" sz="1800" b="1" spc="30" dirty="0">
                <a:solidFill>
                  <a:srgbClr val="1F271F"/>
                </a:solidFill>
                <a:latin typeface="Aptos" panose="020B0004020202020204" pitchFamily="34" charset="0"/>
                <a:cs typeface="Rubik Bold"/>
              </a:rPr>
              <a:t> </a:t>
            </a:r>
            <a:r>
              <a:rPr lang="en-IN" sz="1800" b="1" spc="-10" dirty="0">
                <a:solidFill>
                  <a:srgbClr val="1F271F"/>
                </a:solidFill>
                <a:latin typeface="Aptos" panose="020B0004020202020204" pitchFamily="34" charset="0"/>
                <a:cs typeface="Rubik Bold"/>
              </a:rPr>
              <a:t>Growth</a:t>
            </a:r>
            <a:endParaRPr lang="en-IN" sz="1800" b="1" dirty="0">
              <a:latin typeface="Aptos" panose="020B0004020202020204" pitchFamily="34" charset="0"/>
              <a:cs typeface="Rubik Bold"/>
            </a:endParaRPr>
          </a:p>
        </p:txBody>
      </p:sp>
      <p:sp>
        <p:nvSpPr>
          <p:cNvPr id="26" name="object 26"/>
          <p:cNvSpPr txBox="1"/>
          <p:nvPr/>
        </p:nvSpPr>
        <p:spPr>
          <a:xfrm>
            <a:off x="2057400" y="5556250"/>
            <a:ext cx="1811020" cy="289823"/>
          </a:xfrm>
          <a:prstGeom prst="rect">
            <a:avLst/>
          </a:prstGeom>
        </p:spPr>
        <p:txBody>
          <a:bodyPr vert="horz" wrap="square" lIns="0" tIns="12700" rIns="0" bIns="0" rtlCol="0">
            <a:spAutoFit/>
          </a:bodyPr>
          <a:lstStyle/>
          <a:p>
            <a:pPr marL="12700">
              <a:lnSpc>
                <a:spcPct val="100000"/>
              </a:lnSpc>
              <a:spcBef>
                <a:spcPts val="100"/>
              </a:spcBef>
            </a:pPr>
            <a:r>
              <a:rPr lang="en-IN" sz="1800" b="1" dirty="0">
                <a:solidFill>
                  <a:srgbClr val="1F271F"/>
                </a:solidFill>
                <a:latin typeface="Aptos" panose="020B0004020202020204" pitchFamily="34" charset="0"/>
                <a:cs typeface="Rubik Bold"/>
              </a:rPr>
              <a:t>Quality</a:t>
            </a:r>
            <a:r>
              <a:rPr lang="en-IN" sz="1800" b="1" spc="-5" dirty="0">
                <a:solidFill>
                  <a:srgbClr val="1F271F"/>
                </a:solidFill>
                <a:latin typeface="Aptos" panose="020B0004020202020204" pitchFamily="34" charset="0"/>
                <a:cs typeface="Rubik Bold"/>
              </a:rPr>
              <a:t> </a:t>
            </a:r>
            <a:r>
              <a:rPr lang="en-IN" sz="1800" b="1" dirty="0">
                <a:solidFill>
                  <a:srgbClr val="1F271F"/>
                </a:solidFill>
                <a:latin typeface="Aptos" panose="020B0004020202020204" pitchFamily="34" charset="0"/>
                <a:cs typeface="Rubik Bold"/>
              </a:rPr>
              <a:t>Over</a:t>
            </a:r>
            <a:r>
              <a:rPr lang="en-IN" sz="1800" b="1" spc="-25" dirty="0">
                <a:solidFill>
                  <a:srgbClr val="1F271F"/>
                </a:solidFill>
                <a:latin typeface="Aptos" panose="020B0004020202020204" pitchFamily="34" charset="0"/>
                <a:cs typeface="Rubik Bold"/>
              </a:rPr>
              <a:t> </a:t>
            </a:r>
            <a:r>
              <a:rPr lang="en-IN" sz="1800" b="1" spc="-20" dirty="0">
                <a:solidFill>
                  <a:srgbClr val="1F271F"/>
                </a:solidFill>
                <a:latin typeface="Aptos" panose="020B0004020202020204" pitchFamily="34" charset="0"/>
                <a:cs typeface="Rubik Bold"/>
              </a:rPr>
              <a:t>Size</a:t>
            </a:r>
            <a:endParaRPr lang="en-IN" sz="1800" b="1" dirty="0">
              <a:latin typeface="Aptos" panose="020B0004020202020204" pitchFamily="34" charset="0"/>
              <a:cs typeface="Rubik Bold"/>
            </a:endParaRPr>
          </a:p>
        </p:txBody>
      </p:sp>
      <p:grpSp>
        <p:nvGrpSpPr>
          <p:cNvPr id="27" name="object 27"/>
          <p:cNvGrpSpPr/>
          <p:nvPr/>
        </p:nvGrpSpPr>
        <p:grpSpPr>
          <a:xfrm>
            <a:off x="5298313" y="4473066"/>
            <a:ext cx="583565" cy="583565"/>
            <a:chOff x="5298313" y="4473066"/>
            <a:chExt cx="583565" cy="583565"/>
          </a:xfrm>
        </p:grpSpPr>
        <p:sp>
          <p:nvSpPr>
            <p:cNvPr id="28" name="object 28"/>
            <p:cNvSpPr/>
            <p:nvPr/>
          </p:nvSpPr>
          <p:spPr>
            <a:xfrm>
              <a:off x="5304663" y="4479416"/>
              <a:ext cx="570865" cy="570865"/>
            </a:xfrm>
            <a:custGeom>
              <a:avLst/>
              <a:gdLst/>
              <a:ahLst/>
              <a:cxnLst/>
              <a:rect l="l" t="t" r="r" b="b"/>
              <a:pathLst>
                <a:path w="570864" h="570864">
                  <a:moveTo>
                    <a:pt x="285369" y="0"/>
                  </a:moveTo>
                  <a:lnTo>
                    <a:pt x="239080" y="3734"/>
                  </a:lnTo>
                  <a:lnTo>
                    <a:pt x="195169" y="14548"/>
                  </a:lnTo>
                  <a:lnTo>
                    <a:pt x="154224" y="31851"/>
                  </a:lnTo>
                  <a:lnTo>
                    <a:pt x="116832" y="55059"/>
                  </a:lnTo>
                  <a:lnTo>
                    <a:pt x="83581" y="83581"/>
                  </a:lnTo>
                  <a:lnTo>
                    <a:pt x="55059" y="116832"/>
                  </a:lnTo>
                  <a:lnTo>
                    <a:pt x="31851" y="154224"/>
                  </a:lnTo>
                  <a:lnTo>
                    <a:pt x="14548" y="195169"/>
                  </a:lnTo>
                  <a:lnTo>
                    <a:pt x="3734" y="239080"/>
                  </a:lnTo>
                  <a:lnTo>
                    <a:pt x="0" y="285368"/>
                  </a:lnTo>
                  <a:lnTo>
                    <a:pt x="3734" y="331657"/>
                  </a:lnTo>
                  <a:lnTo>
                    <a:pt x="14548" y="375568"/>
                  </a:lnTo>
                  <a:lnTo>
                    <a:pt x="31851" y="416513"/>
                  </a:lnTo>
                  <a:lnTo>
                    <a:pt x="55059" y="453905"/>
                  </a:lnTo>
                  <a:lnTo>
                    <a:pt x="83581" y="487156"/>
                  </a:lnTo>
                  <a:lnTo>
                    <a:pt x="116832" y="515678"/>
                  </a:lnTo>
                  <a:lnTo>
                    <a:pt x="154224" y="538886"/>
                  </a:lnTo>
                  <a:lnTo>
                    <a:pt x="195169" y="556189"/>
                  </a:lnTo>
                  <a:lnTo>
                    <a:pt x="239080" y="567003"/>
                  </a:lnTo>
                  <a:lnTo>
                    <a:pt x="285369" y="570737"/>
                  </a:lnTo>
                  <a:lnTo>
                    <a:pt x="331657" y="567003"/>
                  </a:lnTo>
                  <a:lnTo>
                    <a:pt x="375568" y="556189"/>
                  </a:lnTo>
                  <a:lnTo>
                    <a:pt x="416513" y="538886"/>
                  </a:lnTo>
                  <a:lnTo>
                    <a:pt x="453905" y="515678"/>
                  </a:lnTo>
                  <a:lnTo>
                    <a:pt x="487156" y="487156"/>
                  </a:lnTo>
                  <a:lnTo>
                    <a:pt x="515678" y="453905"/>
                  </a:lnTo>
                  <a:lnTo>
                    <a:pt x="538886" y="416513"/>
                  </a:lnTo>
                  <a:lnTo>
                    <a:pt x="556189" y="375568"/>
                  </a:lnTo>
                  <a:lnTo>
                    <a:pt x="567003" y="331657"/>
                  </a:lnTo>
                  <a:lnTo>
                    <a:pt x="570738" y="285368"/>
                  </a:lnTo>
                  <a:lnTo>
                    <a:pt x="567003" y="239080"/>
                  </a:lnTo>
                  <a:lnTo>
                    <a:pt x="556189" y="195169"/>
                  </a:lnTo>
                  <a:lnTo>
                    <a:pt x="538886" y="154224"/>
                  </a:lnTo>
                  <a:lnTo>
                    <a:pt x="515678" y="116832"/>
                  </a:lnTo>
                  <a:lnTo>
                    <a:pt x="487156" y="83581"/>
                  </a:lnTo>
                  <a:lnTo>
                    <a:pt x="453905" y="55059"/>
                  </a:lnTo>
                  <a:lnTo>
                    <a:pt x="416513" y="31851"/>
                  </a:lnTo>
                  <a:lnTo>
                    <a:pt x="375568" y="14548"/>
                  </a:lnTo>
                  <a:lnTo>
                    <a:pt x="331657" y="3734"/>
                  </a:lnTo>
                  <a:lnTo>
                    <a:pt x="285369" y="0"/>
                  </a:lnTo>
                  <a:close/>
                </a:path>
              </a:pathLst>
            </a:custGeom>
            <a:solidFill>
              <a:srgbClr val="DFDFDF"/>
            </a:solidFill>
          </p:spPr>
          <p:txBody>
            <a:bodyPr wrap="square" lIns="0" tIns="0" rIns="0" bIns="0" rtlCol="0"/>
            <a:lstStyle/>
            <a:p>
              <a:endParaRPr/>
            </a:p>
          </p:txBody>
        </p:sp>
        <p:sp>
          <p:nvSpPr>
            <p:cNvPr id="29" name="object 29"/>
            <p:cNvSpPr/>
            <p:nvPr/>
          </p:nvSpPr>
          <p:spPr>
            <a:xfrm>
              <a:off x="5304663" y="4479416"/>
              <a:ext cx="570865" cy="570865"/>
            </a:xfrm>
            <a:custGeom>
              <a:avLst/>
              <a:gdLst/>
              <a:ahLst/>
              <a:cxnLst/>
              <a:rect l="l" t="t" r="r" b="b"/>
              <a:pathLst>
                <a:path w="570864" h="570864">
                  <a:moveTo>
                    <a:pt x="0" y="285368"/>
                  </a:moveTo>
                  <a:lnTo>
                    <a:pt x="3734" y="239080"/>
                  </a:lnTo>
                  <a:lnTo>
                    <a:pt x="14548" y="195169"/>
                  </a:lnTo>
                  <a:lnTo>
                    <a:pt x="31851" y="154224"/>
                  </a:lnTo>
                  <a:lnTo>
                    <a:pt x="55059" y="116832"/>
                  </a:lnTo>
                  <a:lnTo>
                    <a:pt x="83581" y="83581"/>
                  </a:lnTo>
                  <a:lnTo>
                    <a:pt x="116832" y="55059"/>
                  </a:lnTo>
                  <a:lnTo>
                    <a:pt x="154224" y="31851"/>
                  </a:lnTo>
                  <a:lnTo>
                    <a:pt x="195169" y="14548"/>
                  </a:lnTo>
                  <a:lnTo>
                    <a:pt x="239080" y="3734"/>
                  </a:lnTo>
                  <a:lnTo>
                    <a:pt x="285369" y="0"/>
                  </a:lnTo>
                  <a:lnTo>
                    <a:pt x="331657" y="3734"/>
                  </a:lnTo>
                  <a:lnTo>
                    <a:pt x="375568" y="14548"/>
                  </a:lnTo>
                  <a:lnTo>
                    <a:pt x="416513" y="31851"/>
                  </a:lnTo>
                  <a:lnTo>
                    <a:pt x="453905" y="55059"/>
                  </a:lnTo>
                  <a:lnTo>
                    <a:pt x="487156" y="83581"/>
                  </a:lnTo>
                  <a:lnTo>
                    <a:pt x="515678" y="116832"/>
                  </a:lnTo>
                  <a:lnTo>
                    <a:pt x="538886" y="154224"/>
                  </a:lnTo>
                  <a:lnTo>
                    <a:pt x="556189" y="195169"/>
                  </a:lnTo>
                  <a:lnTo>
                    <a:pt x="567003" y="239080"/>
                  </a:lnTo>
                  <a:lnTo>
                    <a:pt x="570738" y="285368"/>
                  </a:lnTo>
                  <a:lnTo>
                    <a:pt x="567003" y="331657"/>
                  </a:lnTo>
                  <a:lnTo>
                    <a:pt x="556189" y="375568"/>
                  </a:lnTo>
                  <a:lnTo>
                    <a:pt x="538886" y="416513"/>
                  </a:lnTo>
                  <a:lnTo>
                    <a:pt x="515678" y="453905"/>
                  </a:lnTo>
                  <a:lnTo>
                    <a:pt x="487156" y="487156"/>
                  </a:lnTo>
                  <a:lnTo>
                    <a:pt x="453905" y="515678"/>
                  </a:lnTo>
                  <a:lnTo>
                    <a:pt x="416513" y="538886"/>
                  </a:lnTo>
                  <a:lnTo>
                    <a:pt x="375568" y="556189"/>
                  </a:lnTo>
                  <a:lnTo>
                    <a:pt x="331657" y="567003"/>
                  </a:lnTo>
                  <a:lnTo>
                    <a:pt x="285369" y="570737"/>
                  </a:lnTo>
                  <a:lnTo>
                    <a:pt x="239080" y="567003"/>
                  </a:lnTo>
                  <a:lnTo>
                    <a:pt x="195169" y="556189"/>
                  </a:lnTo>
                  <a:lnTo>
                    <a:pt x="154224" y="538886"/>
                  </a:lnTo>
                  <a:lnTo>
                    <a:pt x="116832" y="515678"/>
                  </a:lnTo>
                  <a:lnTo>
                    <a:pt x="83581" y="487156"/>
                  </a:lnTo>
                  <a:lnTo>
                    <a:pt x="55059" y="453905"/>
                  </a:lnTo>
                  <a:lnTo>
                    <a:pt x="31851" y="416513"/>
                  </a:lnTo>
                  <a:lnTo>
                    <a:pt x="14548" y="375568"/>
                  </a:lnTo>
                  <a:lnTo>
                    <a:pt x="3734" y="331657"/>
                  </a:lnTo>
                  <a:lnTo>
                    <a:pt x="0" y="285368"/>
                  </a:lnTo>
                  <a:close/>
                </a:path>
              </a:pathLst>
            </a:custGeom>
            <a:ln w="12700">
              <a:solidFill>
                <a:srgbClr val="213E58"/>
              </a:solidFill>
            </a:ln>
          </p:spPr>
          <p:txBody>
            <a:bodyPr wrap="square" lIns="0" tIns="0" rIns="0" bIns="0" rtlCol="0"/>
            <a:lstStyle/>
            <a:p>
              <a:endParaRPr/>
            </a:p>
          </p:txBody>
        </p:sp>
      </p:grpSp>
      <p:grpSp>
        <p:nvGrpSpPr>
          <p:cNvPr id="30" name="object 30"/>
          <p:cNvGrpSpPr/>
          <p:nvPr/>
        </p:nvGrpSpPr>
        <p:grpSpPr>
          <a:xfrm>
            <a:off x="5298313" y="1546986"/>
            <a:ext cx="583565" cy="582930"/>
            <a:chOff x="5298313" y="1546986"/>
            <a:chExt cx="583565" cy="582930"/>
          </a:xfrm>
        </p:grpSpPr>
        <p:sp>
          <p:nvSpPr>
            <p:cNvPr id="31" name="object 31"/>
            <p:cNvSpPr/>
            <p:nvPr/>
          </p:nvSpPr>
          <p:spPr>
            <a:xfrm>
              <a:off x="5304663" y="1553336"/>
              <a:ext cx="570865" cy="570230"/>
            </a:xfrm>
            <a:custGeom>
              <a:avLst/>
              <a:gdLst/>
              <a:ahLst/>
              <a:cxnLst/>
              <a:rect l="l" t="t" r="r" b="b"/>
              <a:pathLst>
                <a:path w="570864" h="570230">
                  <a:moveTo>
                    <a:pt x="285369" y="0"/>
                  </a:moveTo>
                  <a:lnTo>
                    <a:pt x="239080" y="3731"/>
                  </a:lnTo>
                  <a:lnTo>
                    <a:pt x="195169" y="14532"/>
                  </a:lnTo>
                  <a:lnTo>
                    <a:pt x="154224" y="31817"/>
                  </a:lnTo>
                  <a:lnTo>
                    <a:pt x="116832" y="54998"/>
                  </a:lnTo>
                  <a:lnTo>
                    <a:pt x="83581" y="83486"/>
                  </a:lnTo>
                  <a:lnTo>
                    <a:pt x="55059" y="116695"/>
                  </a:lnTo>
                  <a:lnTo>
                    <a:pt x="31851" y="154037"/>
                  </a:lnTo>
                  <a:lnTo>
                    <a:pt x="14548" y="194925"/>
                  </a:lnTo>
                  <a:lnTo>
                    <a:pt x="3734" y="238771"/>
                  </a:lnTo>
                  <a:lnTo>
                    <a:pt x="0" y="284988"/>
                  </a:lnTo>
                  <a:lnTo>
                    <a:pt x="3734" y="331204"/>
                  </a:lnTo>
                  <a:lnTo>
                    <a:pt x="14548" y="375050"/>
                  </a:lnTo>
                  <a:lnTo>
                    <a:pt x="31851" y="415938"/>
                  </a:lnTo>
                  <a:lnTo>
                    <a:pt x="55059" y="453280"/>
                  </a:lnTo>
                  <a:lnTo>
                    <a:pt x="83581" y="486489"/>
                  </a:lnTo>
                  <a:lnTo>
                    <a:pt x="116832" y="514977"/>
                  </a:lnTo>
                  <a:lnTo>
                    <a:pt x="154224" y="538158"/>
                  </a:lnTo>
                  <a:lnTo>
                    <a:pt x="195169" y="555443"/>
                  </a:lnTo>
                  <a:lnTo>
                    <a:pt x="239080" y="566244"/>
                  </a:lnTo>
                  <a:lnTo>
                    <a:pt x="285369" y="569976"/>
                  </a:lnTo>
                  <a:lnTo>
                    <a:pt x="331657" y="566244"/>
                  </a:lnTo>
                  <a:lnTo>
                    <a:pt x="375568" y="555443"/>
                  </a:lnTo>
                  <a:lnTo>
                    <a:pt x="416513" y="538158"/>
                  </a:lnTo>
                  <a:lnTo>
                    <a:pt x="453905" y="514977"/>
                  </a:lnTo>
                  <a:lnTo>
                    <a:pt x="487156" y="486489"/>
                  </a:lnTo>
                  <a:lnTo>
                    <a:pt x="515678" y="453280"/>
                  </a:lnTo>
                  <a:lnTo>
                    <a:pt x="538886" y="415938"/>
                  </a:lnTo>
                  <a:lnTo>
                    <a:pt x="556189" y="375050"/>
                  </a:lnTo>
                  <a:lnTo>
                    <a:pt x="567003" y="331204"/>
                  </a:lnTo>
                  <a:lnTo>
                    <a:pt x="570738" y="284988"/>
                  </a:lnTo>
                  <a:lnTo>
                    <a:pt x="567003" y="238771"/>
                  </a:lnTo>
                  <a:lnTo>
                    <a:pt x="556189" y="194925"/>
                  </a:lnTo>
                  <a:lnTo>
                    <a:pt x="538886" y="154037"/>
                  </a:lnTo>
                  <a:lnTo>
                    <a:pt x="515678" y="116695"/>
                  </a:lnTo>
                  <a:lnTo>
                    <a:pt x="487156" y="83486"/>
                  </a:lnTo>
                  <a:lnTo>
                    <a:pt x="453905" y="54998"/>
                  </a:lnTo>
                  <a:lnTo>
                    <a:pt x="416513" y="31817"/>
                  </a:lnTo>
                  <a:lnTo>
                    <a:pt x="375568" y="14532"/>
                  </a:lnTo>
                  <a:lnTo>
                    <a:pt x="331657" y="3731"/>
                  </a:lnTo>
                  <a:lnTo>
                    <a:pt x="285369" y="0"/>
                  </a:lnTo>
                  <a:close/>
                </a:path>
              </a:pathLst>
            </a:custGeom>
            <a:solidFill>
              <a:srgbClr val="DFDFDF"/>
            </a:solidFill>
          </p:spPr>
          <p:txBody>
            <a:bodyPr wrap="square" lIns="0" tIns="0" rIns="0" bIns="0" rtlCol="0"/>
            <a:lstStyle/>
            <a:p>
              <a:endParaRPr/>
            </a:p>
          </p:txBody>
        </p:sp>
        <p:sp>
          <p:nvSpPr>
            <p:cNvPr id="32" name="object 32"/>
            <p:cNvSpPr/>
            <p:nvPr/>
          </p:nvSpPr>
          <p:spPr>
            <a:xfrm>
              <a:off x="5304663" y="1553336"/>
              <a:ext cx="570865" cy="570230"/>
            </a:xfrm>
            <a:custGeom>
              <a:avLst/>
              <a:gdLst/>
              <a:ahLst/>
              <a:cxnLst/>
              <a:rect l="l" t="t" r="r" b="b"/>
              <a:pathLst>
                <a:path w="570864" h="570230">
                  <a:moveTo>
                    <a:pt x="0" y="284988"/>
                  </a:moveTo>
                  <a:lnTo>
                    <a:pt x="3734" y="238771"/>
                  </a:lnTo>
                  <a:lnTo>
                    <a:pt x="14548" y="194925"/>
                  </a:lnTo>
                  <a:lnTo>
                    <a:pt x="31851" y="154037"/>
                  </a:lnTo>
                  <a:lnTo>
                    <a:pt x="55059" y="116695"/>
                  </a:lnTo>
                  <a:lnTo>
                    <a:pt x="83581" y="83486"/>
                  </a:lnTo>
                  <a:lnTo>
                    <a:pt x="116832" y="54998"/>
                  </a:lnTo>
                  <a:lnTo>
                    <a:pt x="154224" y="31817"/>
                  </a:lnTo>
                  <a:lnTo>
                    <a:pt x="195169" y="14532"/>
                  </a:lnTo>
                  <a:lnTo>
                    <a:pt x="239080" y="3731"/>
                  </a:lnTo>
                  <a:lnTo>
                    <a:pt x="285369" y="0"/>
                  </a:lnTo>
                  <a:lnTo>
                    <a:pt x="331657" y="3731"/>
                  </a:lnTo>
                  <a:lnTo>
                    <a:pt x="375568" y="14532"/>
                  </a:lnTo>
                  <a:lnTo>
                    <a:pt x="416513" y="31817"/>
                  </a:lnTo>
                  <a:lnTo>
                    <a:pt x="453905" y="54998"/>
                  </a:lnTo>
                  <a:lnTo>
                    <a:pt x="487156" y="83486"/>
                  </a:lnTo>
                  <a:lnTo>
                    <a:pt x="515678" y="116695"/>
                  </a:lnTo>
                  <a:lnTo>
                    <a:pt x="538886" y="154037"/>
                  </a:lnTo>
                  <a:lnTo>
                    <a:pt x="556189" y="194925"/>
                  </a:lnTo>
                  <a:lnTo>
                    <a:pt x="567003" y="238771"/>
                  </a:lnTo>
                  <a:lnTo>
                    <a:pt x="570738" y="284988"/>
                  </a:lnTo>
                  <a:lnTo>
                    <a:pt x="567003" y="331204"/>
                  </a:lnTo>
                  <a:lnTo>
                    <a:pt x="556189" y="375050"/>
                  </a:lnTo>
                  <a:lnTo>
                    <a:pt x="538886" y="415938"/>
                  </a:lnTo>
                  <a:lnTo>
                    <a:pt x="515678" y="453280"/>
                  </a:lnTo>
                  <a:lnTo>
                    <a:pt x="487156" y="486489"/>
                  </a:lnTo>
                  <a:lnTo>
                    <a:pt x="453905" y="514977"/>
                  </a:lnTo>
                  <a:lnTo>
                    <a:pt x="416513" y="538158"/>
                  </a:lnTo>
                  <a:lnTo>
                    <a:pt x="375568" y="555443"/>
                  </a:lnTo>
                  <a:lnTo>
                    <a:pt x="331657" y="566244"/>
                  </a:lnTo>
                  <a:lnTo>
                    <a:pt x="285369" y="569976"/>
                  </a:lnTo>
                  <a:lnTo>
                    <a:pt x="239080" y="566244"/>
                  </a:lnTo>
                  <a:lnTo>
                    <a:pt x="195169" y="555443"/>
                  </a:lnTo>
                  <a:lnTo>
                    <a:pt x="154224" y="538158"/>
                  </a:lnTo>
                  <a:lnTo>
                    <a:pt x="116832" y="514977"/>
                  </a:lnTo>
                  <a:lnTo>
                    <a:pt x="83581" y="486489"/>
                  </a:lnTo>
                  <a:lnTo>
                    <a:pt x="55059" y="453280"/>
                  </a:lnTo>
                  <a:lnTo>
                    <a:pt x="31851" y="415938"/>
                  </a:lnTo>
                  <a:lnTo>
                    <a:pt x="14548" y="375050"/>
                  </a:lnTo>
                  <a:lnTo>
                    <a:pt x="3734" y="331204"/>
                  </a:lnTo>
                  <a:lnTo>
                    <a:pt x="0" y="284988"/>
                  </a:lnTo>
                  <a:close/>
                </a:path>
              </a:pathLst>
            </a:custGeom>
            <a:ln w="12700">
              <a:solidFill>
                <a:srgbClr val="213E58"/>
              </a:solidFill>
            </a:ln>
          </p:spPr>
          <p:txBody>
            <a:bodyPr wrap="square" lIns="0" tIns="0" rIns="0" bIns="0" rtlCol="0"/>
            <a:lstStyle/>
            <a:p>
              <a:endParaRPr/>
            </a:p>
          </p:txBody>
        </p:sp>
        <p:sp>
          <p:nvSpPr>
            <p:cNvPr id="33" name="object 33"/>
            <p:cNvSpPr/>
            <p:nvPr/>
          </p:nvSpPr>
          <p:spPr>
            <a:xfrm>
              <a:off x="5382018" y="1598434"/>
              <a:ext cx="408940" cy="477520"/>
            </a:xfrm>
            <a:custGeom>
              <a:avLst/>
              <a:gdLst/>
              <a:ahLst/>
              <a:cxnLst/>
              <a:rect l="l" t="t" r="r" b="b"/>
              <a:pathLst>
                <a:path w="408939" h="477519">
                  <a:moveTo>
                    <a:pt x="92138" y="82092"/>
                  </a:moveTo>
                  <a:lnTo>
                    <a:pt x="87795" y="73494"/>
                  </a:lnTo>
                  <a:lnTo>
                    <a:pt x="83756" y="69938"/>
                  </a:lnTo>
                  <a:lnTo>
                    <a:pt x="78473" y="70777"/>
                  </a:lnTo>
                  <a:lnTo>
                    <a:pt x="70358" y="75387"/>
                  </a:lnTo>
                  <a:lnTo>
                    <a:pt x="67005" y="78740"/>
                  </a:lnTo>
                  <a:lnTo>
                    <a:pt x="59423" y="83794"/>
                  </a:lnTo>
                  <a:lnTo>
                    <a:pt x="56540" y="87744"/>
                  </a:lnTo>
                  <a:lnTo>
                    <a:pt x="58051" y="92633"/>
                  </a:lnTo>
                  <a:lnTo>
                    <a:pt x="63652" y="100507"/>
                  </a:lnTo>
                  <a:lnTo>
                    <a:pt x="71170" y="95745"/>
                  </a:lnTo>
                  <a:lnTo>
                    <a:pt x="78524" y="91300"/>
                  </a:lnTo>
                  <a:lnTo>
                    <a:pt x="85572" y="86855"/>
                  </a:lnTo>
                  <a:lnTo>
                    <a:pt x="92138" y="82092"/>
                  </a:lnTo>
                  <a:close/>
                </a:path>
                <a:path w="408939" h="477519">
                  <a:moveTo>
                    <a:pt x="212763" y="35179"/>
                  </a:moveTo>
                  <a:lnTo>
                    <a:pt x="197675" y="35179"/>
                  </a:lnTo>
                  <a:lnTo>
                    <a:pt x="197675" y="50253"/>
                  </a:lnTo>
                  <a:lnTo>
                    <a:pt x="212763" y="50253"/>
                  </a:lnTo>
                  <a:lnTo>
                    <a:pt x="212763" y="35179"/>
                  </a:lnTo>
                  <a:close/>
                </a:path>
                <a:path w="408939" h="477519">
                  <a:moveTo>
                    <a:pt x="236207" y="5029"/>
                  </a:moveTo>
                  <a:lnTo>
                    <a:pt x="231178" y="1676"/>
                  </a:lnTo>
                  <a:lnTo>
                    <a:pt x="229514" y="1676"/>
                  </a:lnTo>
                  <a:lnTo>
                    <a:pt x="227825" y="0"/>
                  </a:lnTo>
                  <a:lnTo>
                    <a:pt x="180924" y="0"/>
                  </a:lnTo>
                  <a:lnTo>
                    <a:pt x="179247" y="1676"/>
                  </a:lnTo>
                  <a:lnTo>
                    <a:pt x="172554" y="5029"/>
                  </a:lnTo>
                  <a:lnTo>
                    <a:pt x="172554" y="13398"/>
                  </a:lnTo>
                  <a:lnTo>
                    <a:pt x="179247" y="16751"/>
                  </a:lnTo>
                  <a:lnTo>
                    <a:pt x="180924" y="16751"/>
                  </a:lnTo>
                  <a:lnTo>
                    <a:pt x="189306" y="18427"/>
                  </a:lnTo>
                  <a:lnTo>
                    <a:pt x="195999" y="16751"/>
                  </a:lnTo>
                  <a:lnTo>
                    <a:pt x="212763" y="16751"/>
                  </a:lnTo>
                  <a:lnTo>
                    <a:pt x="221132" y="18427"/>
                  </a:lnTo>
                  <a:lnTo>
                    <a:pt x="227825" y="16751"/>
                  </a:lnTo>
                  <a:lnTo>
                    <a:pt x="231178" y="16751"/>
                  </a:lnTo>
                  <a:lnTo>
                    <a:pt x="236207" y="13398"/>
                  </a:lnTo>
                  <a:lnTo>
                    <a:pt x="236207" y="5029"/>
                  </a:lnTo>
                  <a:close/>
                </a:path>
                <a:path w="408939" h="477519">
                  <a:moveTo>
                    <a:pt x="340067" y="256311"/>
                  </a:moveTo>
                  <a:lnTo>
                    <a:pt x="281444" y="256311"/>
                  </a:lnTo>
                  <a:lnTo>
                    <a:pt x="278091" y="254647"/>
                  </a:lnTo>
                  <a:lnTo>
                    <a:pt x="274739" y="247942"/>
                  </a:lnTo>
                  <a:lnTo>
                    <a:pt x="273583" y="244589"/>
                  </a:lnTo>
                  <a:lnTo>
                    <a:pt x="272224" y="240665"/>
                  </a:lnTo>
                  <a:lnTo>
                    <a:pt x="267195" y="226733"/>
                  </a:lnTo>
                  <a:lnTo>
                    <a:pt x="264693" y="219456"/>
                  </a:lnTo>
                  <a:lnTo>
                    <a:pt x="263017" y="217779"/>
                  </a:lnTo>
                  <a:lnTo>
                    <a:pt x="257987" y="214426"/>
                  </a:lnTo>
                  <a:lnTo>
                    <a:pt x="254635" y="214426"/>
                  </a:lnTo>
                  <a:lnTo>
                    <a:pt x="252958" y="212763"/>
                  </a:lnTo>
                  <a:lnTo>
                    <a:pt x="249605" y="217779"/>
                  </a:lnTo>
                  <a:lnTo>
                    <a:pt x="246253" y="221132"/>
                  </a:lnTo>
                  <a:lnTo>
                    <a:pt x="244652" y="224358"/>
                  </a:lnTo>
                  <a:lnTo>
                    <a:pt x="244589" y="227838"/>
                  </a:lnTo>
                  <a:lnTo>
                    <a:pt x="234772" y="251739"/>
                  </a:lnTo>
                  <a:lnTo>
                    <a:pt x="225107" y="275793"/>
                  </a:lnTo>
                  <a:lnTo>
                    <a:pt x="215138" y="300164"/>
                  </a:lnTo>
                  <a:lnTo>
                    <a:pt x="204381" y="325005"/>
                  </a:lnTo>
                  <a:lnTo>
                    <a:pt x="202704" y="319976"/>
                  </a:lnTo>
                  <a:lnTo>
                    <a:pt x="201028" y="316623"/>
                  </a:lnTo>
                  <a:lnTo>
                    <a:pt x="201028" y="313270"/>
                  </a:lnTo>
                  <a:lnTo>
                    <a:pt x="189699" y="282117"/>
                  </a:lnTo>
                  <a:lnTo>
                    <a:pt x="178142" y="251129"/>
                  </a:lnTo>
                  <a:lnTo>
                    <a:pt x="166395" y="220459"/>
                  </a:lnTo>
                  <a:lnTo>
                    <a:pt x="162699" y="211086"/>
                  </a:lnTo>
                  <a:lnTo>
                    <a:pt x="154114" y="189306"/>
                  </a:lnTo>
                  <a:lnTo>
                    <a:pt x="152450" y="185953"/>
                  </a:lnTo>
                  <a:lnTo>
                    <a:pt x="145745" y="179247"/>
                  </a:lnTo>
                  <a:lnTo>
                    <a:pt x="142392" y="182600"/>
                  </a:lnTo>
                  <a:lnTo>
                    <a:pt x="137363" y="184277"/>
                  </a:lnTo>
                  <a:lnTo>
                    <a:pt x="135699" y="189306"/>
                  </a:lnTo>
                  <a:lnTo>
                    <a:pt x="130695" y="199618"/>
                  </a:lnTo>
                  <a:lnTo>
                    <a:pt x="125857" y="210248"/>
                  </a:lnTo>
                  <a:lnTo>
                    <a:pt x="121221" y="221132"/>
                  </a:lnTo>
                  <a:lnTo>
                    <a:pt x="117271" y="231190"/>
                  </a:lnTo>
                  <a:lnTo>
                    <a:pt x="111506" y="243598"/>
                  </a:lnTo>
                  <a:lnTo>
                    <a:pt x="103860" y="252552"/>
                  </a:lnTo>
                  <a:lnTo>
                    <a:pt x="93713" y="257098"/>
                  </a:lnTo>
                  <a:lnTo>
                    <a:pt x="80416" y="256311"/>
                  </a:lnTo>
                  <a:lnTo>
                    <a:pt x="78740" y="256311"/>
                  </a:lnTo>
                  <a:lnTo>
                    <a:pt x="75387" y="257987"/>
                  </a:lnTo>
                  <a:lnTo>
                    <a:pt x="70358" y="261340"/>
                  </a:lnTo>
                  <a:lnTo>
                    <a:pt x="68681" y="264693"/>
                  </a:lnTo>
                  <a:lnTo>
                    <a:pt x="68681" y="269722"/>
                  </a:lnTo>
                  <a:lnTo>
                    <a:pt x="72034" y="273075"/>
                  </a:lnTo>
                  <a:lnTo>
                    <a:pt x="87109" y="273075"/>
                  </a:lnTo>
                  <a:lnTo>
                    <a:pt x="95491" y="271386"/>
                  </a:lnTo>
                  <a:lnTo>
                    <a:pt x="103860" y="273075"/>
                  </a:lnTo>
                  <a:lnTo>
                    <a:pt x="113919" y="273075"/>
                  </a:lnTo>
                  <a:lnTo>
                    <a:pt x="116433" y="271386"/>
                  </a:lnTo>
                  <a:lnTo>
                    <a:pt x="118948" y="269722"/>
                  </a:lnTo>
                  <a:lnTo>
                    <a:pt x="138074" y="224358"/>
                  </a:lnTo>
                  <a:lnTo>
                    <a:pt x="144068" y="211086"/>
                  </a:lnTo>
                  <a:lnTo>
                    <a:pt x="145745" y="214426"/>
                  </a:lnTo>
                  <a:lnTo>
                    <a:pt x="147421" y="216115"/>
                  </a:lnTo>
                  <a:lnTo>
                    <a:pt x="147421" y="219456"/>
                  </a:lnTo>
                  <a:lnTo>
                    <a:pt x="159054" y="251282"/>
                  </a:lnTo>
                  <a:lnTo>
                    <a:pt x="182753" y="315112"/>
                  </a:lnTo>
                  <a:lnTo>
                    <a:pt x="194322" y="346786"/>
                  </a:lnTo>
                  <a:lnTo>
                    <a:pt x="195999" y="351802"/>
                  </a:lnTo>
                  <a:lnTo>
                    <a:pt x="201028" y="353479"/>
                  </a:lnTo>
                  <a:lnTo>
                    <a:pt x="204381" y="358508"/>
                  </a:lnTo>
                  <a:lnTo>
                    <a:pt x="207733" y="353479"/>
                  </a:lnTo>
                  <a:lnTo>
                    <a:pt x="212763" y="351802"/>
                  </a:lnTo>
                  <a:lnTo>
                    <a:pt x="214426" y="346786"/>
                  </a:lnTo>
                  <a:lnTo>
                    <a:pt x="231152" y="305320"/>
                  </a:lnTo>
                  <a:lnTo>
                    <a:pt x="236207" y="291490"/>
                  </a:lnTo>
                  <a:lnTo>
                    <a:pt x="241236" y="280162"/>
                  </a:lnTo>
                  <a:lnTo>
                    <a:pt x="246265" y="268668"/>
                  </a:lnTo>
                  <a:lnTo>
                    <a:pt x="251282" y="256870"/>
                  </a:lnTo>
                  <a:lnTo>
                    <a:pt x="256311" y="244589"/>
                  </a:lnTo>
                  <a:lnTo>
                    <a:pt x="257987" y="252958"/>
                  </a:lnTo>
                  <a:lnTo>
                    <a:pt x="261340" y="257987"/>
                  </a:lnTo>
                  <a:lnTo>
                    <a:pt x="263017" y="263017"/>
                  </a:lnTo>
                  <a:lnTo>
                    <a:pt x="266357" y="269722"/>
                  </a:lnTo>
                  <a:lnTo>
                    <a:pt x="269709" y="273075"/>
                  </a:lnTo>
                  <a:lnTo>
                    <a:pt x="335051" y="273075"/>
                  </a:lnTo>
                  <a:lnTo>
                    <a:pt x="340067" y="271386"/>
                  </a:lnTo>
                  <a:lnTo>
                    <a:pt x="340067" y="256311"/>
                  </a:lnTo>
                  <a:close/>
                </a:path>
                <a:path w="408939" h="477519">
                  <a:moveTo>
                    <a:pt x="353060" y="88366"/>
                  </a:moveTo>
                  <a:lnTo>
                    <a:pt x="350278" y="84023"/>
                  </a:lnTo>
                  <a:lnTo>
                    <a:pt x="343420" y="78740"/>
                  </a:lnTo>
                  <a:lnTo>
                    <a:pt x="341744" y="77063"/>
                  </a:lnTo>
                  <a:lnTo>
                    <a:pt x="340067" y="77063"/>
                  </a:lnTo>
                  <a:lnTo>
                    <a:pt x="338404" y="75387"/>
                  </a:lnTo>
                  <a:lnTo>
                    <a:pt x="330288" y="70777"/>
                  </a:lnTo>
                  <a:lnTo>
                    <a:pt x="324993" y="69938"/>
                  </a:lnTo>
                  <a:lnTo>
                    <a:pt x="320967" y="73494"/>
                  </a:lnTo>
                  <a:lnTo>
                    <a:pt x="316623" y="82092"/>
                  </a:lnTo>
                  <a:lnTo>
                    <a:pt x="323900" y="86855"/>
                  </a:lnTo>
                  <a:lnTo>
                    <a:pt x="337820" y="95745"/>
                  </a:lnTo>
                  <a:lnTo>
                    <a:pt x="345097" y="100507"/>
                  </a:lnTo>
                  <a:lnTo>
                    <a:pt x="351434" y="93345"/>
                  </a:lnTo>
                  <a:lnTo>
                    <a:pt x="353060" y="88366"/>
                  </a:lnTo>
                  <a:close/>
                </a:path>
                <a:path w="408939" h="477519">
                  <a:moveTo>
                    <a:pt x="408762" y="273075"/>
                  </a:moveTo>
                  <a:lnTo>
                    <a:pt x="403415" y="225882"/>
                  </a:lnTo>
                  <a:lnTo>
                    <a:pt x="391998" y="193586"/>
                  </a:lnTo>
                  <a:lnTo>
                    <a:pt x="391998" y="273075"/>
                  </a:lnTo>
                  <a:lnTo>
                    <a:pt x="385203" y="323037"/>
                  </a:lnTo>
                  <a:lnTo>
                    <a:pt x="366064" y="367880"/>
                  </a:lnTo>
                  <a:lnTo>
                    <a:pt x="336511" y="405828"/>
                  </a:lnTo>
                  <a:lnTo>
                    <a:pt x="298437" y="435140"/>
                  </a:lnTo>
                  <a:lnTo>
                    <a:pt x="253758" y="454012"/>
                  </a:lnTo>
                  <a:lnTo>
                    <a:pt x="204381" y="460705"/>
                  </a:lnTo>
                  <a:lnTo>
                    <a:pt x="155003" y="453898"/>
                  </a:lnTo>
                  <a:lnTo>
                    <a:pt x="110312" y="434759"/>
                  </a:lnTo>
                  <a:lnTo>
                    <a:pt x="72250" y="405206"/>
                  </a:lnTo>
                  <a:lnTo>
                    <a:pt x="42684" y="367131"/>
                  </a:lnTo>
                  <a:lnTo>
                    <a:pt x="23558" y="322453"/>
                  </a:lnTo>
                  <a:lnTo>
                    <a:pt x="16751" y="273075"/>
                  </a:lnTo>
                  <a:lnTo>
                    <a:pt x="23558" y="223100"/>
                  </a:lnTo>
                  <a:lnTo>
                    <a:pt x="42684" y="178257"/>
                  </a:lnTo>
                  <a:lnTo>
                    <a:pt x="72250" y="140309"/>
                  </a:lnTo>
                  <a:lnTo>
                    <a:pt x="110312" y="110998"/>
                  </a:lnTo>
                  <a:lnTo>
                    <a:pt x="155003" y="92125"/>
                  </a:lnTo>
                  <a:lnTo>
                    <a:pt x="204381" y="85445"/>
                  </a:lnTo>
                  <a:lnTo>
                    <a:pt x="254342" y="92240"/>
                  </a:lnTo>
                  <a:lnTo>
                    <a:pt x="299186" y="111379"/>
                  </a:lnTo>
                  <a:lnTo>
                    <a:pt x="337146" y="140931"/>
                  </a:lnTo>
                  <a:lnTo>
                    <a:pt x="366445" y="179006"/>
                  </a:lnTo>
                  <a:lnTo>
                    <a:pt x="385318" y="223685"/>
                  </a:lnTo>
                  <a:lnTo>
                    <a:pt x="391998" y="273075"/>
                  </a:lnTo>
                  <a:lnTo>
                    <a:pt x="391998" y="193586"/>
                  </a:lnTo>
                  <a:lnTo>
                    <a:pt x="364185" y="144805"/>
                  </a:lnTo>
                  <a:lnTo>
                    <a:pt x="332638" y="113258"/>
                  </a:lnTo>
                  <a:lnTo>
                    <a:pt x="294716" y="89281"/>
                  </a:lnTo>
                  <a:lnTo>
                    <a:pt x="283857" y="85445"/>
                  </a:lnTo>
                  <a:lnTo>
                    <a:pt x="251561" y="74028"/>
                  </a:lnTo>
                  <a:lnTo>
                    <a:pt x="204381" y="68681"/>
                  </a:lnTo>
                  <a:lnTo>
                    <a:pt x="157721" y="74028"/>
                  </a:lnTo>
                  <a:lnTo>
                    <a:pt x="114769" y="89281"/>
                  </a:lnTo>
                  <a:lnTo>
                    <a:pt x="76822" y="113258"/>
                  </a:lnTo>
                  <a:lnTo>
                    <a:pt x="45097" y="144805"/>
                  </a:lnTo>
                  <a:lnTo>
                    <a:pt x="20878" y="182727"/>
                  </a:lnTo>
                  <a:lnTo>
                    <a:pt x="5435" y="225882"/>
                  </a:lnTo>
                  <a:lnTo>
                    <a:pt x="0" y="273075"/>
                  </a:lnTo>
                  <a:lnTo>
                    <a:pt x="5435" y="319735"/>
                  </a:lnTo>
                  <a:lnTo>
                    <a:pt x="20878" y="362673"/>
                  </a:lnTo>
                  <a:lnTo>
                    <a:pt x="45097" y="400634"/>
                  </a:lnTo>
                  <a:lnTo>
                    <a:pt x="76822" y="432346"/>
                  </a:lnTo>
                  <a:lnTo>
                    <a:pt x="114769" y="456565"/>
                  </a:lnTo>
                  <a:lnTo>
                    <a:pt x="157721" y="472020"/>
                  </a:lnTo>
                  <a:lnTo>
                    <a:pt x="204381" y="477456"/>
                  </a:lnTo>
                  <a:lnTo>
                    <a:pt x="251040" y="472020"/>
                  </a:lnTo>
                  <a:lnTo>
                    <a:pt x="293979" y="456565"/>
                  </a:lnTo>
                  <a:lnTo>
                    <a:pt x="331939" y="432346"/>
                  </a:lnTo>
                  <a:lnTo>
                    <a:pt x="363651" y="400634"/>
                  </a:lnTo>
                  <a:lnTo>
                    <a:pt x="387870" y="362673"/>
                  </a:lnTo>
                  <a:lnTo>
                    <a:pt x="403326" y="319735"/>
                  </a:lnTo>
                  <a:lnTo>
                    <a:pt x="408762" y="273075"/>
                  </a:lnTo>
                  <a:close/>
                </a:path>
              </a:pathLst>
            </a:custGeom>
            <a:solidFill>
              <a:srgbClr val="000000"/>
            </a:solidFill>
          </p:spPr>
          <p:txBody>
            <a:bodyPr wrap="square" lIns="0" tIns="0" rIns="0" bIns="0" rtlCol="0"/>
            <a:lstStyle/>
            <a:p>
              <a:endParaRPr/>
            </a:p>
          </p:txBody>
        </p:sp>
      </p:grpSp>
      <p:grpSp>
        <p:nvGrpSpPr>
          <p:cNvPr id="34" name="object 34"/>
          <p:cNvGrpSpPr/>
          <p:nvPr/>
        </p:nvGrpSpPr>
        <p:grpSpPr>
          <a:xfrm>
            <a:off x="5298313" y="2535301"/>
            <a:ext cx="583565" cy="583565"/>
            <a:chOff x="5298313" y="2535301"/>
            <a:chExt cx="583565" cy="583565"/>
          </a:xfrm>
        </p:grpSpPr>
        <p:sp>
          <p:nvSpPr>
            <p:cNvPr id="35" name="object 35"/>
            <p:cNvSpPr/>
            <p:nvPr/>
          </p:nvSpPr>
          <p:spPr>
            <a:xfrm>
              <a:off x="5304663" y="2541651"/>
              <a:ext cx="570865" cy="570865"/>
            </a:xfrm>
            <a:custGeom>
              <a:avLst/>
              <a:gdLst/>
              <a:ahLst/>
              <a:cxnLst/>
              <a:rect l="l" t="t" r="r" b="b"/>
              <a:pathLst>
                <a:path w="570864" h="570864">
                  <a:moveTo>
                    <a:pt x="285369" y="0"/>
                  </a:moveTo>
                  <a:lnTo>
                    <a:pt x="239080" y="3734"/>
                  </a:lnTo>
                  <a:lnTo>
                    <a:pt x="195169" y="14548"/>
                  </a:lnTo>
                  <a:lnTo>
                    <a:pt x="154224" y="31851"/>
                  </a:lnTo>
                  <a:lnTo>
                    <a:pt x="116832" y="55059"/>
                  </a:lnTo>
                  <a:lnTo>
                    <a:pt x="83581" y="83581"/>
                  </a:lnTo>
                  <a:lnTo>
                    <a:pt x="55059" y="116832"/>
                  </a:lnTo>
                  <a:lnTo>
                    <a:pt x="31851" y="154224"/>
                  </a:lnTo>
                  <a:lnTo>
                    <a:pt x="14548" y="195169"/>
                  </a:lnTo>
                  <a:lnTo>
                    <a:pt x="3734" y="239080"/>
                  </a:lnTo>
                  <a:lnTo>
                    <a:pt x="0" y="285369"/>
                  </a:lnTo>
                  <a:lnTo>
                    <a:pt x="3734" y="331657"/>
                  </a:lnTo>
                  <a:lnTo>
                    <a:pt x="14548" y="375568"/>
                  </a:lnTo>
                  <a:lnTo>
                    <a:pt x="31851" y="416513"/>
                  </a:lnTo>
                  <a:lnTo>
                    <a:pt x="55059" y="453905"/>
                  </a:lnTo>
                  <a:lnTo>
                    <a:pt x="83581" y="487156"/>
                  </a:lnTo>
                  <a:lnTo>
                    <a:pt x="116832" y="515678"/>
                  </a:lnTo>
                  <a:lnTo>
                    <a:pt x="154224" y="538886"/>
                  </a:lnTo>
                  <a:lnTo>
                    <a:pt x="195169" y="556189"/>
                  </a:lnTo>
                  <a:lnTo>
                    <a:pt x="239080" y="567003"/>
                  </a:lnTo>
                  <a:lnTo>
                    <a:pt x="285369" y="570738"/>
                  </a:lnTo>
                  <a:lnTo>
                    <a:pt x="331657" y="567003"/>
                  </a:lnTo>
                  <a:lnTo>
                    <a:pt x="375568" y="556189"/>
                  </a:lnTo>
                  <a:lnTo>
                    <a:pt x="416513" y="538886"/>
                  </a:lnTo>
                  <a:lnTo>
                    <a:pt x="453905" y="515678"/>
                  </a:lnTo>
                  <a:lnTo>
                    <a:pt x="487156" y="487156"/>
                  </a:lnTo>
                  <a:lnTo>
                    <a:pt x="515678" y="453905"/>
                  </a:lnTo>
                  <a:lnTo>
                    <a:pt x="538886" y="416513"/>
                  </a:lnTo>
                  <a:lnTo>
                    <a:pt x="556189" y="375568"/>
                  </a:lnTo>
                  <a:lnTo>
                    <a:pt x="567003" y="331657"/>
                  </a:lnTo>
                  <a:lnTo>
                    <a:pt x="570738" y="285369"/>
                  </a:lnTo>
                  <a:lnTo>
                    <a:pt x="567003" y="239080"/>
                  </a:lnTo>
                  <a:lnTo>
                    <a:pt x="556189" y="195169"/>
                  </a:lnTo>
                  <a:lnTo>
                    <a:pt x="538886" y="154224"/>
                  </a:lnTo>
                  <a:lnTo>
                    <a:pt x="515678" y="116832"/>
                  </a:lnTo>
                  <a:lnTo>
                    <a:pt x="487156" y="83581"/>
                  </a:lnTo>
                  <a:lnTo>
                    <a:pt x="453905" y="55059"/>
                  </a:lnTo>
                  <a:lnTo>
                    <a:pt x="416513" y="31851"/>
                  </a:lnTo>
                  <a:lnTo>
                    <a:pt x="375568" y="14548"/>
                  </a:lnTo>
                  <a:lnTo>
                    <a:pt x="331657" y="3734"/>
                  </a:lnTo>
                  <a:lnTo>
                    <a:pt x="285369" y="0"/>
                  </a:lnTo>
                  <a:close/>
                </a:path>
              </a:pathLst>
            </a:custGeom>
            <a:solidFill>
              <a:srgbClr val="DFDFDF"/>
            </a:solidFill>
          </p:spPr>
          <p:txBody>
            <a:bodyPr wrap="square" lIns="0" tIns="0" rIns="0" bIns="0" rtlCol="0"/>
            <a:lstStyle/>
            <a:p>
              <a:endParaRPr/>
            </a:p>
          </p:txBody>
        </p:sp>
        <p:sp>
          <p:nvSpPr>
            <p:cNvPr id="36" name="object 36"/>
            <p:cNvSpPr/>
            <p:nvPr/>
          </p:nvSpPr>
          <p:spPr>
            <a:xfrm>
              <a:off x="5304663" y="2541651"/>
              <a:ext cx="570865" cy="570865"/>
            </a:xfrm>
            <a:custGeom>
              <a:avLst/>
              <a:gdLst/>
              <a:ahLst/>
              <a:cxnLst/>
              <a:rect l="l" t="t" r="r" b="b"/>
              <a:pathLst>
                <a:path w="570864" h="570864">
                  <a:moveTo>
                    <a:pt x="0" y="285369"/>
                  </a:moveTo>
                  <a:lnTo>
                    <a:pt x="3734" y="239080"/>
                  </a:lnTo>
                  <a:lnTo>
                    <a:pt x="14548" y="195169"/>
                  </a:lnTo>
                  <a:lnTo>
                    <a:pt x="31851" y="154224"/>
                  </a:lnTo>
                  <a:lnTo>
                    <a:pt x="55059" y="116832"/>
                  </a:lnTo>
                  <a:lnTo>
                    <a:pt x="83581" y="83581"/>
                  </a:lnTo>
                  <a:lnTo>
                    <a:pt x="116832" y="55059"/>
                  </a:lnTo>
                  <a:lnTo>
                    <a:pt x="154224" y="31851"/>
                  </a:lnTo>
                  <a:lnTo>
                    <a:pt x="195169" y="14548"/>
                  </a:lnTo>
                  <a:lnTo>
                    <a:pt x="239080" y="3734"/>
                  </a:lnTo>
                  <a:lnTo>
                    <a:pt x="285369" y="0"/>
                  </a:lnTo>
                  <a:lnTo>
                    <a:pt x="331657" y="3734"/>
                  </a:lnTo>
                  <a:lnTo>
                    <a:pt x="375568" y="14548"/>
                  </a:lnTo>
                  <a:lnTo>
                    <a:pt x="416513" y="31851"/>
                  </a:lnTo>
                  <a:lnTo>
                    <a:pt x="453905" y="55059"/>
                  </a:lnTo>
                  <a:lnTo>
                    <a:pt x="487156" y="83581"/>
                  </a:lnTo>
                  <a:lnTo>
                    <a:pt x="515678" y="116832"/>
                  </a:lnTo>
                  <a:lnTo>
                    <a:pt x="538886" y="154224"/>
                  </a:lnTo>
                  <a:lnTo>
                    <a:pt x="556189" y="195169"/>
                  </a:lnTo>
                  <a:lnTo>
                    <a:pt x="567003" y="239080"/>
                  </a:lnTo>
                  <a:lnTo>
                    <a:pt x="570738" y="285369"/>
                  </a:lnTo>
                  <a:lnTo>
                    <a:pt x="567003" y="331657"/>
                  </a:lnTo>
                  <a:lnTo>
                    <a:pt x="556189" y="375568"/>
                  </a:lnTo>
                  <a:lnTo>
                    <a:pt x="538886" y="416513"/>
                  </a:lnTo>
                  <a:lnTo>
                    <a:pt x="515678" y="453905"/>
                  </a:lnTo>
                  <a:lnTo>
                    <a:pt x="487156" y="487156"/>
                  </a:lnTo>
                  <a:lnTo>
                    <a:pt x="453905" y="515678"/>
                  </a:lnTo>
                  <a:lnTo>
                    <a:pt x="416513" y="538886"/>
                  </a:lnTo>
                  <a:lnTo>
                    <a:pt x="375568" y="556189"/>
                  </a:lnTo>
                  <a:lnTo>
                    <a:pt x="331657" y="567003"/>
                  </a:lnTo>
                  <a:lnTo>
                    <a:pt x="285369" y="570738"/>
                  </a:lnTo>
                  <a:lnTo>
                    <a:pt x="239080" y="567003"/>
                  </a:lnTo>
                  <a:lnTo>
                    <a:pt x="195169" y="556189"/>
                  </a:lnTo>
                  <a:lnTo>
                    <a:pt x="154224" y="538886"/>
                  </a:lnTo>
                  <a:lnTo>
                    <a:pt x="116832" y="515678"/>
                  </a:lnTo>
                  <a:lnTo>
                    <a:pt x="83581" y="487156"/>
                  </a:lnTo>
                  <a:lnTo>
                    <a:pt x="55059" y="453905"/>
                  </a:lnTo>
                  <a:lnTo>
                    <a:pt x="31851" y="416513"/>
                  </a:lnTo>
                  <a:lnTo>
                    <a:pt x="14548" y="375568"/>
                  </a:lnTo>
                  <a:lnTo>
                    <a:pt x="3734" y="331657"/>
                  </a:lnTo>
                  <a:lnTo>
                    <a:pt x="0" y="285369"/>
                  </a:lnTo>
                  <a:close/>
                </a:path>
              </a:pathLst>
            </a:custGeom>
            <a:ln w="12700">
              <a:solidFill>
                <a:srgbClr val="213E58"/>
              </a:solidFill>
            </a:ln>
          </p:spPr>
          <p:txBody>
            <a:bodyPr wrap="square" lIns="0" tIns="0" rIns="0" bIns="0" rtlCol="0"/>
            <a:lstStyle/>
            <a:p>
              <a:endParaRPr/>
            </a:p>
          </p:txBody>
        </p:sp>
        <p:sp>
          <p:nvSpPr>
            <p:cNvPr id="37" name="object 37"/>
            <p:cNvSpPr/>
            <p:nvPr/>
          </p:nvSpPr>
          <p:spPr>
            <a:xfrm>
              <a:off x="5357561" y="2702813"/>
              <a:ext cx="474980" cy="167640"/>
            </a:xfrm>
            <a:custGeom>
              <a:avLst/>
              <a:gdLst/>
              <a:ahLst/>
              <a:cxnLst/>
              <a:rect l="l" t="t" r="r" b="b"/>
              <a:pathLst>
                <a:path w="474979" h="167639">
                  <a:moveTo>
                    <a:pt x="467679" y="155286"/>
                  </a:moveTo>
                  <a:lnTo>
                    <a:pt x="2979" y="155286"/>
                  </a:lnTo>
                  <a:lnTo>
                    <a:pt x="0" y="158268"/>
                  </a:lnTo>
                  <a:lnTo>
                    <a:pt x="0" y="164233"/>
                  </a:lnTo>
                  <a:lnTo>
                    <a:pt x="2979" y="167225"/>
                  </a:lnTo>
                  <a:lnTo>
                    <a:pt x="470655" y="167225"/>
                  </a:lnTo>
                  <a:lnTo>
                    <a:pt x="473631" y="164233"/>
                  </a:lnTo>
                  <a:lnTo>
                    <a:pt x="473631" y="158268"/>
                  </a:lnTo>
                  <a:lnTo>
                    <a:pt x="470655" y="158268"/>
                  </a:lnTo>
                  <a:lnTo>
                    <a:pt x="467679" y="155286"/>
                  </a:lnTo>
                  <a:close/>
                </a:path>
                <a:path w="474979" h="167639">
                  <a:moveTo>
                    <a:pt x="106698" y="0"/>
                  </a:moveTo>
                  <a:lnTo>
                    <a:pt x="68087" y="0"/>
                  </a:lnTo>
                  <a:lnTo>
                    <a:pt x="44682" y="10869"/>
                  </a:lnTo>
                  <a:lnTo>
                    <a:pt x="24948" y="29385"/>
                  </a:lnTo>
                  <a:lnTo>
                    <a:pt x="11915" y="53777"/>
                  </a:lnTo>
                  <a:lnTo>
                    <a:pt x="9123" y="69874"/>
                  </a:lnTo>
                  <a:lnTo>
                    <a:pt x="9681" y="86248"/>
                  </a:lnTo>
                  <a:lnTo>
                    <a:pt x="30905" y="130515"/>
                  </a:lnTo>
                  <a:lnTo>
                    <a:pt x="74470" y="155286"/>
                  </a:lnTo>
                  <a:lnTo>
                    <a:pt x="101277" y="155286"/>
                  </a:lnTo>
                  <a:lnTo>
                    <a:pt x="128952" y="143337"/>
                  </a:lnTo>
                  <a:lnTo>
                    <a:pt x="89365" y="143337"/>
                  </a:lnTo>
                  <a:lnTo>
                    <a:pt x="64045" y="138112"/>
                  </a:lnTo>
                  <a:lnTo>
                    <a:pt x="43193" y="123933"/>
                  </a:lnTo>
                  <a:lnTo>
                    <a:pt x="29044" y="103037"/>
                  </a:lnTo>
                  <a:lnTo>
                    <a:pt x="23831" y="77665"/>
                  </a:lnTo>
                  <a:lnTo>
                    <a:pt x="27321" y="51822"/>
                  </a:lnTo>
                  <a:lnTo>
                    <a:pt x="40586" y="29898"/>
                  </a:lnTo>
                  <a:lnTo>
                    <a:pt x="61112" y="14692"/>
                  </a:lnTo>
                  <a:lnTo>
                    <a:pt x="86386" y="9002"/>
                  </a:lnTo>
                  <a:lnTo>
                    <a:pt x="129501" y="9002"/>
                  </a:lnTo>
                  <a:lnTo>
                    <a:pt x="122414" y="4058"/>
                  </a:lnTo>
                  <a:lnTo>
                    <a:pt x="106698" y="0"/>
                  </a:lnTo>
                  <a:close/>
                </a:path>
                <a:path w="474979" h="167639">
                  <a:moveTo>
                    <a:pt x="413228" y="0"/>
                  </a:moveTo>
                  <a:lnTo>
                    <a:pt x="378632" y="0"/>
                  </a:lnTo>
                  <a:lnTo>
                    <a:pt x="370261" y="1400"/>
                  </a:lnTo>
                  <a:lnTo>
                    <a:pt x="347407" y="13853"/>
                  </a:lnTo>
                  <a:lnTo>
                    <a:pt x="329581" y="33583"/>
                  </a:lnTo>
                  <a:lnTo>
                    <a:pt x="318736" y="59751"/>
                  </a:lnTo>
                  <a:lnTo>
                    <a:pt x="317618" y="88951"/>
                  </a:lnTo>
                  <a:lnTo>
                    <a:pt x="327671" y="114233"/>
                  </a:lnTo>
                  <a:lnTo>
                    <a:pt x="348895" y="136158"/>
                  </a:lnTo>
                  <a:lnTo>
                    <a:pt x="381289" y="155286"/>
                  </a:lnTo>
                  <a:lnTo>
                    <a:pt x="408102" y="155286"/>
                  </a:lnTo>
                  <a:lnTo>
                    <a:pt x="430914" y="143337"/>
                  </a:lnTo>
                  <a:lnTo>
                    <a:pt x="396189" y="143337"/>
                  </a:lnTo>
                  <a:lnTo>
                    <a:pt x="369610" y="137646"/>
                  </a:lnTo>
                  <a:lnTo>
                    <a:pt x="348897" y="122442"/>
                  </a:lnTo>
                  <a:lnTo>
                    <a:pt x="335444" y="100521"/>
                  </a:lnTo>
                  <a:lnTo>
                    <a:pt x="330649" y="74683"/>
                  </a:lnTo>
                  <a:lnTo>
                    <a:pt x="335862" y="49305"/>
                  </a:lnTo>
                  <a:lnTo>
                    <a:pt x="350013" y="28407"/>
                  </a:lnTo>
                  <a:lnTo>
                    <a:pt x="370866" y="14226"/>
                  </a:lnTo>
                  <a:lnTo>
                    <a:pt x="396189" y="9002"/>
                  </a:lnTo>
                  <a:lnTo>
                    <a:pt x="436570" y="9002"/>
                  </a:lnTo>
                  <a:lnTo>
                    <a:pt x="423785" y="1819"/>
                  </a:lnTo>
                  <a:lnTo>
                    <a:pt x="413228" y="0"/>
                  </a:lnTo>
                  <a:close/>
                </a:path>
                <a:path w="474979" h="167639">
                  <a:moveTo>
                    <a:pt x="129501" y="9002"/>
                  </a:moveTo>
                  <a:lnTo>
                    <a:pt x="86386" y="9002"/>
                  </a:lnTo>
                  <a:lnTo>
                    <a:pt x="113430" y="14226"/>
                  </a:lnTo>
                  <a:lnTo>
                    <a:pt x="135168" y="28407"/>
                  </a:lnTo>
                  <a:lnTo>
                    <a:pt x="149643" y="49305"/>
                  </a:lnTo>
                  <a:lnTo>
                    <a:pt x="154903" y="74683"/>
                  </a:lnTo>
                  <a:lnTo>
                    <a:pt x="149690" y="100102"/>
                  </a:lnTo>
                  <a:lnTo>
                    <a:pt x="135540" y="121323"/>
                  </a:lnTo>
                  <a:lnTo>
                    <a:pt x="114687" y="136388"/>
                  </a:lnTo>
                  <a:lnTo>
                    <a:pt x="89365" y="143337"/>
                  </a:lnTo>
                  <a:lnTo>
                    <a:pt x="128952" y="143337"/>
                  </a:lnTo>
                  <a:lnTo>
                    <a:pt x="134560" y="140915"/>
                  </a:lnTo>
                  <a:lnTo>
                    <a:pt x="155272" y="118711"/>
                  </a:lnTo>
                  <a:lnTo>
                    <a:pt x="165373" y="93150"/>
                  </a:lnTo>
                  <a:lnTo>
                    <a:pt x="166816" y="68708"/>
                  </a:lnTo>
                  <a:lnTo>
                    <a:pt x="159836" y="41560"/>
                  </a:lnTo>
                  <a:lnTo>
                    <a:pt x="144477" y="19450"/>
                  </a:lnTo>
                  <a:lnTo>
                    <a:pt x="129501" y="9002"/>
                  </a:lnTo>
                  <a:close/>
                </a:path>
                <a:path w="474979" h="167639">
                  <a:moveTo>
                    <a:pt x="436570" y="9002"/>
                  </a:moveTo>
                  <a:lnTo>
                    <a:pt x="396189" y="9002"/>
                  </a:lnTo>
                  <a:lnTo>
                    <a:pt x="421505" y="14273"/>
                  </a:lnTo>
                  <a:lnTo>
                    <a:pt x="442356" y="28780"/>
                  </a:lnTo>
                  <a:lnTo>
                    <a:pt x="456505" y="50564"/>
                  </a:lnTo>
                  <a:lnTo>
                    <a:pt x="461718" y="77665"/>
                  </a:lnTo>
                  <a:lnTo>
                    <a:pt x="456505" y="103037"/>
                  </a:lnTo>
                  <a:lnTo>
                    <a:pt x="442356" y="123933"/>
                  </a:lnTo>
                  <a:lnTo>
                    <a:pt x="421505" y="138112"/>
                  </a:lnTo>
                  <a:lnTo>
                    <a:pt x="396189" y="143337"/>
                  </a:lnTo>
                  <a:lnTo>
                    <a:pt x="430914" y="143337"/>
                  </a:lnTo>
                  <a:lnTo>
                    <a:pt x="442217" y="137416"/>
                  </a:lnTo>
                  <a:lnTo>
                    <a:pt x="464324" y="115351"/>
                  </a:lnTo>
                  <a:lnTo>
                    <a:pt x="474702" y="89370"/>
                  </a:lnTo>
                  <a:lnTo>
                    <a:pt x="473631" y="59751"/>
                  </a:lnTo>
                  <a:lnTo>
                    <a:pt x="464464" y="34841"/>
                  </a:lnTo>
                  <a:lnTo>
                    <a:pt x="447197" y="14971"/>
                  </a:lnTo>
                  <a:lnTo>
                    <a:pt x="436570" y="9002"/>
                  </a:lnTo>
                  <a:close/>
                </a:path>
              </a:pathLst>
            </a:custGeom>
            <a:solidFill>
              <a:srgbClr val="000000"/>
            </a:solidFill>
          </p:spPr>
          <p:txBody>
            <a:bodyPr wrap="square" lIns="0" tIns="0" rIns="0" bIns="0" rtlCol="0"/>
            <a:lstStyle/>
            <a:p>
              <a:endParaRPr/>
            </a:p>
          </p:txBody>
        </p:sp>
        <p:pic>
          <p:nvPicPr>
            <p:cNvPr id="38" name="object 38"/>
            <p:cNvPicPr/>
            <p:nvPr/>
          </p:nvPicPr>
          <p:blipFill>
            <a:blip r:embed="rId3" cstate="print"/>
            <a:stretch>
              <a:fillRect/>
            </a:stretch>
          </p:blipFill>
          <p:spPr>
            <a:xfrm>
              <a:off x="5513229" y="2873072"/>
              <a:ext cx="165330" cy="146281"/>
            </a:xfrm>
            <a:prstGeom prst="rect">
              <a:avLst/>
            </a:prstGeom>
          </p:spPr>
        </p:pic>
      </p:grpSp>
      <p:grpSp>
        <p:nvGrpSpPr>
          <p:cNvPr id="39" name="object 39"/>
          <p:cNvGrpSpPr/>
          <p:nvPr/>
        </p:nvGrpSpPr>
        <p:grpSpPr>
          <a:xfrm>
            <a:off x="5298313" y="3520566"/>
            <a:ext cx="583565" cy="583565"/>
            <a:chOff x="5298313" y="3520566"/>
            <a:chExt cx="583565" cy="583565"/>
          </a:xfrm>
        </p:grpSpPr>
        <p:sp>
          <p:nvSpPr>
            <p:cNvPr id="40" name="object 40"/>
            <p:cNvSpPr/>
            <p:nvPr/>
          </p:nvSpPr>
          <p:spPr>
            <a:xfrm>
              <a:off x="5304663" y="3526916"/>
              <a:ext cx="570865" cy="570865"/>
            </a:xfrm>
            <a:custGeom>
              <a:avLst/>
              <a:gdLst/>
              <a:ahLst/>
              <a:cxnLst/>
              <a:rect l="l" t="t" r="r" b="b"/>
              <a:pathLst>
                <a:path w="570864" h="570864">
                  <a:moveTo>
                    <a:pt x="285369" y="0"/>
                  </a:moveTo>
                  <a:lnTo>
                    <a:pt x="239080" y="3734"/>
                  </a:lnTo>
                  <a:lnTo>
                    <a:pt x="195169" y="14548"/>
                  </a:lnTo>
                  <a:lnTo>
                    <a:pt x="154224" y="31851"/>
                  </a:lnTo>
                  <a:lnTo>
                    <a:pt x="116832" y="55059"/>
                  </a:lnTo>
                  <a:lnTo>
                    <a:pt x="83581" y="83581"/>
                  </a:lnTo>
                  <a:lnTo>
                    <a:pt x="55059" y="116832"/>
                  </a:lnTo>
                  <a:lnTo>
                    <a:pt x="31851" y="154224"/>
                  </a:lnTo>
                  <a:lnTo>
                    <a:pt x="14548" y="195169"/>
                  </a:lnTo>
                  <a:lnTo>
                    <a:pt x="3734" y="239080"/>
                  </a:lnTo>
                  <a:lnTo>
                    <a:pt x="0" y="285369"/>
                  </a:lnTo>
                  <a:lnTo>
                    <a:pt x="3734" y="331657"/>
                  </a:lnTo>
                  <a:lnTo>
                    <a:pt x="14548" y="375568"/>
                  </a:lnTo>
                  <a:lnTo>
                    <a:pt x="31851" y="416513"/>
                  </a:lnTo>
                  <a:lnTo>
                    <a:pt x="55059" y="453905"/>
                  </a:lnTo>
                  <a:lnTo>
                    <a:pt x="83581" y="487156"/>
                  </a:lnTo>
                  <a:lnTo>
                    <a:pt x="116832" y="515678"/>
                  </a:lnTo>
                  <a:lnTo>
                    <a:pt x="154224" y="538886"/>
                  </a:lnTo>
                  <a:lnTo>
                    <a:pt x="195169" y="556189"/>
                  </a:lnTo>
                  <a:lnTo>
                    <a:pt x="239080" y="567003"/>
                  </a:lnTo>
                  <a:lnTo>
                    <a:pt x="285369" y="570738"/>
                  </a:lnTo>
                  <a:lnTo>
                    <a:pt x="331657" y="567003"/>
                  </a:lnTo>
                  <a:lnTo>
                    <a:pt x="375568" y="556189"/>
                  </a:lnTo>
                  <a:lnTo>
                    <a:pt x="416513" y="538886"/>
                  </a:lnTo>
                  <a:lnTo>
                    <a:pt x="453905" y="515678"/>
                  </a:lnTo>
                  <a:lnTo>
                    <a:pt x="487156" y="487156"/>
                  </a:lnTo>
                  <a:lnTo>
                    <a:pt x="515678" y="453905"/>
                  </a:lnTo>
                  <a:lnTo>
                    <a:pt x="538886" y="416513"/>
                  </a:lnTo>
                  <a:lnTo>
                    <a:pt x="556189" y="375568"/>
                  </a:lnTo>
                  <a:lnTo>
                    <a:pt x="567003" y="331657"/>
                  </a:lnTo>
                  <a:lnTo>
                    <a:pt x="570738" y="285369"/>
                  </a:lnTo>
                  <a:lnTo>
                    <a:pt x="567003" y="239080"/>
                  </a:lnTo>
                  <a:lnTo>
                    <a:pt x="556189" y="195169"/>
                  </a:lnTo>
                  <a:lnTo>
                    <a:pt x="538886" y="154224"/>
                  </a:lnTo>
                  <a:lnTo>
                    <a:pt x="515678" y="116832"/>
                  </a:lnTo>
                  <a:lnTo>
                    <a:pt x="487156" y="83581"/>
                  </a:lnTo>
                  <a:lnTo>
                    <a:pt x="453905" y="55059"/>
                  </a:lnTo>
                  <a:lnTo>
                    <a:pt x="416513" y="31851"/>
                  </a:lnTo>
                  <a:lnTo>
                    <a:pt x="375568" y="14548"/>
                  </a:lnTo>
                  <a:lnTo>
                    <a:pt x="331657" y="3734"/>
                  </a:lnTo>
                  <a:lnTo>
                    <a:pt x="285369" y="0"/>
                  </a:lnTo>
                  <a:close/>
                </a:path>
              </a:pathLst>
            </a:custGeom>
            <a:solidFill>
              <a:srgbClr val="DFDFDF"/>
            </a:solidFill>
          </p:spPr>
          <p:txBody>
            <a:bodyPr wrap="square" lIns="0" tIns="0" rIns="0" bIns="0" rtlCol="0"/>
            <a:lstStyle/>
            <a:p>
              <a:endParaRPr/>
            </a:p>
          </p:txBody>
        </p:sp>
        <p:sp>
          <p:nvSpPr>
            <p:cNvPr id="41" name="object 41"/>
            <p:cNvSpPr/>
            <p:nvPr/>
          </p:nvSpPr>
          <p:spPr>
            <a:xfrm>
              <a:off x="5304663" y="3526916"/>
              <a:ext cx="570865" cy="570865"/>
            </a:xfrm>
            <a:custGeom>
              <a:avLst/>
              <a:gdLst/>
              <a:ahLst/>
              <a:cxnLst/>
              <a:rect l="l" t="t" r="r" b="b"/>
              <a:pathLst>
                <a:path w="570864" h="570864">
                  <a:moveTo>
                    <a:pt x="0" y="285369"/>
                  </a:moveTo>
                  <a:lnTo>
                    <a:pt x="3734" y="239080"/>
                  </a:lnTo>
                  <a:lnTo>
                    <a:pt x="14548" y="195169"/>
                  </a:lnTo>
                  <a:lnTo>
                    <a:pt x="31851" y="154224"/>
                  </a:lnTo>
                  <a:lnTo>
                    <a:pt x="55059" y="116832"/>
                  </a:lnTo>
                  <a:lnTo>
                    <a:pt x="83581" y="83581"/>
                  </a:lnTo>
                  <a:lnTo>
                    <a:pt x="116832" y="55059"/>
                  </a:lnTo>
                  <a:lnTo>
                    <a:pt x="154224" y="31851"/>
                  </a:lnTo>
                  <a:lnTo>
                    <a:pt x="195169" y="14548"/>
                  </a:lnTo>
                  <a:lnTo>
                    <a:pt x="239080" y="3734"/>
                  </a:lnTo>
                  <a:lnTo>
                    <a:pt x="285369" y="0"/>
                  </a:lnTo>
                  <a:lnTo>
                    <a:pt x="331657" y="3734"/>
                  </a:lnTo>
                  <a:lnTo>
                    <a:pt x="375568" y="14548"/>
                  </a:lnTo>
                  <a:lnTo>
                    <a:pt x="416513" y="31851"/>
                  </a:lnTo>
                  <a:lnTo>
                    <a:pt x="453905" y="55059"/>
                  </a:lnTo>
                  <a:lnTo>
                    <a:pt x="487156" y="83581"/>
                  </a:lnTo>
                  <a:lnTo>
                    <a:pt x="515678" y="116832"/>
                  </a:lnTo>
                  <a:lnTo>
                    <a:pt x="538886" y="154224"/>
                  </a:lnTo>
                  <a:lnTo>
                    <a:pt x="556189" y="195169"/>
                  </a:lnTo>
                  <a:lnTo>
                    <a:pt x="567003" y="239080"/>
                  </a:lnTo>
                  <a:lnTo>
                    <a:pt x="570738" y="285369"/>
                  </a:lnTo>
                  <a:lnTo>
                    <a:pt x="567003" y="331657"/>
                  </a:lnTo>
                  <a:lnTo>
                    <a:pt x="556189" y="375568"/>
                  </a:lnTo>
                  <a:lnTo>
                    <a:pt x="538886" y="416513"/>
                  </a:lnTo>
                  <a:lnTo>
                    <a:pt x="515678" y="453905"/>
                  </a:lnTo>
                  <a:lnTo>
                    <a:pt x="487156" y="487156"/>
                  </a:lnTo>
                  <a:lnTo>
                    <a:pt x="453905" y="515678"/>
                  </a:lnTo>
                  <a:lnTo>
                    <a:pt x="416513" y="538886"/>
                  </a:lnTo>
                  <a:lnTo>
                    <a:pt x="375568" y="556189"/>
                  </a:lnTo>
                  <a:lnTo>
                    <a:pt x="331657" y="567003"/>
                  </a:lnTo>
                  <a:lnTo>
                    <a:pt x="285369" y="570738"/>
                  </a:lnTo>
                  <a:lnTo>
                    <a:pt x="239080" y="567003"/>
                  </a:lnTo>
                  <a:lnTo>
                    <a:pt x="195169" y="556189"/>
                  </a:lnTo>
                  <a:lnTo>
                    <a:pt x="154224" y="538886"/>
                  </a:lnTo>
                  <a:lnTo>
                    <a:pt x="116832" y="515678"/>
                  </a:lnTo>
                  <a:lnTo>
                    <a:pt x="83581" y="487156"/>
                  </a:lnTo>
                  <a:lnTo>
                    <a:pt x="55059" y="453905"/>
                  </a:lnTo>
                  <a:lnTo>
                    <a:pt x="31851" y="416513"/>
                  </a:lnTo>
                  <a:lnTo>
                    <a:pt x="14548" y="375568"/>
                  </a:lnTo>
                  <a:lnTo>
                    <a:pt x="3734" y="331657"/>
                  </a:lnTo>
                  <a:lnTo>
                    <a:pt x="0" y="285369"/>
                  </a:lnTo>
                  <a:close/>
                </a:path>
              </a:pathLst>
            </a:custGeom>
            <a:ln w="12700">
              <a:solidFill>
                <a:srgbClr val="213E58"/>
              </a:solidFill>
            </a:ln>
          </p:spPr>
          <p:txBody>
            <a:bodyPr wrap="square" lIns="0" tIns="0" rIns="0" bIns="0" rtlCol="0"/>
            <a:lstStyle/>
            <a:p>
              <a:endParaRPr/>
            </a:p>
          </p:txBody>
        </p:sp>
        <p:sp>
          <p:nvSpPr>
            <p:cNvPr id="42" name="object 42"/>
            <p:cNvSpPr/>
            <p:nvPr/>
          </p:nvSpPr>
          <p:spPr>
            <a:xfrm>
              <a:off x="5425693" y="3642359"/>
              <a:ext cx="345440" cy="337820"/>
            </a:xfrm>
            <a:custGeom>
              <a:avLst/>
              <a:gdLst/>
              <a:ahLst/>
              <a:cxnLst/>
              <a:rect l="l" t="t" r="r" b="b"/>
              <a:pathLst>
                <a:path w="345439" h="337820">
                  <a:moveTo>
                    <a:pt x="81248" y="50337"/>
                  </a:moveTo>
                  <a:lnTo>
                    <a:pt x="61887" y="50337"/>
                  </a:lnTo>
                  <a:lnTo>
                    <a:pt x="71259" y="59785"/>
                  </a:lnTo>
                  <a:lnTo>
                    <a:pt x="81774" y="69879"/>
                  </a:lnTo>
                  <a:lnTo>
                    <a:pt x="93051" y="79972"/>
                  </a:lnTo>
                  <a:lnTo>
                    <a:pt x="104709" y="89420"/>
                  </a:lnTo>
                  <a:lnTo>
                    <a:pt x="85329" y="89420"/>
                  </a:lnTo>
                  <a:lnTo>
                    <a:pt x="85329" y="151323"/>
                  </a:lnTo>
                  <a:lnTo>
                    <a:pt x="0" y="151323"/>
                  </a:lnTo>
                  <a:lnTo>
                    <a:pt x="0" y="337565"/>
                  </a:lnTo>
                  <a:lnTo>
                    <a:pt x="220671" y="337565"/>
                  </a:lnTo>
                  <a:lnTo>
                    <a:pt x="220671" y="333905"/>
                  </a:lnTo>
                  <a:lnTo>
                    <a:pt x="321631" y="333905"/>
                  </a:lnTo>
                  <a:lnTo>
                    <a:pt x="321631" y="332849"/>
                  </a:lnTo>
                  <a:lnTo>
                    <a:pt x="251213" y="332849"/>
                  </a:lnTo>
                  <a:lnTo>
                    <a:pt x="239428" y="329840"/>
                  </a:lnTo>
                  <a:lnTo>
                    <a:pt x="11564" y="329840"/>
                  </a:lnTo>
                  <a:lnTo>
                    <a:pt x="11564" y="322336"/>
                  </a:lnTo>
                  <a:lnTo>
                    <a:pt x="220671" y="322336"/>
                  </a:lnTo>
                  <a:lnTo>
                    <a:pt x="220671" y="310456"/>
                  </a:lnTo>
                  <a:lnTo>
                    <a:pt x="11564" y="310456"/>
                  </a:lnTo>
                  <a:lnTo>
                    <a:pt x="11564" y="298889"/>
                  </a:lnTo>
                  <a:lnTo>
                    <a:pt x="220671" y="298889"/>
                  </a:lnTo>
                  <a:lnTo>
                    <a:pt x="220671" y="287320"/>
                  </a:lnTo>
                  <a:lnTo>
                    <a:pt x="11564" y="287320"/>
                  </a:lnTo>
                  <a:lnTo>
                    <a:pt x="11564" y="275753"/>
                  </a:lnTo>
                  <a:lnTo>
                    <a:pt x="220671" y="275753"/>
                  </a:lnTo>
                  <a:lnTo>
                    <a:pt x="220671" y="263873"/>
                  </a:lnTo>
                  <a:lnTo>
                    <a:pt x="11564" y="263873"/>
                  </a:lnTo>
                  <a:lnTo>
                    <a:pt x="11564" y="252304"/>
                  </a:lnTo>
                  <a:lnTo>
                    <a:pt x="220671" y="252304"/>
                  </a:lnTo>
                  <a:lnTo>
                    <a:pt x="220671" y="244489"/>
                  </a:lnTo>
                  <a:lnTo>
                    <a:pt x="216923" y="240737"/>
                  </a:lnTo>
                  <a:lnTo>
                    <a:pt x="11564" y="240737"/>
                  </a:lnTo>
                  <a:lnTo>
                    <a:pt x="11564" y="229169"/>
                  </a:lnTo>
                  <a:lnTo>
                    <a:pt x="125658" y="229169"/>
                  </a:lnTo>
                  <a:lnTo>
                    <a:pt x="112327" y="219321"/>
                  </a:lnTo>
                  <a:lnTo>
                    <a:pt x="111084" y="217288"/>
                  </a:lnTo>
                  <a:lnTo>
                    <a:pt x="11564" y="217288"/>
                  </a:lnTo>
                  <a:lnTo>
                    <a:pt x="11564" y="209783"/>
                  </a:lnTo>
                  <a:lnTo>
                    <a:pt x="81266" y="209783"/>
                  </a:lnTo>
                  <a:lnTo>
                    <a:pt x="89081" y="205717"/>
                  </a:lnTo>
                  <a:lnTo>
                    <a:pt x="104002" y="205717"/>
                  </a:lnTo>
                  <a:lnTo>
                    <a:pt x="100992" y="200798"/>
                  </a:lnTo>
                  <a:lnTo>
                    <a:pt x="100459" y="197903"/>
                  </a:lnTo>
                  <a:lnTo>
                    <a:pt x="11564" y="197903"/>
                  </a:lnTo>
                  <a:lnTo>
                    <a:pt x="11564" y="186341"/>
                  </a:lnTo>
                  <a:lnTo>
                    <a:pt x="98332" y="186341"/>
                  </a:lnTo>
                  <a:lnTo>
                    <a:pt x="96894" y="178526"/>
                  </a:lnTo>
                  <a:lnTo>
                    <a:pt x="97620" y="174766"/>
                  </a:lnTo>
                  <a:lnTo>
                    <a:pt x="11564" y="174766"/>
                  </a:lnTo>
                  <a:lnTo>
                    <a:pt x="11564" y="163203"/>
                  </a:lnTo>
                  <a:lnTo>
                    <a:pt x="99852" y="163203"/>
                  </a:lnTo>
                  <a:lnTo>
                    <a:pt x="101055" y="156968"/>
                  </a:lnTo>
                  <a:lnTo>
                    <a:pt x="110246" y="143509"/>
                  </a:lnTo>
                  <a:lnTo>
                    <a:pt x="96894" y="143509"/>
                  </a:lnTo>
                  <a:lnTo>
                    <a:pt x="96894" y="100983"/>
                  </a:lnTo>
                  <a:lnTo>
                    <a:pt x="124093" y="100983"/>
                  </a:lnTo>
                  <a:lnTo>
                    <a:pt x="124093" y="93169"/>
                  </a:lnTo>
                  <a:lnTo>
                    <a:pt x="120024" y="89420"/>
                  </a:lnTo>
                  <a:lnTo>
                    <a:pt x="107839" y="77047"/>
                  </a:lnTo>
                  <a:lnTo>
                    <a:pt x="81248" y="50337"/>
                  </a:lnTo>
                  <a:close/>
                </a:path>
                <a:path w="345439" h="337820">
                  <a:moveTo>
                    <a:pt x="321631" y="333905"/>
                  </a:moveTo>
                  <a:lnTo>
                    <a:pt x="220671" y="333905"/>
                  </a:lnTo>
                  <a:lnTo>
                    <a:pt x="224637" y="337565"/>
                  </a:lnTo>
                  <a:lnTo>
                    <a:pt x="321631" y="337565"/>
                  </a:lnTo>
                  <a:lnTo>
                    <a:pt x="321631" y="333905"/>
                  </a:lnTo>
                  <a:close/>
                </a:path>
                <a:path w="345439" h="337820">
                  <a:moveTo>
                    <a:pt x="321631" y="175249"/>
                  </a:moveTo>
                  <a:lnTo>
                    <a:pt x="251213" y="175249"/>
                  </a:lnTo>
                  <a:lnTo>
                    <a:pt x="277399" y="176681"/>
                  </a:lnTo>
                  <a:lnTo>
                    <a:pt x="301477" y="186846"/>
                  </a:lnTo>
                  <a:lnTo>
                    <a:pt x="321631" y="205717"/>
                  </a:lnTo>
                  <a:lnTo>
                    <a:pt x="334642" y="227990"/>
                  </a:lnTo>
                  <a:lnTo>
                    <a:pt x="338979" y="252812"/>
                  </a:lnTo>
                  <a:lnTo>
                    <a:pt x="334642" y="278395"/>
                  </a:lnTo>
                  <a:lnTo>
                    <a:pt x="321631" y="302952"/>
                  </a:lnTo>
                  <a:lnTo>
                    <a:pt x="301477" y="320109"/>
                  </a:lnTo>
                  <a:lnTo>
                    <a:pt x="277399" y="330465"/>
                  </a:lnTo>
                  <a:lnTo>
                    <a:pt x="251213" y="332849"/>
                  </a:lnTo>
                  <a:lnTo>
                    <a:pt x="321631" y="332849"/>
                  </a:lnTo>
                  <a:lnTo>
                    <a:pt x="321631" y="318272"/>
                  </a:lnTo>
                  <a:lnTo>
                    <a:pt x="325378" y="314521"/>
                  </a:lnTo>
                  <a:lnTo>
                    <a:pt x="342784" y="285230"/>
                  </a:lnTo>
                  <a:lnTo>
                    <a:pt x="344932" y="273039"/>
                  </a:lnTo>
                  <a:lnTo>
                    <a:pt x="344932" y="231571"/>
                  </a:lnTo>
                  <a:lnTo>
                    <a:pt x="342784" y="219380"/>
                  </a:lnTo>
                  <a:lnTo>
                    <a:pt x="325378" y="190089"/>
                  </a:lnTo>
                  <a:lnTo>
                    <a:pt x="321631" y="190089"/>
                  </a:lnTo>
                  <a:lnTo>
                    <a:pt x="321631" y="175249"/>
                  </a:lnTo>
                  <a:close/>
                </a:path>
                <a:path w="345439" h="337820">
                  <a:moveTo>
                    <a:pt x="96894" y="322336"/>
                  </a:moveTo>
                  <a:lnTo>
                    <a:pt x="85329" y="322336"/>
                  </a:lnTo>
                  <a:lnTo>
                    <a:pt x="85329" y="329840"/>
                  </a:lnTo>
                  <a:lnTo>
                    <a:pt x="96894" y="329840"/>
                  </a:lnTo>
                  <a:lnTo>
                    <a:pt x="96894" y="322336"/>
                  </a:lnTo>
                  <a:close/>
                </a:path>
                <a:path w="345439" h="337820">
                  <a:moveTo>
                    <a:pt x="220671" y="322336"/>
                  </a:moveTo>
                  <a:lnTo>
                    <a:pt x="209098" y="322336"/>
                  </a:lnTo>
                  <a:lnTo>
                    <a:pt x="209098" y="329840"/>
                  </a:lnTo>
                  <a:lnTo>
                    <a:pt x="239428" y="329840"/>
                  </a:lnTo>
                  <a:lnTo>
                    <a:pt x="224735" y="326088"/>
                  </a:lnTo>
                  <a:lnTo>
                    <a:pt x="220671" y="322336"/>
                  </a:lnTo>
                  <a:close/>
                </a:path>
                <a:path w="345439" h="337820">
                  <a:moveTo>
                    <a:pt x="96894" y="298889"/>
                  </a:moveTo>
                  <a:lnTo>
                    <a:pt x="85329" y="298889"/>
                  </a:lnTo>
                  <a:lnTo>
                    <a:pt x="85329" y="310456"/>
                  </a:lnTo>
                  <a:lnTo>
                    <a:pt x="96894" y="310456"/>
                  </a:lnTo>
                  <a:lnTo>
                    <a:pt x="96894" y="298889"/>
                  </a:lnTo>
                  <a:close/>
                </a:path>
                <a:path w="345439" h="337820">
                  <a:moveTo>
                    <a:pt x="220671" y="298889"/>
                  </a:moveTo>
                  <a:lnTo>
                    <a:pt x="209098" y="298889"/>
                  </a:lnTo>
                  <a:lnTo>
                    <a:pt x="209098" y="310456"/>
                  </a:lnTo>
                  <a:lnTo>
                    <a:pt x="220671" y="310456"/>
                  </a:lnTo>
                  <a:lnTo>
                    <a:pt x="220671" y="298889"/>
                  </a:lnTo>
                  <a:close/>
                </a:path>
                <a:path w="345439" h="337820">
                  <a:moveTo>
                    <a:pt x="96894" y="275753"/>
                  </a:moveTo>
                  <a:lnTo>
                    <a:pt x="85329" y="275753"/>
                  </a:lnTo>
                  <a:lnTo>
                    <a:pt x="85329" y="287320"/>
                  </a:lnTo>
                  <a:lnTo>
                    <a:pt x="96894" y="287320"/>
                  </a:lnTo>
                  <a:lnTo>
                    <a:pt x="96894" y="275753"/>
                  </a:lnTo>
                  <a:close/>
                </a:path>
                <a:path w="345439" h="337820">
                  <a:moveTo>
                    <a:pt x="220671" y="275753"/>
                  </a:moveTo>
                  <a:lnTo>
                    <a:pt x="209098" y="275753"/>
                  </a:lnTo>
                  <a:lnTo>
                    <a:pt x="209098" y="287320"/>
                  </a:lnTo>
                  <a:lnTo>
                    <a:pt x="220671" y="287320"/>
                  </a:lnTo>
                  <a:lnTo>
                    <a:pt x="220671" y="275753"/>
                  </a:lnTo>
                  <a:close/>
                </a:path>
                <a:path w="345439" h="337820">
                  <a:moveTo>
                    <a:pt x="96894" y="252304"/>
                  </a:moveTo>
                  <a:lnTo>
                    <a:pt x="85329" y="252304"/>
                  </a:lnTo>
                  <a:lnTo>
                    <a:pt x="85329" y="263873"/>
                  </a:lnTo>
                  <a:lnTo>
                    <a:pt x="96894" y="263873"/>
                  </a:lnTo>
                  <a:lnTo>
                    <a:pt x="96894" y="252304"/>
                  </a:lnTo>
                  <a:close/>
                </a:path>
                <a:path w="345439" h="337820">
                  <a:moveTo>
                    <a:pt x="220671" y="252304"/>
                  </a:moveTo>
                  <a:lnTo>
                    <a:pt x="209098" y="252304"/>
                  </a:lnTo>
                  <a:lnTo>
                    <a:pt x="209098" y="263873"/>
                  </a:lnTo>
                  <a:lnTo>
                    <a:pt x="220671" y="263873"/>
                  </a:lnTo>
                  <a:lnTo>
                    <a:pt x="220671" y="252304"/>
                  </a:lnTo>
                  <a:close/>
                </a:path>
                <a:path w="345439" h="337820">
                  <a:moveTo>
                    <a:pt x="125658" y="229169"/>
                  </a:moveTo>
                  <a:lnTo>
                    <a:pt x="92832" y="229169"/>
                  </a:lnTo>
                  <a:lnTo>
                    <a:pt x="101056" y="229878"/>
                  </a:lnTo>
                  <a:lnTo>
                    <a:pt x="108460" y="232022"/>
                  </a:lnTo>
                  <a:lnTo>
                    <a:pt x="115865" y="235632"/>
                  </a:lnTo>
                  <a:lnTo>
                    <a:pt x="124093" y="240737"/>
                  </a:lnTo>
                  <a:lnTo>
                    <a:pt x="185980" y="240737"/>
                  </a:lnTo>
                  <a:lnTo>
                    <a:pt x="185980" y="236672"/>
                  </a:lnTo>
                  <a:lnTo>
                    <a:pt x="150971" y="236672"/>
                  </a:lnTo>
                  <a:lnTo>
                    <a:pt x="129466" y="231982"/>
                  </a:lnTo>
                  <a:lnTo>
                    <a:pt x="125658" y="229169"/>
                  </a:lnTo>
                  <a:close/>
                </a:path>
                <a:path w="345439" h="337820">
                  <a:moveTo>
                    <a:pt x="189735" y="124120"/>
                  </a:moveTo>
                  <a:lnTo>
                    <a:pt x="155036" y="124120"/>
                  </a:lnTo>
                  <a:lnTo>
                    <a:pt x="174952" y="128796"/>
                  </a:lnTo>
                  <a:lnTo>
                    <a:pt x="192261" y="141122"/>
                  </a:lnTo>
                  <a:lnTo>
                    <a:pt x="204474" y="158549"/>
                  </a:lnTo>
                  <a:lnTo>
                    <a:pt x="209098" y="178526"/>
                  </a:lnTo>
                  <a:lnTo>
                    <a:pt x="204410" y="202381"/>
                  </a:lnTo>
                  <a:lnTo>
                    <a:pt x="191753" y="220728"/>
                  </a:lnTo>
                  <a:lnTo>
                    <a:pt x="173237" y="232510"/>
                  </a:lnTo>
                  <a:lnTo>
                    <a:pt x="150971" y="236672"/>
                  </a:lnTo>
                  <a:lnTo>
                    <a:pt x="185980" y="236672"/>
                  </a:lnTo>
                  <a:lnTo>
                    <a:pt x="198987" y="229526"/>
                  </a:lnTo>
                  <a:lnTo>
                    <a:pt x="208697" y="219380"/>
                  </a:lnTo>
                  <a:lnTo>
                    <a:pt x="214812" y="206204"/>
                  </a:lnTo>
                  <a:lnTo>
                    <a:pt x="216923" y="190089"/>
                  </a:lnTo>
                  <a:lnTo>
                    <a:pt x="220671" y="186341"/>
                  </a:lnTo>
                  <a:lnTo>
                    <a:pt x="220671" y="182580"/>
                  </a:lnTo>
                  <a:lnTo>
                    <a:pt x="224735" y="182580"/>
                  </a:lnTo>
                  <a:lnTo>
                    <a:pt x="251213" y="175249"/>
                  </a:lnTo>
                  <a:lnTo>
                    <a:pt x="321631" y="175249"/>
                  </a:lnTo>
                  <a:lnTo>
                    <a:pt x="321631" y="174766"/>
                  </a:lnTo>
                  <a:lnTo>
                    <a:pt x="309754" y="174766"/>
                  </a:lnTo>
                  <a:lnTo>
                    <a:pt x="293943" y="170700"/>
                  </a:lnTo>
                  <a:lnTo>
                    <a:pt x="220671" y="170700"/>
                  </a:lnTo>
                  <a:lnTo>
                    <a:pt x="216923" y="166951"/>
                  </a:lnTo>
                  <a:lnTo>
                    <a:pt x="216923" y="159137"/>
                  </a:lnTo>
                  <a:lnTo>
                    <a:pt x="210819" y="148054"/>
                  </a:lnTo>
                  <a:lnTo>
                    <a:pt x="208671" y="137760"/>
                  </a:lnTo>
                  <a:lnTo>
                    <a:pt x="208692" y="128186"/>
                  </a:lnTo>
                  <a:lnTo>
                    <a:pt x="197539" y="128186"/>
                  </a:lnTo>
                  <a:lnTo>
                    <a:pt x="189735" y="124120"/>
                  </a:lnTo>
                  <a:close/>
                </a:path>
                <a:path w="345439" h="337820">
                  <a:moveTo>
                    <a:pt x="92832" y="229169"/>
                  </a:moveTo>
                  <a:lnTo>
                    <a:pt x="19379" y="229169"/>
                  </a:lnTo>
                  <a:lnTo>
                    <a:pt x="36833" y="229697"/>
                  </a:lnTo>
                  <a:lnTo>
                    <a:pt x="54698" y="230576"/>
                  </a:lnTo>
                  <a:lnTo>
                    <a:pt x="73267" y="230752"/>
                  </a:lnTo>
                  <a:lnTo>
                    <a:pt x="92832" y="229169"/>
                  </a:lnTo>
                  <a:close/>
                </a:path>
                <a:path w="345439" h="337820">
                  <a:moveTo>
                    <a:pt x="104002" y="205717"/>
                  </a:moveTo>
                  <a:lnTo>
                    <a:pt x="89081" y="205717"/>
                  </a:lnTo>
                  <a:lnTo>
                    <a:pt x="92832" y="209783"/>
                  </a:lnTo>
                  <a:lnTo>
                    <a:pt x="96894" y="217288"/>
                  </a:lnTo>
                  <a:lnTo>
                    <a:pt x="111084" y="217288"/>
                  </a:lnTo>
                  <a:lnTo>
                    <a:pt x="104002" y="205717"/>
                  </a:lnTo>
                  <a:close/>
                </a:path>
                <a:path w="345439" h="337820">
                  <a:moveTo>
                    <a:pt x="98332" y="186341"/>
                  </a:moveTo>
                  <a:lnTo>
                    <a:pt x="85329" y="186341"/>
                  </a:lnTo>
                  <a:lnTo>
                    <a:pt x="85329" y="197903"/>
                  </a:lnTo>
                  <a:lnTo>
                    <a:pt x="100459" y="197903"/>
                  </a:lnTo>
                  <a:lnTo>
                    <a:pt x="98332" y="186341"/>
                  </a:lnTo>
                  <a:close/>
                </a:path>
                <a:path w="345439" h="337820">
                  <a:moveTo>
                    <a:pt x="99852" y="163203"/>
                  </a:moveTo>
                  <a:lnTo>
                    <a:pt x="85329" y="163203"/>
                  </a:lnTo>
                  <a:lnTo>
                    <a:pt x="85329" y="174766"/>
                  </a:lnTo>
                  <a:lnTo>
                    <a:pt x="97620" y="174766"/>
                  </a:lnTo>
                  <a:lnTo>
                    <a:pt x="99852" y="163203"/>
                  </a:lnTo>
                  <a:close/>
                </a:path>
                <a:path w="345439" h="337820">
                  <a:moveTo>
                    <a:pt x="305828" y="50337"/>
                  </a:moveTo>
                  <a:lnTo>
                    <a:pt x="286622" y="50337"/>
                  </a:lnTo>
                  <a:lnTo>
                    <a:pt x="295929" y="59785"/>
                  </a:lnTo>
                  <a:lnTo>
                    <a:pt x="316071" y="79972"/>
                  </a:lnTo>
                  <a:lnTo>
                    <a:pt x="325378" y="89420"/>
                  </a:lnTo>
                  <a:lnTo>
                    <a:pt x="309754" y="89420"/>
                  </a:lnTo>
                  <a:lnTo>
                    <a:pt x="309754" y="174766"/>
                  </a:lnTo>
                  <a:lnTo>
                    <a:pt x="321631" y="174766"/>
                  </a:lnTo>
                  <a:lnTo>
                    <a:pt x="321631" y="100983"/>
                  </a:lnTo>
                  <a:lnTo>
                    <a:pt x="344932" y="100983"/>
                  </a:lnTo>
                  <a:lnTo>
                    <a:pt x="344932" y="89590"/>
                  </a:lnTo>
                  <a:lnTo>
                    <a:pt x="332411" y="77047"/>
                  </a:lnTo>
                  <a:lnTo>
                    <a:pt x="305828" y="50337"/>
                  </a:lnTo>
                  <a:close/>
                </a:path>
                <a:path w="345439" h="337820">
                  <a:moveTo>
                    <a:pt x="286622" y="35014"/>
                  </a:moveTo>
                  <a:lnTo>
                    <a:pt x="282875" y="38775"/>
                  </a:lnTo>
                  <a:lnTo>
                    <a:pt x="268925" y="51082"/>
                  </a:lnTo>
                  <a:lnTo>
                    <a:pt x="242433" y="77106"/>
                  </a:lnTo>
                  <a:lnTo>
                    <a:pt x="228483" y="89420"/>
                  </a:lnTo>
                  <a:lnTo>
                    <a:pt x="228483" y="93169"/>
                  </a:lnTo>
                  <a:lnTo>
                    <a:pt x="224735" y="96917"/>
                  </a:lnTo>
                  <a:lnTo>
                    <a:pt x="228483" y="100983"/>
                  </a:lnTo>
                  <a:lnTo>
                    <a:pt x="251932" y="100983"/>
                  </a:lnTo>
                  <a:lnTo>
                    <a:pt x="251932" y="163203"/>
                  </a:lnTo>
                  <a:lnTo>
                    <a:pt x="243135" y="165429"/>
                  </a:lnTo>
                  <a:lnTo>
                    <a:pt x="234777" y="166951"/>
                  </a:lnTo>
                  <a:lnTo>
                    <a:pt x="227181" y="168474"/>
                  </a:lnTo>
                  <a:lnTo>
                    <a:pt x="220671" y="170700"/>
                  </a:lnTo>
                  <a:lnTo>
                    <a:pt x="293943" y="170700"/>
                  </a:lnTo>
                  <a:lnTo>
                    <a:pt x="263491" y="163203"/>
                  </a:lnTo>
                  <a:lnTo>
                    <a:pt x="263491" y="89420"/>
                  </a:lnTo>
                  <a:lnTo>
                    <a:pt x="247867" y="89420"/>
                  </a:lnTo>
                  <a:lnTo>
                    <a:pt x="257172" y="79972"/>
                  </a:lnTo>
                  <a:lnTo>
                    <a:pt x="277310" y="59785"/>
                  </a:lnTo>
                  <a:lnTo>
                    <a:pt x="286622" y="50337"/>
                  </a:lnTo>
                  <a:lnTo>
                    <a:pt x="305828" y="50337"/>
                  </a:lnTo>
                  <a:lnTo>
                    <a:pt x="294435" y="38775"/>
                  </a:lnTo>
                  <a:lnTo>
                    <a:pt x="286622" y="35014"/>
                  </a:lnTo>
                  <a:close/>
                </a:path>
                <a:path w="345439" h="337820">
                  <a:moveTo>
                    <a:pt x="65950" y="35014"/>
                  </a:moveTo>
                  <a:lnTo>
                    <a:pt x="58137" y="35014"/>
                  </a:lnTo>
                  <a:lnTo>
                    <a:pt x="44189" y="49495"/>
                  </a:lnTo>
                  <a:lnTo>
                    <a:pt x="30943" y="63623"/>
                  </a:lnTo>
                  <a:lnTo>
                    <a:pt x="17632" y="77106"/>
                  </a:lnTo>
                  <a:lnTo>
                    <a:pt x="3750" y="89420"/>
                  </a:lnTo>
                  <a:lnTo>
                    <a:pt x="3750" y="93169"/>
                  </a:lnTo>
                  <a:lnTo>
                    <a:pt x="0" y="96917"/>
                  </a:lnTo>
                  <a:lnTo>
                    <a:pt x="3750" y="100983"/>
                  </a:lnTo>
                  <a:lnTo>
                    <a:pt x="27192" y="100983"/>
                  </a:lnTo>
                  <a:lnTo>
                    <a:pt x="27192" y="151323"/>
                  </a:lnTo>
                  <a:lnTo>
                    <a:pt x="38758" y="151323"/>
                  </a:lnTo>
                  <a:lnTo>
                    <a:pt x="38758" y="89420"/>
                  </a:lnTo>
                  <a:lnTo>
                    <a:pt x="23129" y="89420"/>
                  </a:lnTo>
                  <a:lnTo>
                    <a:pt x="35473" y="77047"/>
                  </a:lnTo>
                  <a:lnTo>
                    <a:pt x="52622" y="59785"/>
                  </a:lnTo>
                  <a:lnTo>
                    <a:pt x="61887" y="50337"/>
                  </a:lnTo>
                  <a:lnTo>
                    <a:pt x="81248" y="50337"/>
                  </a:lnTo>
                  <a:lnTo>
                    <a:pt x="65950" y="35014"/>
                  </a:lnTo>
                  <a:close/>
                </a:path>
                <a:path w="345439" h="337820">
                  <a:moveTo>
                    <a:pt x="182223" y="0"/>
                  </a:moveTo>
                  <a:lnTo>
                    <a:pt x="166742" y="0"/>
                  </a:lnTo>
                  <a:lnTo>
                    <a:pt x="156447" y="10725"/>
                  </a:lnTo>
                  <a:lnTo>
                    <a:pt x="143311" y="24817"/>
                  </a:lnTo>
                  <a:lnTo>
                    <a:pt x="130173" y="38148"/>
                  </a:lnTo>
                  <a:lnTo>
                    <a:pt x="116273" y="50337"/>
                  </a:lnTo>
                  <a:lnTo>
                    <a:pt x="116273" y="54403"/>
                  </a:lnTo>
                  <a:lnTo>
                    <a:pt x="112209" y="58151"/>
                  </a:lnTo>
                  <a:lnTo>
                    <a:pt x="116273" y="62217"/>
                  </a:lnTo>
                  <a:lnTo>
                    <a:pt x="139399" y="62217"/>
                  </a:lnTo>
                  <a:lnTo>
                    <a:pt x="139399" y="112558"/>
                  </a:lnTo>
                  <a:lnTo>
                    <a:pt x="127927" y="116949"/>
                  </a:lnTo>
                  <a:lnTo>
                    <a:pt x="116744" y="123807"/>
                  </a:lnTo>
                  <a:lnTo>
                    <a:pt x="106262" y="132778"/>
                  </a:lnTo>
                  <a:lnTo>
                    <a:pt x="96894" y="143509"/>
                  </a:lnTo>
                  <a:lnTo>
                    <a:pt x="110246" y="143509"/>
                  </a:lnTo>
                  <a:lnTo>
                    <a:pt x="112835" y="139716"/>
                  </a:lnTo>
                  <a:lnTo>
                    <a:pt x="131181" y="128269"/>
                  </a:lnTo>
                  <a:lnTo>
                    <a:pt x="155036" y="124120"/>
                  </a:lnTo>
                  <a:lnTo>
                    <a:pt x="189735" y="124120"/>
                  </a:lnTo>
                  <a:lnTo>
                    <a:pt x="186524" y="122447"/>
                  </a:lnTo>
                  <a:lnTo>
                    <a:pt x="175775" y="117442"/>
                  </a:lnTo>
                  <a:lnTo>
                    <a:pt x="164266" y="113901"/>
                  </a:lnTo>
                  <a:lnTo>
                    <a:pt x="150971" y="112558"/>
                  </a:lnTo>
                  <a:lnTo>
                    <a:pt x="150971" y="50337"/>
                  </a:lnTo>
                  <a:lnTo>
                    <a:pt x="135652" y="50337"/>
                  </a:lnTo>
                  <a:lnTo>
                    <a:pt x="165101" y="21015"/>
                  </a:lnTo>
                  <a:lnTo>
                    <a:pt x="174408" y="11572"/>
                  </a:lnTo>
                  <a:lnTo>
                    <a:pt x="194181" y="11572"/>
                  </a:lnTo>
                  <a:lnTo>
                    <a:pt x="182223" y="0"/>
                  </a:lnTo>
                  <a:close/>
                </a:path>
                <a:path w="345439" h="337820">
                  <a:moveTo>
                    <a:pt x="236295" y="50337"/>
                  </a:moveTo>
                  <a:lnTo>
                    <a:pt x="197539" y="50337"/>
                  </a:lnTo>
                  <a:lnTo>
                    <a:pt x="197539" y="128186"/>
                  </a:lnTo>
                  <a:lnTo>
                    <a:pt x="208692" y="128186"/>
                  </a:lnTo>
                  <a:lnTo>
                    <a:pt x="208694" y="127522"/>
                  </a:lnTo>
                  <a:lnTo>
                    <a:pt x="209068" y="117442"/>
                  </a:lnTo>
                  <a:lnTo>
                    <a:pt x="209098" y="62217"/>
                  </a:lnTo>
                  <a:lnTo>
                    <a:pt x="232547" y="62217"/>
                  </a:lnTo>
                  <a:lnTo>
                    <a:pt x="236295" y="58151"/>
                  </a:lnTo>
                  <a:lnTo>
                    <a:pt x="236295" y="50337"/>
                  </a:lnTo>
                  <a:close/>
                </a:path>
                <a:path w="345439" h="337820">
                  <a:moveTo>
                    <a:pt x="194181" y="11572"/>
                  </a:moveTo>
                  <a:lnTo>
                    <a:pt x="174408" y="11572"/>
                  </a:lnTo>
                  <a:lnTo>
                    <a:pt x="183734" y="20486"/>
                  </a:lnTo>
                  <a:lnTo>
                    <a:pt x="205311" y="39486"/>
                  </a:lnTo>
                  <a:lnTo>
                    <a:pt x="216923" y="50337"/>
                  </a:lnTo>
                  <a:lnTo>
                    <a:pt x="232547" y="50337"/>
                  </a:lnTo>
                  <a:lnTo>
                    <a:pt x="220247" y="36491"/>
                  </a:lnTo>
                  <a:lnTo>
                    <a:pt x="207269" y="23761"/>
                  </a:lnTo>
                  <a:lnTo>
                    <a:pt x="194181" y="11572"/>
                  </a:lnTo>
                  <a:close/>
                </a:path>
              </a:pathLst>
            </a:custGeom>
            <a:solidFill>
              <a:srgbClr val="000000"/>
            </a:solidFill>
          </p:spPr>
          <p:txBody>
            <a:bodyPr wrap="square" lIns="0" tIns="0" rIns="0" bIns="0" rtlCol="0"/>
            <a:lstStyle/>
            <a:p>
              <a:endParaRPr/>
            </a:p>
          </p:txBody>
        </p:sp>
      </p:grpSp>
      <p:grpSp>
        <p:nvGrpSpPr>
          <p:cNvPr id="43" name="object 43"/>
          <p:cNvGrpSpPr/>
          <p:nvPr/>
        </p:nvGrpSpPr>
        <p:grpSpPr>
          <a:xfrm>
            <a:off x="5298313" y="5438521"/>
            <a:ext cx="583565" cy="583565"/>
            <a:chOff x="5298313" y="5438521"/>
            <a:chExt cx="583565" cy="583565"/>
          </a:xfrm>
        </p:grpSpPr>
        <p:sp>
          <p:nvSpPr>
            <p:cNvPr id="44" name="object 44"/>
            <p:cNvSpPr/>
            <p:nvPr/>
          </p:nvSpPr>
          <p:spPr>
            <a:xfrm>
              <a:off x="5304663" y="5444871"/>
              <a:ext cx="570865" cy="570865"/>
            </a:xfrm>
            <a:custGeom>
              <a:avLst/>
              <a:gdLst/>
              <a:ahLst/>
              <a:cxnLst/>
              <a:rect l="l" t="t" r="r" b="b"/>
              <a:pathLst>
                <a:path w="570864" h="570864">
                  <a:moveTo>
                    <a:pt x="285369" y="0"/>
                  </a:moveTo>
                  <a:lnTo>
                    <a:pt x="239080" y="3734"/>
                  </a:lnTo>
                  <a:lnTo>
                    <a:pt x="195169" y="14548"/>
                  </a:lnTo>
                  <a:lnTo>
                    <a:pt x="154224" y="31851"/>
                  </a:lnTo>
                  <a:lnTo>
                    <a:pt x="116832" y="55059"/>
                  </a:lnTo>
                  <a:lnTo>
                    <a:pt x="83581" y="83581"/>
                  </a:lnTo>
                  <a:lnTo>
                    <a:pt x="55059" y="116832"/>
                  </a:lnTo>
                  <a:lnTo>
                    <a:pt x="31851" y="154224"/>
                  </a:lnTo>
                  <a:lnTo>
                    <a:pt x="14548" y="195169"/>
                  </a:lnTo>
                  <a:lnTo>
                    <a:pt x="3734" y="239080"/>
                  </a:lnTo>
                  <a:lnTo>
                    <a:pt x="0" y="285368"/>
                  </a:lnTo>
                  <a:lnTo>
                    <a:pt x="3734" y="331657"/>
                  </a:lnTo>
                  <a:lnTo>
                    <a:pt x="14548" y="375568"/>
                  </a:lnTo>
                  <a:lnTo>
                    <a:pt x="31851" y="416513"/>
                  </a:lnTo>
                  <a:lnTo>
                    <a:pt x="55059" y="453905"/>
                  </a:lnTo>
                  <a:lnTo>
                    <a:pt x="83581" y="487156"/>
                  </a:lnTo>
                  <a:lnTo>
                    <a:pt x="116832" y="515678"/>
                  </a:lnTo>
                  <a:lnTo>
                    <a:pt x="154224" y="538886"/>
                  </a:lnTo>
                  <a:lnTo>
                    <a:pt x="195169" y="556189"/>
                  </a:lnTo>
                  <a:lnTo>
                    <a:pt x="239080" y="567003"/>
                  </a:lnTo>
                  <a:lnTo>
                    <a:pt x="285369" y="570737"/>
                  </a:lnTo>
                  <a:lnTo>
                    <a:pt x="331657" y="567003"/>
                  </a:lnTo>
                  <a:lnTo>
                    <a:pt x="375568" y="556189"/>
                  </a:lnTo>
                  <a:lnTo>
                    <a:pt x="416513" y="538886"/>
                  </a:lnTo>
                  <a:lnTo>
                    <a:pt x="453905" y="515678"/>
                  </a:lnTo>
                  <a:lnTo>
                    <a:pt x="487156" y="487156"/>
                  </a:lnTo>
                  <a:lnTo>
                    <a:pt x="515678" y="453905"/>
                  </a:lnTo>
                  <a:lnTo>
                    <a:pt x="538886" y="416513"/>
                  </a:lnTo>
                  <a:lnTo>
                    <a:pt x="556189" y="375568"/>
                  </a:lnTo>
                  <a:lnTo>
                    <a:pt x="567003" y="331657"/>
                  </a:lnTo>
                  <a:lnTo>
                    <a:pt x="570738" y="285368"/>
                  </a:lnTo>
                  <a:lnTo>
                    <a:pt x="567003" y="239080"/>
                  </a:lnTo>
                  <a:lnTo>
                    <a:pt x="556189" y="195169"/>
                  </a:lnTo>
                  <a:lnTo>
                    <a:pt x="538886" y="154224"/>
                  </a:lnTo>
                  <a:lnTo>
                    <a:pt x="515678" y="116832"/>
                  </a:lnTo>
                  <a:lnTo>
                    <a:pt x="487156" y="83581"/>
                  </a:lnTo>
                  <a:lnTo>
                    <a:pt x="453905" y="55059"/>
                  </a:lnTo>
                  <a:lnTo>
                    <a:pt x="416513" y="31851"/>
                  </a:lnTo>
                  <a:lnTo>
                    <a:pt x="375568" y="14548"/>
                  </a:lnTo>
                  <a:lnTo>
                    <a:pt x="331657" y="3734"/>
                  </a:lnTo>
                  <a:lnTo>
                    <a:pt x="285369" y="0"/>
                  </a:lnTo>
                  <a:close/>
                </a:path>
              </a:pathLst>
            </a:custGeom>
            <a:solidFill>
              <a:srgbClr val="DFDFDF"/>
            </a:solidFill>
          </p:spPr>
          <p:txBody>
            <a:bodyPr wrap="square" lIns="0" tIns="0" rIns="0" bIns="0" rtlCol="0"/>
            <a:lstStyle/>
            <a:p>
              <a:endParaRPr/>
            </a:p>
          </p:txBody>
        </p:sp>
        <p:sp>
          <p:nvSpPr>
            <p:cNvPr id="45" name="object 45"/>
            <p:cNvSpPr/>
            <p:nvPr/>
          </p:nvSpPr>
          <p:spPr>
            <a:xfrm>
              <a:off x="5304663" y="5444871"/>
              <a:ext cx="570865" cy="570865"/>
            </a:xfrm>
            <a:custGeom>
              <a:avLst/>
              <a:gdLst/>
              <a:ahLst/>
              <a:cxnLst/>
              <a:rect l="l" t="t" r="r" b="b"/>
              <a:pathLst>
                <a:path w="570864" h="570864">
                  <a:moveTo>
                    <a:pt x="0" y="285368"/>
                  </a:moveTo>
                  <a:lnTo>
                    <a:pt x="3734" y="239080"/>
                  </a:lnTo>
                  <a:lnTo>
                    <a:pt x="14548" y="195169"/>
                  </a:lnTo>
                  <a:lnTo>
                    <a:pt x="31851" y="154224"/>
                  </a:lnTo>
                  <a:lnTo>
                    <a:pt x="55059" y="116832"/>
                  </a:lnTo>
                  <a:lnTo>
                    <a:pt x="83581" y="83581"/>
                  </a:lnTo>
                  <a:lnTo>
                    <a:pt x="116832" y="55059"/>
                  </a:lnTo>
                  <a:lnTo>
                    <a:pt x="154224" y="31851"/>
                  </a:lnTo>
                  <a:lnTo>
                    <a:pt x="195169" y="14548"/>
                  </a:lnTo>
                  <a:lnTo>
                    <a:pt x="239080" y="3734"/>
                  </a:lnTo>
                  <a:lnTo>
                    <a:pt x="285369" y="0"/>
                  </a:lnTo>
                  <a:lnTo>
                    <a:pt x="331657" y="3734"/>
                  </a:lnTo>
                  <a:lnTo>
                    <a:pt x="375568" y="14548"/>
                  </a:lnTo>
                  <a:lnTo>
                    <a:pt x="416513" y="31851"/>
                  </a:lnTo>
                  <a:lnTo>
                    <a:pt x="453905" y="55059"/>
                  </a:lnTo>
                  <a:lnTo>
                    <a:pt x="487156" y="83581"/>
                  </a:lnTo>
                  <a:lnTo>
                    <a:pt x="515678" y="116832"/>
                  </a:lnTo>
                  <a:lnTo>
                    <a:pt x="538886" y="154224"/>
                  </a:lnTo>
                  <a:lnTo>
                    <a:pt x="556189" y="195169"/>
                  </a:lnTo>
                  <a:lnTo>
                    <a:pt x="567003" y="239080"/>
                  </a:lnTo>
                  <a:lnTo>
                    <a:pt x="570738" y="285368"/>
                  </a:lnTo>
                  <a:lnTo>
                    <a:pt x="567003" y="331657"/>
                  </a:lnTo>
                  <a:lnTo>
                    <a:pt x="556189" y="375568"/>
                  </a:lnTo>
                  <a:lnTo>
                    <a:pt x="538886" y="416513"/>
                  </a:lnTo>
                  <a:lnTo>
                    <a:pt x="515678" y="453905"/>
                  </a:lnTo>
                  <a:lnTo>
                    <a:pt x="487156" y="487156"/>
                  </a:lnTo>
                  <a:lnTo>
                    <a:pt x="453905" y="515678"/>
                  </a:lnTo>
                  <a:lnTo>
                    <a:pt x="416513" y="538886"/>
                  </a:lnTo>
                  <a:lnTo>
                    <a:pt x="375568" y="556189"/>
                  </a:lnTo>
                  <a:lnTo>
                    <a:pt x="331657" y="567003"/>
                  </a:lnTo>
                  <a:lnTo>
                    <a:pt x="285369" y="570737"/>
                  </a:lnTo>
                  <a:lnTo>
                    <a:pt x="239080" y="567003"/>
                  </a:lnTo>
                  <a:lnTo>
                    <a:pt x="195169" y="556189"/>
                  </a:lnTo>
                  <a:lnTo>
                    <a:pt x="154224" y="538886"/>
                  </a:lnTo>
                  <a:lnTo>
                    <a:pt x="116832" y="515678"/>
                  </a:lnTo>
                  <a:lnTo>
                    <a:pt x="83581" y="487156"/>
                  </a:lnTo>
                  <a:lnTo>
                    <a:pt x="55059" y="453905"/>
                  </a:lnTo>
                  <a:lnTo>
                    <a:pt x="31851" y="416513"/>
                  </a:lnTo>
                  <a:lnTo>
                    <a:pt x="14548" y="375568"/>
                  </a:lnTo>
                  <a:lnTo>
                    <a:pt x="3734" y="331657"/>
                  </a:lnTo>
                  <a:lnTo>
                    <a:pt x="0" y="285368"/>
                  </a:lnTo>
                  <a:close/>
                </a:path>
              </a:pathLst>
            </a:custGeom>
            <a:ln w="12700">
              <a:solidFill>
                <a:srgbClr val="213E58"/>
              </a:solidFill>
            </a:ln>
          </p:spPr>
          <p:txBody>
            <a:bodyPr wrap="square" lIns="0" tIns="0" rIns="0" bIns="0" rtlCol="0"/>
            <a:lstStyle/>
            <a:p>
              <a:endParaRPr/>
            </a:p>
          </p:txBody>
        </p:sp>
        <p:pic>
          <p:nvPicPr>
            <p:cNvPr id="46" name="object 46"/>
            <p:cNvPicPr/>
            <p:nvPr/>
          </p:nvPicPr>
          <p:blipFill>
            <a:blip r:embed="rId4" cstate="print"/>
            <a:stretch>
              <a:fillRect/>
            </a:stretch>
          </p:blipFill>
          <p:spPr>
            <a:xfrm>
              <a:off x="5411197" y="5573791"/>
              <a:ext cx="100485" cy="92131"/>
            </a:xfrm>
            <a:prstGeom prst="rect">
              <a:avLst/>
            </a:prstGeom>
          </p:spPr>
        </p:pic>
        <p:pic>
          <p:nvPicPr>
            <p:cNvPr id="47" name="object 47"/>
            <p:cNvPicPr/>
            <p:nvPr/>
          </p:nvPicPr>
          <p:blipFill>
            <a:blip r:embed="rId5" cstate="print"/>
            <a:stretch>
              <a:fillRect/>
            </a:stretch>
          </p:blipFill>
          <p:spPr>
            <a:xfrm>
              <a:off x="5536805" y="5531923"/>
              <a:ext cx="100487" cy="92131"/>
            </a:xfrm>
            <a:prstGeom prst="rect">
              <a:avLst/>
            </a:prstGeom>
          </p:spPr>
        </p:pic>
        <p:pic>
          <p:nvPicPr>
            <p:cNvPr id="48" name="object 48"/>
            <p:cNvPicPr/>
            <p:nvPr/>
          </p:nvPicPr>
          <p:blipFill>
            <a:blip r:embed="rId6" cstate="print"/>
            <a:stretch>
              <a:fillRect/>
            </a:stretch>
          </p:blipFill>
          <p:spPr>
            <a:xfrm>
              <a:off x="5662412" y="5573791"/>
              <a:ext cx="100493" cy="92131"/>
            </a:xfrm>
            <a:prstGeom prst="rect">
              <a:avLst/>
            </a:prstGeom>
          </p:spPr>
        </p:pic>
        <p:sp>
          <p:nvSpPr>
            <p:cNvPr id="49" name="object 49"/>
            <p:cNvSpPr/>
            <p:nvPr/>
          </p:nvSpPr>
          <p:spPr>
            <a:xfrm>
              <a:off x="5480280" y="5634514"/>
              <a:ext cx="213995" cy="283210"/>
            </a:xfrm>
            <a:custGeom>
              <a:avLst/>
              <a:gdLst/>
              <a:ahLst/>
              <a:cxnLst/>
              <a:rect l="l" t="t" r="r" b="b"/>
              <a:pathLst>
                <a:path w="213995" h="283210">
                  <a:moveTo>
                    <a:pt x="73272" y="257577"/>
                  </a:moveTo>
                  <a:lnTo>
                    <a:pt x="64898" y="257577"/>
                  </a:lnTo>
                  <a:lnTo>
                    <a:pt x="64898" y="265953"/>
                  </a:lnTo>
                  <a:lnTo>
                    <a:pt x="73272" y="274332"/>
                  </a:lnTo>
                  <a:lnTo>
                    <a:pt x="73272" y="282706"/>
                  </a:lnTo>
                  <a:lnTo>
                    <a:pt x="81646" y="282706"/>
                  </a:lnTo>
                  <a:lnTo>
                    <a:pt x="81646" y="274332"/>
                  </a:lnTo>
                  <a:lnTo>
                    <a:pt x="90020" y="274332"/>
                  </a:lnTo>
                  <a:lnTo>
                    <a:pt x="93020" y="265953"/>
                  </a:lnTo>
                  <a:lnTo>
                    <a:pt x="73272" y="265953"/>
                  </a:lnTo>
                  <a:lnTo>
                    <a:pt x="73272" y="257577"/>
                  </a:lnTo>
                  <a:close/>
                </a:path>
                <a:path w="213995" h="283210">
                  <a:moveTo>
                    <a:pt x="123516" y="240824"/>
                  </a:moveTo>
                  <a:lnTo>
                    <a:pt x="115142" y="240824"/>
                  </a:lnTo>
                  <a:lnTo>
                    <a:pt x="116450" y="251949"/>
                  </a:lnTo>
                  <a:lnTo>
                    <a:pt x="119329" y="260718"/>
                  </a:lnTo>
                  <a:lnTo>
                    <a:pt x="122207" y="267918"/>
                  </a:lnTo>
                  <a:lnTo>
                    <a:pt x="123516" y="274332"/>
                  </a:lnTo>
                  <a:lnTo>
                    <a:pt x="123516" y="282706"/>
                  </a:lnTo>
                  <a:lnTo>
                    <a:pt x="140264" y="282706"/>
                  </a:lnTo>
                  <a:lnTo>
                    <a:pt x="140264" y="274332"/>
                  </a:lnTo>
                  <a:lnTo>
                    <a:pt x="148638" y="265953"/>
                  </a:lnTo>
                  <a:lnTo>
                    <a:pt x="131890" y="265953"/>
                  </a:lnTo>
                  <a:lnTo>
                    <a:pt x="130581" y="259671"/>
                  </a:lnTo>
                  <a:lnTo>
                    <a:pt x="124824" y="247108"/>
                  </a:lnTo>
                  <a:lnTo>
                    <a:pt x="123516" y="240824"/>
                  </a:lnTo>
                  <a:close/>
                </a:path>
                <a:path w="213995" h="283210">
                  <a:moveTo>
                    <a:pt x="64898" y="182196"/>
                  </a:moveTo>
                  <a:lnTo>
                    <a:pt x="56524" y="182196"/>
                  </a:lnTo>
                  <a:lnTo>
                    <a:pt x="56524" y="190566"/>
                  </a:lnTo>
                  <a:lnTo>
                    <a:pt x="50243" y="204438"/>
                  </a:lnTo>
                  <a:lnTo>
                    <a:pt x="37682" y="235327"/>
                  </a:lnTo>
                  <a:lnTo>
                    <a:pt x="31402" y="249203"/>
                  </a:lnTo>
                  <a:lnTo>
                    <a:pt x="31402" y="265953"/>
                  </a:lnTo>
                  <a:lnTo>
                    <a:pt x="39776" y="265953"/>
                  </a:lnTo>
                  <a:lnTo>
                    <a:pt x="48150" y="257577"/>
                  </a:lnTo>
                  <a:lnTo>
                    <a:pt x="73272" y="257577"/>
                  </a:lnTo>
                  <a:lnTo>
                    <a:pt x="64898" y="249203"/>
                  </a:lnTo>
                  <a:lnTo>
                    <a:pt x="39776" y="249203"/>
                  </a:lnTo>
                  <a:lnTo>
                    <a:pt x="46056" y="235196"/>
                  </a:lnTo>
                  <a:lnTo>
                    <a:pt x="52337" y="218835"/>
                  </a:lnTo>
                  <a:lnTo>
                    <a:pt x="58617" y="200907"/>
                  </a:lnTo>
                  <a:lnTo>
                    <a:pt x="64898" y="182196"/>
                  </a:lnTo>
                  <a:close/>
                </a:path>
                <a:path w="213995" h="283210">
                  <a:moveTo>
                    <a:pt x="98394" y="190566"/>
                  </a:moveTo>
                  <a:lnTo>
                    <a:pt x="81646" y="190566"/>
                  </a:lnTo>
                  <a:lnTo>
                    <a:pt x="87926" y="196718"/>
                  </a:lnTo>
                  <a:lnTo>
                    <a:pt x="94207" y="202083"/>
                  </a:lnTo>
                  <a:lnTo>
                    <a:pt x="100487" y="205877"/>
                  </a:lnTo>
                  <a:lnTo>
                    <a:pt x="106768" y="207316"/>
                  </a:lnTo>
                  <a:lnTo>
                    <a:pt x="101796" y="213731"/>
                  </a:lnTo>
                  <a:lnTo>
                    <a:pt x="98394" y="220931"/>
                  </a:lnTo>
                  <a:lnTo>
                    <a:pt x="94992" y="229701"/>
                  </a:lnTo>
                  <a:lnTo>
                    <a:pt x="90020" y="240824"/>
                  </a:lnTo>
                  <a:lnTo>
                    <a:pt x="88711" y="247108"/>
                  </a:lnTo>
                  <a:lnTo>
                    <a:pt x="82954" y="259671"/>
                  </a:lnTo>
                  <a:lnTo>
                    <a:pt x="81646" y="265953"/>
                  </a:lnTo>
                  <a:lnTo>
                    <a:pt x="93020" y="265953"/>
                  </a:lnTo>
                  <a:lnTo>
                    <a:pt x="96300" y="256794"/>
                  </a:lnTo>
                  <a:lnTo>
                    <a:pt x="108861" y="224855"/>
                  </a:lnTo>
                  <a:lnTo>
                    <a:pt x="115142" y="207316"/>
                  </a:lnTo>
                  <a:lnTo>
                    <a:pt x="115142" y="198945"/>
                  </a:lnTo>
                  <a:lnTo>
                    <a:pt x="98394" y="198945"/>
                  </a:lnTo>
                  <a:lnTo>
                    <a:pt x="98394" y="190566"/>
                  </a:lnTo>
                  <a:close/>
                </a:path>
                <a:path w="213995" h="283210">
                  <a:moveTo>
                    <a:pt x="157012" y="182196"/>
                  </a:moveTo>
                  <a:lnTo>
                    <a:pt x="140264" y="182196"/>
                  </a:lnTo>
                  <a:lnTo>
                    <a:pt x="151385" y="200907"/>
                  </a:lnTo>
                  <a:lnTo>
                    <a:pt x="160151" y="218835"/>
                  </a:lnTo>
                  <a:lnTo>
                    <a:pt x="167407" y="235327"/>
                  </a:lnTo>
                  <a:lnTo>
                    <a:pt x="173760" y="249203"/>
                  </a:lnTo>
                  <a:lnTo>
                    <a:pt x="140264" y="249203"/>
                  </a:lnTo>
                  <a:lnTo>
                    <a:pt x="140264" y="257577"/>
                  </a:lnTo>
                  <a:lnTo>
                    <a:pt x="131890" y="265953"/>
                  </a:lnTo>
                  <a:lnTo>
                    <a:pt x="148638" y="265953"/>
                  </a:lnTo>
                  <a:lnTo>
                    <a:pt x="148638" y="257577"/>
                  </a:lnTo>
                  <a:lnTo>
                    <a:pt x="182131" y="257577"/>
                  </a:lnTo>
                  <a:lnTo>
                    <a:pt x="182131" y="249203"/>
                  </a:lnTo>
                  <a:lnTo>
                    <a:pt x="175852" y="231665"/>
                  </a:lnTo>
                  <a:lnTo>
                    <a:pt x="163291" y="199729"/>
                  </a:lnTo>
                  <a:lnTo>
                    <a:pt x="157012" y="182196"/>
                  </a:lnTo>
                  <a:close/>
                </a:path>
                <a:path w="213995" h="283210">
                  <a:moveTo>
                    <a:pt x="182131" y="257577"/>
                  </a:moveTo>
                  <a:lnTo>
                    <a:pt x="148638" y="257577"/>
                  </a:lnTo>
                  <a:lnTo>
                    <a:pt x="154918" y="257708"/>
                  </a:lnTo>
                  <a:lnTo>
                    <a:pt x="161198" y="258624"/>
                  </a:lnTo>
                  <a:lnTo>
                    <a:pt x="167478" y="261111"/>
                  </a:lnTo>
                  <a:lnTo>
                    <a:pt x="173760" y="265953"/>
                  </a:lnTo>
                  <a:lnTo>
                    <a:pt x="182131" y="265953"/>
                  </a:lnTo>
                  <a:lnTo>
                    <a:pt x="182131" y="257577"/>
                  </a:lnTo>
                  <a:close/>
                </a:path>
                <a:path w="213995" h="283210">
                  <a:moveTo>
                    <a:pt x="115142" y="232445"/>
                  </a:moveTo>
                  <a:lnTo>
                    <a:pt x="106768" y="240824"/>
                  </a:lnTo>
                  <a:lnTo>
                    <a:pt x="115142" y="240824"/>
                  </a:lnTo>
                  <a:lnTo>
                    <a:pt x="115142" y="232445"/>
                  </a:lnTo>
                  <a:close/>
                </a:path>
                <a:path w="213995" h="283210">
                  <a:moveTo>
                    <a:pt x="140264" y="182196"/>
                  </a:moveTo>
                  <a:lnTo>
                    <a:pt x="123516" y="182196"/>
                  </a:lnTo>
                  <a:lnTo>
                    <a:pt x="123516" y="190566"/>
                  </a:lnTo>
                  <a:lnTo>
                    <a:pt x="115142" y="190566"/>
                  </a:lnTo>
                  <a:lnTo>
                    <a:pt x="115142" y="198945"/>
                  </a:lnTo>
                  <a:lnTo>
                    <a:pt x="121422" y="197636"/>
                  </a:lnTo>
                  <a:lnTo>
                    <a:pt x="133983" y="191875"/>
                  </a:lnTo>
                  <a:lnTo>
                    <a:pt x="140264" y="190566"/>
                  </a:lnTo>
                  <a:lnTo>
                    <a:pt x="140264" y="182196"/>
                  </a:lnTo>
                  <a:close/>
                </a:path>
                <a:path w="213995" h="283210">
                  <a:moveTo>
                    <a:pt x="106768" y="0"/>
                  </a:moveTo>
                  <a:lnTo>
                    <a:pt x="97609" y="1568"/>
                  </a:lnTo>
                  <a:lnTo>
                    <a:pt x="90020" y="6275"/>
                  </a:lnTo>
                  <a:lnTo>
                    <a:pt x="82300" y="12437"/>
                  </a:lnTo>
                  <a:lnTo>
                    <a:pt x="72225" y="17806"/>
                  </a:lnTo>
                  <a:lnTo>
                    <a:pt x="60580" y="21601"/>
                  </a:lnTo>
                  <a:lnTo>
                    <a:pt x="48150" y="23039"/>
                  </a:lnTo>
                  <a:lnTo>
                    <a:pt x="37159" y="24478"/>
                  </a:lnTo>
                  <a:lnTo>
                    <a:pt x="29308" y="28272"/>
                  </a:lnTo>
                  <a:lnTo>
                    <a:pt x="24598" y="33638"/>
                  </a:lnTo>
                  <a:lnTo>
                    <a:pt x="23028" y="39795"/>
                  </a:lnTo>
                  <a:lnTo>
                    <a:pt x="22766" y="52228"/>
                  </a:lnTo>
                  <a:lnTo>
                    <a:pt x="20934" y="63876"/>
                  </a:lnTo>
                  <a:lnTo>
                    <a:pt x="15962" y="73953"/>
                  </a:lnTo>
                  <a:lnTo>
                    <a:pt x="6280" y="81677"/>
                  </a:lnTo>
                  <a:lnTo>
                    <a:pt x="1570" y="92800"/>
                  </a:lnTo>
                  <a:lnTo>
                    <a:pt x="0" y="101570"/>
                  </a:lnTo>
                  <a:lnTo>
                    <a:pt x="1570" y="108770"/>
                  </a:lnTo>
                  <a:lnTo>
                    <a:pt x="6280" y="115185"/>
                  </a:lnTo>
                  <a:lnTo>
                    <a:pt x="15962" y="126438"/>
                  </a:lnTo>
                  <a:lnTo>
                    <a:pt x="20934" y="136122"/>
                  </a:lnTo>
                  <a:lnTo>
                    <a:pt x="22766" y="145807"/>
                  </a:lnTo>
                  <a:lnTo>
                    <a:pt x="23028" y="157064"/>
                  </a:lnTo>
                  <a:lnTo>
                    <a:pt x="24598" y="168058"/>
                  </a:lnTo>
                  <a:lnTo>
                    <a:pt x="29308" y="175912"/>
                  </a:lnTo>
                  <a:lnTo>
                    <a:pt x="37159" y="180625"/>
                  </a:lnTo>
                  <a:lnTo>
                    <a:pt x="48150" y="182196"/>
                  </a:lnTo>
                  <a:lnTo>
                    <a:pt x="64898" y="182196"/>
                  </a:lnTo>
                  <a:lnTo>
                    <a:pt x="73272" y="190566"/>
                  </a:lnTo>
                  <a:lnTo>
                    <a:pt x="90020" y="190566"/>
                  </a:lnTo>
                  <a:lnTo>
                    <a:pt x="82300" y="180883"/>
                  </a:lnTo>
                  <a:lnTo>
                    <a:pt x="72225" y="175910"/>
                  </a:lnTo>
                  <a:lnTo>
                    <a:pt x="60580" y="174078"/>
                  </a:lnTo>
                  <a:lnTo>
                    <a:pt x="48150" y="173816"/>
                  </a:lnTo>
                  <a:lnTo>
                    <a:pt x="39776" y="173816"/>
                  </a:lnTo>
                  <a:lnTo>
                    <a:pt x="31402" y="165437"/>
                  </a:lnTo>
                  <a:lnTo>
                    <a:pt x="31271" y="144628"/>
                  </a:lnTo>
                  <a:lnTo>
                    <a:pt x="30355" y="132980"/>
                  </a:lnTo>
                  <a:lnTo>
                    <a:pt x="27869" y="122903"/>
                  </a:lnTo>
                  <a:lnTo>
                    <a:pt x="23028" y="115185"/>
                  </a:lnTo>
                  <a:lnTo>
                    <a:pt x="14654" y="115185"/>
                  </a:lnTo>
                  <a:lnTo>
                    <a:pt x="14654" y="106806"/>
                  </a:lnTo>
                  <a:lnTo>
                    <a:pt x="6280" y="106806"/>
                  </a:lnTo>
                  <a:lnTo>
                    <a:pt x="6280" y="98426"/>
                  </a:lnTo>
                  <a:lnTo>
                    <a:pt x="23028" y="81677"/>
                  </a:lnTo>
                  <a:lnTo>
                    <a:pt x="27869" y="75394"/>
                  </a:lnTo>
                  <a:lnTo>
                    <a:pt x="30355" y="69112"/>
                  </a:lnTo>
                  <a:lnTo>
                    <a:pt x="31271" y="62831"/>
                  </a:lnTo>
                  <a:lnTo>
                    <a:pt x="31402" y="56548"/>
                  </a:lnTo>
                  <a:lnTo>
                    <a:pt x="31402" y="39795"/>
                  </a:lnTo>
                  <a:lnTo>
                    <a:pt x="39776" y="31407"/>
                  </a:lnTo>
                  <a:lnTo>
                    <a:pt x="56524" y="31407"/>
                  </a:lnTo>
                  <a:lnTo>
                    <a:pt x="67646" y="29969"/>
                  </a:lnTo>
                  <a:lnTo>
                    <a:pt x="76412" y="26177"/>
                  </a:lnTo>
                  <a:lnTo>
                    <a:pt x="83609" y="20817"/>
                  </a:lnTo>
                  <a:lnTo>
                    <a:pt x="90020" y="14672"/>
                  </a:lnTo>
                  <a:lnTo>
                    <a:pt x="98394" y="6275"/>
                  </a:lnTo>
                  <a:lnTo>
                    <a:pt x="123516" y="6275"/>
                  </a:lnTo>
                  <a:lnTo>
                    <a:pt x="115927" y="1568"/>
                  </a:lnTo>
                  <a:lnTo>
                    <a:pt x="106768" y="0"/>
                  </a:lnTo>
                  <a:close/>
                </a:path>
                <a:path w="213995" h="283210">
                  <a:moveTo>
                    <a:pt x="182131" y="157064"/>
                  </a:moveTo>
                  <a:lnTo>
                    <a:pt x="173760" y="157064"/>
                  </a:lnTo>
                  <a:lnTo>
                    <a:pt x="173760" y="173816"/>
                  </a:lnTo>
                  <a:lnTo>
                    <a:pt x="140264" y="173816"/>
                  </a:lnTo>
                  <a:lnTo>
                    <a:pt x="131890" y="182196"/>
                  </a:lnTo>
                  <a:lnTo>
                    <a:pt x="165383" y="182196"/>
                  </a:lnTo>
                  <a:lnTo>
                    <a:pt x="171534" y="180625"/>
                  </a:lnTo>
                  <a:lnTo>
                    <a:pt x="176899" y="175910"/>
                  </a:lnTo>
                  <a:lnTo>
                    <a:pt x="180692" y="168058"/>
                  </a:lnTo>
                  <a:lnTo>
                    <a:pt x="182131" y="157064"/>
                  </a:lnTo>
                  <a:close/>
                </a:path>
                <a:path w="213995" h="283210">
                  <a:moveTo>
                    <a:pt x="123516" y="6275"/>
                  </a:moveTo>
                  <a:lnTo>
                    <a:pt x="115142" y="6275"/>
                  </a:lnTo>
                  <a:lnTo>
                    <a:pt x="131890" y="23039"/>
                  </a:lnTo>
                  <a:lnTo>
                    <a:pt x="148638" y="23039"/>
                  </a:lnTo>
                  <a:lnTo>
                    <a:pt x="148638" y="31407"/>
                  </a:lnTo>
                  <a:lnTo>
                    <a:pt x="173760" y="31407"/>
                  </a:lnTo>
                  <a:lnTo>
                    <a:pt x="173760" y="39795"/>
                  </a:lnTo>
                  <a:lnTo>
                    <a:pt x="182131" y="48174"/>
                  </a:lnTo>
                  <a:lnTo>
                    <a:pt x="182131" y="56548"/>
                  </a:lnTo>
                  <a:lnTo>
                    <a:pt x="182262" y="62831"/>
                  </a:lnTo>
                  <a:lnTo>
                    <a:pt x="183178" y="69112"/>
                  </a:lnTo>
                  <a:lnTo>
                    <a:pt x="185665" y="75394"/>
                  </a:lnTo>
                  <a:lnTo>
                    <a:pt x="190508" y="81677"/>
                  </a:lnTo>
                  <a:lnTo>
                    <a:pt x="190508" y="90056"/>
                  </a:lnTo>
                  <a:lnTo>
                    <a:pt x="198879" y="90056"/>
                  </a:lnTo>
                  <a:lnTo>
                    <a:pt x="203591" y="96335"/>
                  </a:lnTo>
                  <a:lnTo>
                    <a:pt x="205161" y="102617"/>
                  </a:lnTo>
                  <a:lnTo>
                    <a:pt x="203591" y="108901"/>
                  </a:lnTo>
                  <a:lnTo>
                    <a:pt x="198879" y="115185"/>
                  </a:lnTo>
                  <a:lnTo>
                    <a:pt x="190508" y="115185"/>
                  </a:lnTo>
                  <a:lnTo>
                    <a:pt x="185665" y="122773"/>
                  </a:lnTo>
                  <a:lnTo>
                    <a:pt x="183178" y="131933"/>
                  </a:lnTo>
                  <a:lnTo>
                    <a:pt x="182262" y="141095"/>
                  </a:lnTo>
                  <a:lnTo>
                    <a:pt x="182201" y="144628"/>
                  </a:lnTo>
                  <a:lnTo>
                    <a:pt x="182131" y="157064"/>
                  </a:lnTo>
                  <a:lnTo>
                    <a:pt x="183701" y="145807"/>
                  </a:lnTo>
                  <a:lnTo>
                    <a:pt x="188413" y="136122"/>
                  </a:lnTo>
                  <a:lnTo>
                    <a:pt x="196264" y="126438"/>
                  </a:lnTo>
                  <a:lnTo>
                    <a:pt x="207256" y="115185"/>
                  </a:lnTo>
                  <a:lnTo>
                    <a:pt x="211958" y="108901"/>
                  </a:lnTo>
                  <a:lnTo>
                    <a:pt x="213526" y="102617"/>
                  </a:lnTo>
                  <a:lnTo>
                    <a:pt x="211958" y="96335"/>
                  </a:lnTo>
                  <a:lnTo>
                    <a:pt x="207256" y="90056"/>
                  </a:lnTo>
                  <a:lnTo>
                    <a:pt x="190508" y="73297"/>
                  </a:lnTo>
                  <a:lnTo>
                    <a:pt x="190508" y="48174"/>
                  </a:lnTo>
                  <a:lnTo>
                    <a:pt x="152954" y="21601"/>
                  </a:lnTo>
                  <a:lnTo>
                    <a:pt x="141310" y="17806"/>
                  </a:lnTo>
                  <a:lnTo>
                    <a:pt x="131236" y="12437"/>
                  </a:lnTo>
                  <a:lnTo>
                    <a:pt x="123516" y="6275"/>
                  </a:lnTo>
                  <a:close/>
                </a:path>
              </a:pathLst>
            </a:custGeom>
            <a:solidFill>
              <a:srgbClr val="000000"/>
            </a:solidFill>
          </p:spPr>
          <p:txBody>
            <a:bodyPr wrap="square" lIns="0" tIns="0" rIns="0" bIns="0" rtlCol="0"/>
            <a:lstStyle/>
            <a:p>
              <a:endParaRPr/>
            </a:p>
          </p:txBody>
        </p:sp>
        <p:pic>
          <p:nvPicPr>
            <p:cNvPr id="50" name="object 50"/>
            <p:cNvPicPr/>
            <p:nvPr/>
          </p:nvPicPr>
          <p:blipFill>
            <a:blip r:embed="rId7" cstate="print"/>
            <a:stretch>
              <a:fillRect/>
            </a:stretch>
          </p:blipFill>
          <p:spPr>
            <a:xfrm>
              <a:off x="5520057" y="5665922"/>
              <a:ext cx="133983" cy="134029"/>
            </a:xfrm>
            <a:prstGeom prst="rect">
              <a:avLst/>
            </a:prstGeom>
          </p:spPr>
        </p:pic>
      </p:grpSp>
      <p:sp>
        <p:nvSpPr>
          <p:cNvPr id="51" name="object 51"/>
          <p:cNvSpPr txBox="1"/>
          <p:nvPr/>
        </p:nvSpPr>
        <p:spPr>
          <a:xfrm>
            <a:off x="5540833" y="3753780"/>
            <a:ext cx="72390" cy="137795"/>
          </a:xfrm>
          <a:prstGeom prst="rect">
            <a:avLst/>
          </a:prstGeom>
        </p:spPr>
        <p:txBody>
          <a:bodyPr vert="horz" wrap="square" lIns="0" tIns="16510" rIns="0" bIns="0" rtlCol="0">
            <a:spAutoFit/>
          </a:bodyPr>
          <a:lstStyle/>
          <a:p>
            <a:pPr marL="12700">
              <a:lnSpc>
                <a:spcPct val="100000"/>
              </a:lnSpc>
              <a:spcBef>
                <a:spcPts val="130"/>
              </a:spcBef>
            </a:pPr>
            <a:r>
              <a:rPr sz="700" spc="15">
                <a:latin typeface="Rupee Foradian"/>
                <a:cs typeface="Rupee Foradian"/>
              </a:rPr>
              <a:t>`</a:t>
            </a:r>
            <a:endParaRPr sz="700">
              <a:latin typeface="Rupee Foradian"/>
              <a:cs typeface="Rupee Foradian"/>
            </a:endParaRPr>
          </a:p>
        </p:txBody>
      </p:sp>
      <p:sp>
        <p:nvSpPr>
          <p:cNvPr id="52" name="object 52"/>
          <p:cNvSpPr/>
          <p:nvPr/>
        </p:nvSpPr>
        <p:spPr>
          <a:xfrm>
            <a:off x="5658241" y="3863713"/>
            <a:ext cx="58419" cy="78105"/>
          </a:xfrm>
          <a:custGeom>
            <a:avLst/>
            <a:gdLst/>
            <a:ahLst/>
            <a:cxnLst/>
            <a:rect l="l" t="t" r="r" b="b"/>
            <a:pathLst>
              <a:path w="58420" h="78104">
                <a:moveTo>
                  <a:pt x="34690" y="35016"/>
                </a:moveTo>
                <a:lnTo>
                  <a:pt x="3747" y="35016"/>
                </a:lnTo>
                <a:lnTo>
                  <a:pt x="3747" y="42520"/>
                </a:lnTo>
                <a:lnTo>
                  <a:pt x="10740" y="49749"/>
                </a:lnTo>
                <a:lnTo>
                  <a:pt x="16294" y="55807"/>
                </a:lnTo>
                <a:lnTo>
                  <a:pt x="23310" y="63974"/>
                </a:lnTo>
                <a:lnTo>
                  <a:pt x="34690" y="77536"/>
                </a:lnTo>
                <a:lnTo>
                  <a:pt x="46262" y="77536"/>
                </a:lnTo>
                <a:lnTo>
                  <a:pt x="19384" y="46583"/>
                </a:lnTo>
                <a:lnTo>
                  <a:pt x="19384" y="42520"/>
                </a:lnTo>
                <a:lnTo>
                  <a:pt x="23131" y="42520"/>
                </a:lnTo>
                <a:lnTo>
                  <a:pt x="26878" y="38768"/>
                </a:lnTo>
                <a:lnTo>
                  <a:pt x="30943" y="38768"/>
                </a:lnTo>
                <a:lnTo>
                  <a:pt x="34690" y="35016"/>
                </a:lnTo>
                <a:close/>
              </a:path>
              <a:path w="58420" h="78104">
                <a:moveTo>
                  <a:pt x="42502" y="23136"/>
                </a:moveTo>
                <a:lnTo>
                  <a:pt x="30943" y="23136"/>
                </a:lnTo>
                <a:lnTo>
                  <a:pt x="30943" y="30951"/>
                </a:lnTo>
                <a:lnTo>
                  <a:pt x="23131" y="35016"/>
                </a:lnTo>
                <a:lnTo>
                  <a:pt x="38755" y="35016"/>
                </a:lnTo>
                <a:lnTo>
                  <a:pt x="42502" y="30951"/>
                </a:lnTo>
                <a:lnTo>
                  <a:pt x="42502" y="23136"/>
                </a:lnTo>
                <a:close/>
              </a:path>
              <a:path w="58420" h="78104">
                <a:moveTo>
                  <a:pt x="58139" y="15319"/>
                </a:moveTo>
                <a:lnTo>
                  <a:pt x="3747" y="15319"/>
                </a:lnTo>
                <a:lnTo>
                  <a:pt x="0" y="19384"/>
                </a:lnTo>
                <a:lnTo>
                  <a:pt x="0" y="23136"/>
                </a:lnTo>
                <a:lnTo>
                  <a:pt x="54074" y="23136"/>
                </a:lnTo>
                <a:lnTo>
                  <a:pt x="54074" y="19384"/>
                </a:lnTo>
                <a:lnTo>
                  <a:pt x="58139" y="15319"/>
                </a:lnTo>
                <a:close/>
              </a:path>
              <a:path w="58420" h="78104">
                <a:moveTo>
                  <a:pt x="42502" y="7816"/>
                </a:moveTo>
                <a:lnTo>
                  <a:pt x="26878" y="7816"/>
                </a:lnTo>
                <a:lnTo>
                  <a:pt x="30943" y="11567"/>
                </a:lnTo>
                <a:lnTo>
                  <a:pt x="30943" y="15319"/>
                </a:lnTo>
                <a:lnTo>
                  <a:pt x="42502" y="15319"/>
                </a:lnTo>
                <a:lnTo>
                  <a:pt x="42502" y="7816"/>
                </a:lnTo>
                <a:close/>
              </a:path>
              <a:path w="58420" h="78104">
                <a:moveTo>
                  <a:pt x="58139" y="0"/>
                </a:moveTo>
                <a:lnTo>
                  <a:pt x="3747" y="0"/>
                </a:lnTo>
                <a:lnTo>
                  <a:pt x="3747" y="7816"/>
                </a:lnTo>
                <a:lnTo>
                  <a:pt x="54074" y="7816"/>
                </a:lnTo>
                <a:lnTo>
                  <a:pt x="54074" y="3752"/>
                </a:lnTo>
                <a:lnTo>
                  <a:pt x="58139" y="3752"/>
                </a:lnTo>
                <a:lnTo>
                  <a:pt x="58139" y="0"/>
                </a:lnTo>
                <a:close/>
              </a:path>
            </a:pathLst>
          </a:custGeom>
          <a:solidFill>
            <a:srgbClr val="000000"/>
          </a:solidFill>
        </p:spPr>
        <p:txBody>
          <a:bodyPr wrap="square" lIns="0" tIns="0" rIns="0" bIns="0" rtlCol="0"/>
          <a:lstStyle/>
          <a:p>
            <a:endParaRPr/>
          </a:p>
        </p:txBody>
      </p:sp>
      <p:sp>
        <p:nvSpPr>
          <p:cNvPr id="53" name="object 53"/>
          <p:cNvSpPr txBox="1"/>
          <p:nvPr/>
        </p:nvSpPr>
        <p:spPr>
          <a:xfrm>
            <a:off x="5484556" y="4566172"/>
            <a:ext cx="63500" cy="117475"/>
          </a:xfrm>
          <a:prstGeom prst="rect">
            <a:avLst/>
          </a:prstGeom>
        </p:spPr>
        <p:txBody>
          <a:bodyPr vert="horz" wrap="square" lIns="0" tIns="12700" rIns="0" bIns="0" rtlCol="0">
            <a:spAutoFit/>
          </a:bodyPr>
          <a:lstStyle/>
          <a:p>
            <a:pPr marL="12700">
              <a:lnSpc>
                <a:spcPct val="100000"/>
              </a:lnSpc>
              <a:spcBef>
                <a:spcPts val="100"/>
              </a:spcBef>
            </a:pPr>
            <a:r>
              <a:rPr sz="600" spc="-5">
                <a:latin typeface="Rupee Foradian"/>
                <a:cs typeface="Rupee Foradian"/>
              </a:rPr>
              <a:t>`</a:t>
            </a:r>
            <a:endParaRPr sz="600">
              <a:latin typeface="Rupee Foradian"/>
              <a:cs typeface="Rupee Foradian"/>
            </a:endParaRPr>
          </a:p>
        </p:txBody>
      </p:sp>
      <p:grpSp>
        <p:nvGrpSpPr>
          <p:cNvPr id="54" name="object 54"/>
          <p:cNvGrpSpPr/>
          <p:nvPr/>
        </p:nvGrpSpPr>
        <p:grpSpPr>
          <a:xfrm>
            <a:off x="5408417" y="4546853"/>
            <a:ext cx="414020" cy="421005"/>
            <a:chOff x="5408417" y="4546853"/>
            <a:chExt cx="414020" cy="421005"/>
          </a:xfrm>
        </p:grpSpPr>
        <p:sp>
          <p:nvSpPr>
            <p:cNvPr id="55" name="object 55"/>
            <p:cNvSpPr/>
            <p:nvPr/>
          </p:nvSpPr>
          <p:spPr>
            <a:xfrm>
              <a:off x="5408417" y="4546853"/>
              <a:ext cx="414020" cy="421005"/>
            </a:xfrm>
            <a:custGeom>
              <a:avLst/>
              <a:gdLst/>
              <a:ahLst/>
              <a:cxnLst/>
              <a:rect l="l" t="t" r="r" b="b"/>
              <a:pathLst>
                <a:path w="414020" h="421004">
                  <a:moveTo>
                    <a:pt x="38075" y="363475"/>
                  </a:moveTo>
                  <a:lnTo>
                    <a:pt x="31982" y="363475"/>
                  </a:lnTo>
                  <a:lnTo>
                    <a:pt x="31982" y="376183"/>
                  </a:lnTo>
                  <a:lnTo>
                    <a:pt x="35504" y="382093"/>
                  </a:lnTo>
                  <a:lnTo>
                    <a:pt x="37313" y="389146"/>
                  </a:lnTo>
                  <a:lnTo>
                    <a:pt x="37979" y="396200"/>
                  </a:lnTo>
                  <a:lnTo>
                    <a:pt x="38075" y="414818"/>
                  </a:lnTo>
                  <a:lnTo>
                    <a:pt x="337072" y="414818"/>
                  </a:lnTo>
                  <a:lnTo>
                    <a:pt x="343355" y="420624"/>
                  </a:lnTo>
                  <a:lnTo>
                    <a:pt x="343674" y="420624"/>
                  </a:lnTo>
                  <a:lnTo>
                    <a:pt x="343674" y="408210"/>
                  </a:lnTo>
                  <a:lnTo>
                    <a:pt x="50765" y="408210"/>
                  </a:lnTo>
                  <a:lnTo>
                    <a:pt x="50765" y="389401"/>
                  </a:lnTo>
                  <a:lnTo>
                    <a:pt x="171291" y="389401"/>
                  </a:lnTo>
                  <a:lnTo>
                    <a:pt x="171491" y="387764"/>
                  </a:lnTo>
                  <a:lnTo>
                    <a:pt x="171586" y="382792"/>
                  </a:lnTo>
                  <a:lnTo>
                    <a:pt x="70057" y="382792"/>
                  </a:lnTo>
                  <a:lnTo>
                    <a:pt x="57849" y="382490"/>
                  </a:lnTo>
                  <a:lnTo>
                    <a:pt x="49305" y="380377"/>
                  </a:lnTo>
                  <a:lnTo>
                    <a:pt x="43142" y="374642"/>
                  </a:lnTo>
                  <a:lnTo>
                    <a:pt x="38075" y="363475"/>
                  </a:lnTo>
                  <a:close/>
                </a:path>
                <a:path w="414020" h="421004">
                  <a:moveTo>
                    <a:pt x="381759" y="376183"/>
                  </a:moveTo>
                  <a:lnTo>
                    <a:pt x="369070" y="376183"/>
                  </a:lnTo>
                  <a:lnTo>
                    <a:pt x="369071" y="408210"/>
                  </a:lnTo>
                  <a:lnTo>
                    <a:pt x="356382" y="408210"/>
                  </a:lnTo>
                  <a:lnTo>
                    <a:pt x="356382" y="414818"/>
                  </a:lnTo>
                  <a:lnTo>
                    <a:pt x="365700" y="417193"/>
                  </a:lnTo>
                  <a:lnTo>
                    <a:pt x="373829" y="415517"/>
                  </a:lnTo>
                  <a:lnTo>
                    <a:pt x="379578" y="410314"/>
                  </a:lnTo>
                  <a:lnTo>
                    <a:pt x="381759" y="402109"/>
                  </a:lnTo>
                  <a:lnTo>
                    <a:pt x="381759" y="376183"/>
                  </a:lnTo>
                  <a:close/>
                </a:path>
                <a:path w="414020" h="421004">
                  <a:moveTo>
                    <a:pt x="171291" y="389401"/>
                  </a:moveTo>
                  <a:lnTo>
                    <a:pt x="158896" y="389401"/>
                  </a:lnTo>
                  <a:lnTo>
                    <a:pt x="158896" y="408210"/>
                  </a:lnTo>
                  <a:lnTo>
                    <a:pt x="165494" y="408210"/>
                  </a:lnTo>
                  <a:lnTo>
                    <a:pt x="169016" y="399806"/>
                  </a:lnTo>
                  <a:lnTo>
                    <a:pt x="170825" y="393213"/>
                  </a:lnTo>
                  <a:lnTo>
                    <a:pt x="171291" y="389401"/>
                  </a:lnTo>
                  <a:close/>
                </a:path>
                <a:path w="414020" h="421004">
                  <a:moveTo>
                    <a:pt x="260943" y="376183"/>
                  </a:moveTo>
                  <a:lnTo>
                    <a:pt x="254341" y="376183"/>
                  </a:lnTo>
                  <a:lnTo>
                    <a:pt x="248235" y="382792"/>
                  </a:lnTo>
                  <a:lnTo>
                    <a:pt x="248235" y="408210"/>
                  </a:lnTo>
                  <a:lnTo>
                    <a:pt x="260943" y="408210"/>
                  </a:lnTo>
                  <a:lnTo>
                    <a:pt x="260943" y="376183"/>
                  </a:lnTo>
                  <a:close/>
                </a:path>
                <a:path w="414020" h="421004">
                  <a:moveTo>
                    <a:pt x="343674" y="402109"/>
                  </a:moveTo>
                  <a:lnTo>
                    <a:pt x="337072" y="408210"/>
                  </a:lnTo>
                  <a:lnTo>
                    <a:pt x="343674" y="408210"/>
                  </a:lnTo>
                  <a:lnTo>
                    <a:pt x="343674" y="402109"/>
                  </a:lnTo>
                  <a:close/>
                </a:path>
                <a:path w="414020" h="421004">
                  <a:moveTo>
                    <a:pt x="210170" y="235877"/>
                  </a:moveTo>
                  <a:lnTo>
                    <a:pt x="196968" y="235877"/>
                  </a:lnTo>
                  <a:lnTo>
                    <a:pt x="196968" y="248584"/>
                  </a:lnTo>
                  <a:lnTo>
                    <a:pt x="171586" y="248584"/>
                  </a:lnTo>
                  <a:lnTo>
                    <a:pt x="165494" y="255193"/>
                  </a:lnTo>
                  <a:lnTo>
                    <a:pt x="171586" y="261294"/>
                  </a:lnTo>
                  <a:lnTo>
                    <a:pt x="184278" y="261294"/>
                  </a:lnTo>
                  <a:lnTo>
                    <a:pt x="190878" y="267903"/>
                  </a:lnTo>
                  <a:lnTo>
                    <a:pt x="190878" y="287220"/>
                  </a:lnTo>
                  <a:lnTo>
                    <a:pt x="192123" y="310843"/>
                  </a:lnTo>
                  <a:lnTo>
                    <a:pt x="187514" y="333989"/>
                  </a:lnTo>
                  <a:lnTo>
                    <a:pt x="178241" y="355991"/>
                  </a:lnTo>
                  <a:lnTo>
                    <a:pt x="165494" y="376183"/>
                  </a:lnTo>
                  <a:lnTo>
                    <a:pt x="158896" y="382792"/>
                  </a:lnTo>
                  <a:lnTo>
                    <a:pt x="171586" y="382792"/>
                  </a:lnTo>
                  <a:lnTo>
                    <a:pt x="178186" y="376183"/>
                  </a:lnTo>
                  <a:lnTo>
                    <a:pt x="407135" y="376183"/>
                  </a:lnTo>
                  <a:lnTo>
                    <a:pt x="407135" y="370082"/>
                  </a:lnTo>
                  <a:lnTo>
                    <a:pt x="254341" y="370082"/>
                  </a:lnTo>
                  <a:lnTo>
                    <a:pt x="239106" y="369979"/>
                  </a:lnTo>
                  <a:lnTo>
                    <a:pt x="221971" y="369256"/>
                  </a:lnTo>
                  <a:lnTo>
                    <a:pt x="203506" y="367294"/>
                  </a:lnTo>
                  <a:lnTo>
                    <a:pt x="184278" y="363475"/>
                  </a:lnTo>
                  <a:lnTo>
                    <a:pt x="190878" y="357374"/>
                  </a:lnTo>
                  <a:lnTo>
                    <a:pt x="190878" y="350765"/>
                  </a:lnTo>
                  <a:lnTo>
                    <a:pt x="196969" y="344664"/>
                  </a:lnTo>
                  <a:lnTo>
                    <a:pt x="196969" y="338055"/>
                  </a:lnTo>
                  <a:lnTo>
                    <a:pt x="410303" y="338055"/>
                  </a:lnTo>
                  <a:lnTo>
                    <a:pt x="407135" y="331956"/>
                  </a:lnTo>
                  <a:lnTo>
                    <a:pt x="203568" y="331956"/>
                  </a:lnTo>
                  <a:lnTo>
                    <a:pt x="203568" y="299930"/>
                  </a:lnTo>
                  <a:lnTo>
                    <a:pt x="401048" y="299930"/>
                  </a:lnTo>
                  <a:lnTo>
                    <a:pt x="401048" y="287220"/>
                  </a:lnTo>
                  <a:lnTo>
                    <a:pt x="203568" y="287220"/>
                  </a:lnTo>
                  <a:lnTo>
                    <a:pt x="202537" y="281310"/>
                  </a:lnTo>
                  <a:lnTo>
                    <a:pt x="198000" y="267204"/>
                  </a:lnTo>
                  <a:lnTo>
                    <a:pt x="196968" y="261294"/>
                  </a:lnTo>
                  <a:lnTo>
                    <a:pt x="204601" y="256536"/>
                  </a:lnTo>
                  <a:lnTo>
                    <a:pt x="208520" y="251063"/>
                  </a:lnTo>
                  <a:lnTo>
                    <a:pt x="209964" y="244351"/>
                  </a:lnTo>
                  <a:lnTo>
                    <a:pt x="210170" y="235877"/>
                  </a:lnTo>
                  <a:close/>
                </a:path>
                <a:path w="414020" h="421004">
                  <a:moveTo>
                    <a:pt x="292921" y="338055"/>
                  </a:moveTo>
                  <a:lnTo>
                    <a:pt x="279717" y="338055"/>
                  </a:lnTo>
                  <a:lnTo>
                    <a:pt x="279717" y="344664"/>
                  </a:lnTo>
                  <a:lnTo>
                    <a:pt x="279321" y="359359"/>
                  </a:lnTo>
                  <a:lnTo>
                    <a:pt x="276545" y="366905"/>
                  </a:lnTo>
                  <a:lnTo>
                    <a:pt x="269012" y="369685"/>
                  </a:lnTo>
                  <a:lnTo>
                    <a:pt x="254341" y="370082"/>
                  </a:lnTo>
                  <a:lnTo>
                    <a:pt x="292921" y="370082"/>
                  </a:lnTo>
                  <a:lnTo>
                    <a:pt x="291993" y="361607"/>
                  </a:lnTo>
                  <a:lnTo>
                    <a:pt x="290446" y="354895"/>
                  </a:lnTo>
                  <a:lnTo>
                    <a:pt x="290136" y="349422"/>
                  </a:lnTo>
                  <a:lnTo>
                    <a:pt x="292921" y="344664"/>
                  </a:lnTo>
                  <a:lnTo>
                    <a:pt x="292921" y="338055"/>
                  </a:lnTo>
                  <a:close/>
                </a:path>
                <a:path w="414020" h="421004">
                  <a:moveTo>
                    <a:pt x="410303" y="338055"/>
                  </a:moveTo>
                  <a:lnTo>
                    <a:pt x="394447" y="338055"/>
                  </a:lnTo>
                  <a:lnTo>
                    <a:pt x="401049" y="344664"/>
                  </a:lnTo>
                  <a:lnTo>
                    <a:pt x="401049" y="370082"/>
                  </a:lnTo>
                  <a:lnTo>
                    <a:pt x="407135" y="370082"/>
                  </a:lnTo>
                  <a:lnTo>
                    <a:pt x="413737" y="363475"/>
                  </a:lnTo>
                  <a:lnTo>
                    <a:pt x="413737" y="344664"/>
                  </a:lnTo>
                  <a:lnTo>
                    <a:pt x="410303" y="338055"/>
                  </a:lnTo>
                  <a:close/>
                </a:path>
                <a:path w="414020" h="421004">
                  <a:moveTo>
                    <a:pt x="184278" y="223167"/>
                  </a:moveTo>
                  <a:lnTo>
                    <a:pt x="12691" y="223167"/>
                  </a:lnTo>
                  <a:lnTo>
                    <a:pt x="0" y="235877"/>
                  </a:lnTo>
                  <a:lnTo>
                    <a:pt x="0" y="248584"/>
                  </a:lnTo>
                  <a:lnTo>
                    <a:pt x="6091" y="255193"/>
                  </a:lnTo>
                  <a:lnTo>
                    <a:pt x="12691" y="261294"/>
                  </a:lnTo>
                  <a:lnTo>
                    <a:pt x="6504" y="284282"/>
                  </a:lnTo>
                  <a:lnTo>
                    <a:pt x="6218" y="306030"/>
                  </a:lnTo>
                  <a:lnTo>
                    <a:pt x="10692" y="327778"/>
                  </a:lnTo>
                  <a:lnTo>
                    <a:pt x="18782" y="350765"/>
                  </a:lnTo>
                  <a:lnTo>
                    <a:pt x="25382" y="350765"/>
                  </a:lnTo>
                  <a:lnTo>
                    <a:pt x="25382" y="338055"/>
                  </a:lnTo>
                  <a:lnTo>
                    <a:pt x="18140" y="319945"/>
                  </a:lnTo>
                  <a:lnTo>
                    <a:pt x="15039" y="302979"/>
                  </a:lnTo>
                  <a:lnTo>
                    <a:pt x="15459" y="286013"/>
                  </a:lnTo>
                  <a:lnTo>
                    <a:pt x="18782" y="267903"/>
                  </a:lnTo>
                  <a:lnTo>
                    <a:pt x="25382" y="261294"/>
                  </a:lnTo>
                  <a:lnTo>
                    <a:pt x="146204" y="261294"/>
                  </a:lnTo>
                  <a:lnTo>
                    <a:pt x="152804" y="255193"/>
                  </a:lnTo>
                  <a:lnTo>
                    <a:pt x="146204" y="255193"/>
                  </a:lnTo>
                  <a:lnTo>
                    <a:pt x="146204" y="248584"/>
                  </a:lnTo>
                  <a:lnTo>
                    <a:pt x="12691" y="248584"/>
                  </a:lnTo>
                  <a:lnTo>
                    <a:pt x="12691" y="235877"/>
                  </a:lnTo>
                  <a:lnTo>
                    <a:pt x="210170" y="235877"/>
                  </a:lnTo>
                  <a:lnTo>
                    <a:pt x="205124" y="231317"/>
                  </a:lnTo>
                  <a:lnTo>
                    <a:pt x="199507" y="227234"/>
                  </a:lnTo>
                  <a:lnTo>
                    <a:pt x="192749" y="224295"/>
                  </a:lnTo>
                  <a:lnTo>
                    <a:pt x="184278" y="223167"/>
                  </a:lnTo>
                  <a:close/>
                </a:path>
                <a:path w="414020" h="421004">
                  <a:moveTo>
                    <a:pt x="260943" y="299930"/>
                  </a:moveTo>
                  <a:lnTo>
                    <a:pt x="248235" y="299930"/>
                  </a:lnTo>
                  <a:lnTo>
                    <a:pt x="248235" y="306030"/>
                  </a:lnTo>
                  <a:lnTo>
                    <a:pt x="251368" y="321018"/>
                  </a:lnTo>
                  <a:lnTo>
                    <a:pt x="250403" y="328715"/>
                  </a:lnTo>
                  <a:lnTo>
                    <a:pt x="243532" y="331551"/>
                  </a:lnTo>
                  <a:lnTo>
                    <a:pt x="228945" y="331956"/>
                  </a:lnTo>
                  <a:lnTo>
                    <a:pt x="292921" y="331956"/>
                  </a:lnTo>
                  <a:lnTo>
                    <a:pt x="287019" y="331853"/>
                  </a:lnTo>
                  <a:lnTo>
                    <a:pt x="279975" y="331130"/>
                  </a:lnTo>
                  <a:lnTo>
                    <a:pt x="272932" y="329168"/>
                  </a:lnTo>
                  <a:lnTo>
                    <a:pt x="267029" y="325347"/>
                  </a:lnTo>
                  <a:lnTo>
                    <a:pt x="260943" y="325347"/>
                  </a:lnTo>
                  <a:lnTo>
                    <a:pt x="260943" y="299930"/>
                  </a:lnTo>
                  <a:close/>
                </a:path>
                <a:path w="414020" h="421004">
                  <a:moveTo>
                    <a:pt x="381758" y="299930"/>
                  </a:moveTo>
                  <a:lnTo>
                    <a:pt x="369070" y="299930"/>
                  </a:lnTo>
                  <a:lnTo>
                    <a:pt x="369070" y="331956"/>
                  </a:lnTo>
                  <a:lnTo>
                    <a:pt x="381759" y="331956"/>
                  </a:lnTo>
                  <a:lnTo>
                    <a:pt x="381758" y="299930"/>
                  </a:lnTo>
                  <a:close/>
                </a:path>
                <a:path w="414020" h="421004">
                  <a:moveTo>
                    <a:pt x="394447" y="325347"/>
                  </a:moveTo>
                  <a:lnTo>
                    <a:pt x="388360" y="331956"/>
                  </a:lnTo>
                  <a:lnTo>
                    <a:pt x="394447" y="331956"/>
                  </a:lnTo>
                  <a:lnTo>
                    <a:pt x="394447" y="325347"/>
                  </a:lnTo>
                  <a:close/>
                </a:path>
                <a:path w="414020" h="421004">
                  <a:moveTo>
                    <a:pt x="401048" y="248584"/>
                  </a:moveTo>
                  <a:lnTo>
                    <a:pt x="273631" y="248584"/>
                  </a:lnTo>
                  <a:lnTo>
                    <a:pt x="273631" y="287220"/>
                  </a:lnTo>
                  <a:lnTo>
                    <a:pt x="279717" y="287220"/>
                  </a:lnTo>
                  <a:lnTo>
                    <a:pt x="279717" y="280611"/>
                  </a:lnTo>
                  <a:lnTo>
                    <a:pt x="280019" y="269444"/>
                  </a:lnTo>
                  <a:lnTo>
                    <a:pt x="282129" y="263709"/>
                  </a:lnTo>
                  <a:lnTo>
                    <a:pt x="287855" y="261596"/>
                  </a:lnTo>
                  <a:lnTo>
                    <a:pt x="299007" y="261294"/>
                  </a:lnTo>
                  <a:lnTo>
                    <a:pt x="401048" y="261294"/>
                  </a:lnTo>
                  <a:lnTo>
                    <a:pt x="401048" y="248584"/>
                  </a:lnTo>
                  <a:close/>
                </a:path>
                <a:path w="414020" h="421004">
                  <a:moveTo>
                    <a:pt x="401048" y="261294"/>
                  </a:moveTo>
                  <a:lnTo>
                    <a:pt x="394447" y="261294"/>
                  </a:lnTo>
                  <a:lnTo>
                    <a:pt x="394447" y="287220"/>
                  </a:lnTo>
                  <a:lnTo>
                    <a:pt x="401048" y="287220"/>
                  </a:lnTo>
                  <a:lnTo>
                    <a:pt x="401048" y="261294"/>
                  </a:lnTo>
                  <a:close/>
                </a:path>
                <a:path w="414020" h="421004">
                  <a:moveTo>
                    <a:pt x="108129" y="210453"/>
                  </a:moveTo>
                  <a:lnTo>
                    <a:pt x="101529" y="210453"/>
                  </a:lnTo>
                  <a:lnTo>
                    <a:pt x="101529" y="223167"/>
                  </a:lnTo>
                  <a:lnTo>
                    <a:pt x="108129" y="223167"/>
                  </a:lnTo>
                  <a:lnTo>
                    <a:pt x="108129" y="210453"/>
                  </a:lnTo>
                  <a:close/>
                </a:path>
                <a:path w="414020" h="421004">
                  <a:moveTo>
                    <a:pt x="49813" y="143282"/>
                  </a:moveTo>
                  <a:lnTo>
                    <a:pt x="44546" y="144252"/>
                  </a:lnTo>
                  <a:lnTo>
                    <a:pt x="44081" y="150540"/>
                  </a:lnTo>
                  <a:lnTo>
                    <a:pt x="44120" y="153019"/>
                  </a:lnTo>
                  <a:lnTo>
                    <a:pt x="57237" y="197618"/>
                  </a:lnTo>
                  <a:lnTo>
                    <a:pt x="88839" y="210453"/>
                  </a:lnTo>
                  <a:lnTo>
                    <a:pt x="133511" y="210453"/>
                  </a:lnTo>
                  <a:lnTo>
                    <a:pt x="143161" y="203842"/>
                  </a:lnTo>
                  <a:lnTo>
                    <a:pt x="108129" y="203842"/>
                  </a:lnTo>
                  <a:lnTo>
                    <a:pt x="109121" y="197833"/>
                  </a:lnTo>
                  <a:lnTo>
                    <a:pt x="80320" y="197833"/>
                  </a:lnTo>
                  <a:lnTo>
                    <a:pt x="64345" y="189677"/>
                  </a:lnTo>
                  <a:lnTo>
                    <a:pt x="54271" y="174374"/>
                  </a:lnTo>
                  <a:lnTo>
                    <a:pt x="50765" y="153019"/>
                  </a:lnTo>
                  <a:lnTo>
                    <a:pt x="88065" y="153019"/>
                  </a:lnTo>
                  <a:lnTo>
                    <a:pt x="82493" y="150540"/>
                  </a:lnTo>
                  <a:lnTo>
                    <a:pt x="72975" y="147544"/>
                  </a:lnTo>
                  <a:lnTo>
                    <a:pt x="63457" y="146408"/>
                  </a:lnTo>
                  <a:lnTo>
                    <a:pt x="49813" y="143282"/>
                  </a:lnTo>
                  <a:close/>
                </a:path>
                <a:path w="414020" h="421004">
                  <a:moveTo>
                    <a:pt x="165494" y="153019"/>
                  </a:moveTo>
                  <a:lnTo>
                    <a:pt x="158896" y="153019"/>
                  </a:lnTo>
                  <a:lnTo>
                    <a:pt x="155461" y="174470"/>
                  </a:lnTo>
                  <a:lnTo>
                    <a:pt x="145506" y="190439"/>
                  </a:lnTo>
                  <a:lnTo>
                    <a:pt x="129554" y="200404"/>
                  </a:lnTo>
                  <a:lnTo>
                    <a:pt x="108129" y="203842"/>
                  </a:lnTo>
                  <a:lnTo>
                    <a:pt x="143161" y="203842"/>
                  </a:lnTo>
                  <a:lnTo>
                    <a:pt x="149218" y="199692"/>
                  </a:lnTo>
                  <a:lnTo>
                    <a:pt x="159022" y="186501"/>
                  </a:lnTo>
                  <a:lnTo>
                    <a:pt x="164066" y="170927"/>
                  </a:lnTo>
                  <a:lnTo>
                    <a:pt x="165494" y="153019"/>
                  </a:lnTo>
                  <a:close/>
                </a:path>
                <a:path w="414020" h="421004">
                  <a:moveTo>
                    <a:pt x="88065" y="153019"/>
                  </a:moveTo>
                  <a:lnTo>
                    <a:pt x="50765" y="153019"/>
                  </a:lnTo>
                  <a:lnTo>
                    <a:pt x="72189" y="156434"/>
                  </a:lnTo>
                  <a:lnTo>
                    <a:pt x="88140" y="165854"/>
                  </a:lnTo>
                  <a:lnTo>
                    <a:pt x="98095" y="180038"/>
                  </a:lnTo>
                  <a:lnTo>
                    <a:pt x="101529" y="197747"/>
                  </a:lnTo>
                  <a:lnTo>
                    <a:pt x="80320" y="197833"/>
                  </a:lnTo>
                  <a:lnTo>
                    <a:pt x="109121" y="197833"/>
                  </a:lnTo>
                  <a:lnTo>
                    <a:pt x="111635" y="182609"/>
                  </a:lnTo>
                  <a:lnTo>
                    <a:pt x="121709" y="166616"/>
                  </a:lnTo>
                  <a:lnTo>
                    <a:pt x="132774" y="159630"/>
                  </a:lnTo>
                  <a:lnTo>
                    <a:pt x="101529" y="159630"/>
                  </a:lnTo>
                  <a:lnTo>
                    <a:pt x="92011" y="154775"/>
                  </a:lnTo>
                  <a:lnTo>
                    <a:pt x="88065" y="153019"/>
                  </a:lnTo>
                  <a:close/>
                </a:path>
                <a:path w="414020" h="421004">
                  <a:moveTo>
                    <a:pt x="128697" y="0"/>
                  </a:moveTo>
                  <a:lnTo>
                    <a:pt x="77413" y="0"/>
                  </a:lnTo>
                  <a:lnTo>
                    <a:pt x="58063" y="10927"/>
                  </a:lnTo>
                  <a:lnTo>
                    <a:pt x="41096" y="31139"/>
                  </a:lnTo>
                  <a:lnTo>
                    <a:pt x="31982" y="57448"/>
                  </a:lnTo>
                  <a:lnTo>
                    <a:pt x="32077" y="70604"/>
                  </a:lnTo>
                  <a:lnTo>
                    <a:pt x="38074" y="108270"/>
                  </a:lnTo>
                  <a:lnTo>
                    <a:pt x="82691" y="140594"/>
                  </a:lnTo>
                  <a:lnTo>
                    <a:pt x="101529" y="146408"/>
                  </a:lnTo>
                  <a:lnTo>
                    <a:pt x="101529" y="159630"/>
                  </a:lnTo>
                  <a:lnTo>
                    <a:pt x="108129" y="159630"/>
                  </a:lnTo>
                  <a:lnTo>
                    <a:pt x="108129" y="146408"/>
                  </a:lnTo>
                  <a:lnTo>
                    <a:pt x="141349" y="136322"/>
                  </a:lnTo>
                  <a:lnTo>
                    <a:pt x="144514" y="133702"/>
                  </a:lnTo>
                  <a:lnTo>
                    <a:pt x="108129" y="133702"/>
                  </a:lnTo>
                  <a:lnTo>
                    <a:pt x="81121" y="129133"/>
                  </a:lnTo>
                  <a:lnTo>
                    <a:pt x="58825" y="116222"/>
                  </a:lnTo>
                  <a:lnTo>
                    <a:pt x="43666" y="96163"/>
                  </a:lnTo>
                  <a:lnTo>
                    <a:pt x="38074" y="70153"/>
                  </a:lnTo>
                  <a:lnTo>
                    <a:pt x="43563" y="46637"/>
                  </a:lnTo>
                  <a:lnTo>
                    <a:pt x="57999" y="26122"/>
                  </a:lnTo>
                  <a:lnTo>
                    <a:pt x="78337" y="11612"/>
                  </a:lnTo>
                  <a:lnTo>
                    <a:pt x="101529" y="6108"/>
                  </a:lnTo>
                  <a:lnTo>
                    <a:pt x="140258" y="6108"/>
                  </a:lnTo>
                  <a:lnTo>
                    <a:pt x="134210" y="1773"/>
                  </a:lnTo>
                  <a:lnTo>
                    <a:pt x="128697" y="0"/>
                  </a:lnTo>
                  <a:close/>
                </a:path>
                <a:path w="414020" h="421004">
                  <a:moveTo>
                    <a:pt x="144824" y="144043"/>
                  </a:moveTo>
                  <a:lnTo>
                    <a:pt x="131228" y="145775"/>
                  </a:lnTo>
                  <a:lnTo>
                    <a:pt x="118774" y="151129"/>
                  </a:lnTo>
                  <a:lnTo>
                    <a:pt x="108129" y="159630"/>
                  </a:lnTo>
                  <a:lnTo>
                    <a:pt x="132774" y="159630"/>
                  </a:lnTo>
                  <a:lnTo>
                    <a:pt x="137685" y="156530"/>
                  </a:lnTo>
                  <a:lnTo>
                    <a:pt x="158896" y="153019"/>
                  </a:lnTo>
                  <a:lnTo>
                    <a:pt x="165494" y="153019"/>
                  </a:lnTo>
                  <a:lnTo>
                    <a:pt x="165494" y="146408"/>
                  </a:lnTo>
                  <a:lnTo>
                    <a:pt x="158896" y="146408"/>
                  </a:lnTo>
                  <a:lnTo>
                    <a:pt x="144824" y="144043"/>
                  </a:lnTo>
                  <a:close/>
                </a:path>
                <a:path w="414020" h="421004">
                  <a:moveTo>
                    <a:pt x="140258" y="6108"/>
                  </a:moveTo>
                  <a:lnTo>
                    <a:pt x="101529" y="6108"/>
                  </a:lnTo>
                  <a:lnTo>
                    <a:pt x="128752" y="11612"/>
                  </a:lnTo>
                  <a:lnTo>
                    <a:pt x="151026" y="26122"/>
                  </a:lnTo>
                  <a:lnTo>
                    <a:pt x="166065" y="46637"/>
                  </a:lnTo>
                  <a:lnTo>
                    <a:pt x="171586" y="70153"/>
                  </a:lnTo>
                  <a:lnTo>
                    <a:pt x="163598" y="96163"/>
                  </a:lnTo>
                  <a:lnTo>
                    <a:pt x="149566" y="116222"/>
                  </a:lnTo>
                  <a:lnTo>
                    <a:pt x="130680" y="129133"/>
                  </a:lnTo>
                  <a:lnTo>
                    <a:pt x="108129" y="133702"/>
                  </a:lnTo>
                  <a:lnTo>
                    <a:pt x="144514" y="133702"/>
                  </a:lnTo>
                  <a:lnTo>
                    <a:pt x="164480" y="117177"/>
                  </a:lnTo>
                  <a:lnTo>
                    <a:pt x="176949" y="91931"/>
                  </a:lnTo>
                  <a:lnTo>
                    <a:pt x="178186" y="63542"/>
                  </a:lnTo>
                  <a:lnTo>
                    <a:pt x="169809" y="37429"/>
                  </a:lnTo>
                  <a:lnTo>
                    <a:pt x="154960" y="16647"/>
                  </a:lnTo>
                  <a:lnTo>
                    <a:pt x="140258" y="6108"/>
                  </a:lnTo>
                  <a:close/>
                </a:path>
              </a:pathLst>
            </a:custGeom>
            <a:solidFill>
              <a:srgbClr val="000000"/>
            </a:solidFill>
          </p:spPr>
          <p:txBody>
            <a:bodyPr wrap="square" lIns="0" tIns="0" rIns="0" bIns="0" rtlCol="0"/>
            <a:lstStyle/>
            <a:p>
              <a:endParaRPr/>
            </a:p>
          </p:txBody>
        </p:sp>
        <p:pic>
          <p:nvPicPr>
            <p:cNvPr id="56" name="object 56"/>
            <p:cNvPicPr/>
            <p:nvPr/>
          </p:nvPicPr>
          <p:blipFill>
            <a:blip r:embed="rId8" cstate="print"/>
            <a:stretch>
              <a:fillRect/>
            </a:stretch>
          </p:blipFill>
          <p:spPr>
            <a:xfrm>
              <a:off x="5656652" y="4623102"/>
              <a:ext cx="140125" cy="166237"/>
            </a:xfrm>
            <a:prstGeom prst="rect">
              <a:avLst/>
            </a:prstGeom>
          </p:spPr>
        </p:pic>
        <p:pic>
          <p:nvPicPr>
            <p:cNvPr id="57" name="object 57"/>
            <p:cNvPicPr/>
            <p:nvPr/>
          </p:nvPicPr>
          <p:blipFill>
            <a:blip r:embed="rId9" cstate="print"/>
            <a:stretch>
              <a:fillRect/>
            </a:stretch>
          </p:blipFill>
          <p:spPr>
            <a:xfrm>
              <a:off x="5459182" y="4565668"/>
              <a:ext cx="109661" cy="108773"/>
            </a:xfrm>
            <a:prstGeom prst="rect">
              <a:avLst/>
            </a:prstGeom>
          </p:spPr>
        </p:pic>
      </p:grpSp>
      <p:sp>
        <p:nvSpPr>
          <p:cNvPr id="62" name="object 13">
            <a:extLst>
              <a:ext uri="{FF2B5EF4-FFF2-40B4-BE49-F238E27FC236}">
                <a16:creationId xmlns:a16="http://schemas.microsoft.com/office/drawing/2014/main" id="{4576C976-70BC-C136-4C80-BAB5FE3A8EA8}"/>
              </a:ext>
            </a:extLst>
          </p:cNvPr>
          <p:cNvSpPr txBox="1">
            <a:spLocks noGrp="1"/>
          </p:cNvSpPr>
          <p:nvPr>
            <p:ph type="sldNum" sz="quarter" idx="7"/>
          </p:nvPr>
        </p:nvSpPr>
        <p:spPr>
          <a:xfrm>
            <a:off x="11716511" y="6546342"/>
            <a:ext cx="360171" cy="214802"/>
          </a:xfrm>
          <a:prstGeom prst="rect">
            <a:avLst/>
          </a:prstGeom>
        </p:spPr>
        <p:txBody>
          <a:bodyPr vert="horz" wrap="square" lIns="0" tIns="29845" rIns="0" bIns="0" rtlCol="0">
            <a:spAutoFit/>
          </a:bodyPr>
          <a:lstStyle/>
          <a:p>
            <a:pPr marL="137795">
              <a:lnSpc>
                <a:spcPct val="100000"/>
              </a:lnSpc>
              <a:spcBef>
                <a:spcPts val="235"/>
              </a:spcBef>
            </a:pPr>
            <a:endParaRPr lang="en-IN" dirty="0">
              <a:latin typeface="Rubik Bold"/>
              <a:cs typeface="Rubik Bold"/>
            </a:endParaRPr>
          </a:p>
        </p:txBody>
      </p:sp>
      <p:sp>
        <p:nvSpPr>
          <p:cNvPr id="63" name="TextBox 62">
            <a:extLst>
              <a:ext uri="{FF2B5EF4-FFF2-40B4-BE49-F238E27FC236}">
                <a16:creationId xmlns:a16="http://schemas.microsoft.com/office/drawing/2014/main" id="{E4353C90-515C-E888-34CC-D4B7BEC50FAE}"/>
              </a:ext>
            </a:extLst>
          </p:cNvPr>
          <p:cNvSpPr txBox="1"/>
          <p:nvPr/>
        </p:nvSpPr>
        <p:spPr>
          <a:xfrm>
            <a:off x="65695" y="6553521"/>
            <a:ext cx="3752950" cy="276999"/>
          </a:xfrm>
          <a:prstGeom prst="rect">
            <a:avLst/>
          </a:prstGeom>
          <a:noFill/>
        </p:spPr>
        <p:txBody>
          <a:bodyPr wrap="none" rtlCol="0">
            <a:spAutoFit/>
          </a:bodyPr>
          <a:lstStyle/>
          <a:p>
            <a:r>
              <a:rPr lang="fr-FR" sz="1200" b="1">
                <a:solidFill>
                  <a:srgbClr val="005CAC"/>
                </a:solidFill>
                <a:latin typeface="Rubik Bold" pitchFamily="2" charset="-79"/>
                <a:cs typeface="Rubik Bold" pitchFamily="2" charset="-79"/>
              </a:rPr>
              <a:t>BAJAJ FINSERV ASSET MANAGEMENT LIMITED</a:t>
            </a:r>
            <a:endParaRPr lang="en-US" sz="1200" b="1">
              <a:solidFill>
                <a:srgbClr val="005CAC"/>
              </a:solidFill>
              <a:latin typeface="Rubik Bold" pitchFamily="2" charset="-79"/>
              <a:cs typeface="Rubik Bold" pitchFamily="2" charset="-79"/>
            </a:endParaRPr>
          </a:p>
        </p:txBody>
      </p:sp>
      <p:pic>
        <p:nvPicPr>
          <p:cNvPr id="64" name="Picture 63" descr="A blue and black sign with white text&#10;&#10;AI-generated content may be incorrect.">
            <a:extLst>
              <a:ext uri="{FF2B5EF4-FFF2-40B4-BE49-F238E27FC236}">
                <a16:creationId xmlns:a16="http://schemas.microsoft.com/office/drawing/2014/main" id="{5229B95D-1AD3-8DE7-62D4-EFA54BBD7E0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66249" y="123340"/>
            <a:ext cx="1401991" cy="5910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10627995" cy="6858000"/>
          </a:xfrm>
          <a:custGeom>
            <a:avLst/>
            <a:gdLst/>
            <a:ahLst/>
            <a:cxnLst/>
            <a:rect l="l" t="t" r="r" b="b"/>
            <a:pathLst>
              <a:path w="10627995" h="6858000">
                <a:moveTo>
                  <a:pt x="0" y="6858000"/>
                </a:moveTo>
                <a:lnTo>
                  <a:pt x="10627614" y="6858000"/>
                </a:lnTo>
                <a:lnTo>
                  <a:pt x="10627614" y="0"/>
                </a:lnTo>
                <a:lnTo>
                  <a:pt x="0" y="0"/>
                </a:lnTo>
                <a:lnTo>
                  <a:pt x="0" y="6858000"/>
                </a:lnTo>
                <a:close/>
              </a:path>
            </a:pathLst>
          </a:custGeom>
          <a:solidFill>
            <a:srgbClr val="F1F1F1"/>
          </a:solidFill>
        </p:spPr>
        <p:txBody>
          <a:bodyPr wrap="square" lIns="0" tIns="0" rIns="0" bIns="0" rtlCol="0"/>
          <a:lstStyle/>
          <a:p>
            <a:endParaRPr lang="en-IN" b="1">
              <a:latin typeface="Aptos" panose="020B0004020202020204" pitchFamily="34" charset="0"/>
            </a:endParaRPr>
          </a:p>
        </p:txBody>
      </p:sp>
      <p:sp>
        <p:nvSpPr>
          <p:cNvPr id="4" name="object 4"/>
          <p:cNvSpPr/>
          <p:nvPr/>
        </p:nvSpPr>
        <p:spPr>
          <a:xfrm>
            <a:off x="10639605" y="0"/>
            <a:ext cx="1564640" cy="6858000"/>
          </a:xfrm>
          <a:custGeom>
            <a:avLst/>
            <a:gdLst/>
            <a:ahLst/>
            <a:cxnLst/>
            <a:rect l="l" t="t" r="r" b="b"/>
            <a:pathLst>
              <a:path w="1564640" h="6858000">
                <a:moveTo>
                  <a:pt x="1564385" y="0"/>
                </a:moveTo>
                <a:lnTo>
                  <a:pt x="0" y="0"/>
                </a:lnTo>
                <a:lnTo>
                  <a:pt x="0" y="6858000"/>
                </a:lnTo>
                <a:lnTo>
                  <a:pt x="1564385" y="6858000"/>
                </a:lnTo>
                <a:lnTo>
                  <a:pt x="1564385" y="0"/>
                </a:lnTo>
                <a:close/>
              </a:path>
            </a:pathLst>
          </a:custGeom>
          <a:solidFill>
            <a:srgbClr val="005DAC"/>
          </a:solidFill>
        </p:spPr>
        <p:txBody>
          <a:bodyPr wrap="square" lIns="0" tIns="0" rIns="0" bIns="0" rtlCol="0"/>
          <a:lstStyle/>
          <a:p>
            <a:endParaRPr lang="en-IN" b="1">
              <a:latin typeface="Aptos" panose="020B0004020202020204" pitchFamily="34" charset="0"/>
            </a:endParaRPr>
          </a:p>
        </p:txBody>
      </p:sp>
      <p:pic>
        <p:nvPicPr>
          <p:cNvPr id="6" name="object 6"/>
          <p:cNvPicPr/>
          <p:nvPr/>
        </p:nvPicPr>
        <p:blipFill>
          <a:blip r:embed="rId2" cstate="print"/>
          <a:stretch>
            <a:fillRect/>
          </a:stretch>
        </p:blipFill>
        <p:spPr>
          <a:xfrm>
            <a:off x="10761726" y="166878"/>
            <a:ext cx="1264157" cy="550926"/>
          </a:xfrm>
          <a:prstGeom prst="rect">
            <a:avLst/>
          </a:prstGeom>
        </p:spPr>
      </p:pic>
      <p:pic>
        <p:nvPicPr>
          <p:cNvPr id="7" name="object 7"/>
          <p:cNvPicPr/>
          <p:nvPr/>
        </p:nvPicPr>
        <p:blipFill>
          <a:blip r:embed="rId3" cstate="print"/>
          <a:stretch>
            <a:fillRect/>
          </a:stretch>
        </p:blipFill>
        <p:spPr>
          <a:xfrm>
            <a:off x="4411979" y="2212085"/>
            <a:ext cx="1652016" cy="1652016"/>
          </a:xfrm>
          <a:prstGeom prst="rect">
            <a:avLst/>
          </a:prstGeom>
        </p:spPr>
      </p:pic>
      <p:sp>
        <p:nvSpPr>
          <p:cNvPr id="8" name="object 8"/>
          <p:cNvSpPr txBox="1"/>
          <p:nvPr/>
        </p:nvSpPr>
        <p:spPr>
          <a:xfrm>
            <a:off x="7265923" y="6489953"/>
            <a:ext cx="3177540" cy="166712"/>
          </a:xfrm>
          <a:prstGeom prst="rect">
            <a:avLst/>
          </a:prstGeom>
        </p:spPr>
        <p:txBody>
          <a:bodyPr vert="horz" wrap="square" lIns="0" tIns="12700" rIns="0" bIns="0" rtlCol="0">
            <a:spAutoFit/>
          </a:bodyPr>
          <a:lstStyle/>
          <a:p>
            <a:pPr marL="12700">
              <a:lnSpc>
                <a:spcPct val="100000"/>
              </a:lnSpc>
              <a:spcBef>
                <a:spcPts val="100"/>
              </a:spcBef>
            </a:pPr>
            <a:r>
              <a:rPr lang="en-US" sz="1000" b="1">
                <a:solidFill>
                  <a:srgbClr val="3A3838"/>
                </a:solidFill>
                <a:latin typeface="Aptos" panose="020B0004020202020204" pitchFamily="34" charset="0"/>
                <a:cs typeface="Rubik Bold"/>
              </a:rPr>
              <a:t>Source:</a:t>
            </a:r>
            <a:r>
              <a:rPr lang="en-US" sz="1000" b="1" spc="-10">
                <a:solidFill>
                  <a:srgbClr val="3A3838"/>
                </a:solidFill>
                <a:latin typeface="Aptos" panose="020B0004020202020204" pitchFamily="34" charset="0"/>
                <a:cs typeface="Rubik Bold"/>
              </a:rPr>
              <a:t> </a:t>
            </a:r>
            <a:r>
              <a:rPr lang="en-US" sz="1000" b="1">
                <a:solidFill>
                  <a:srgbClr val="3A3838"/>
                </a:solidFill>
                <a:latin typeface="Aptos" panose="020B0004020202020204" pitchFamily="34" charset="0"/>
                <a:cs typeface="Rubik Bold"/>
              </a:rPr>
              <a:t>Internal</a:t>
            </a:r>
            <a:r>
              <a:rPr lang="en-US" sz="1000" b="1" spc="-10">
                <a:solidFill>
                  <a:srgbClr val="3A3838"/>
                </a:solidFill>
                <a:latin typeface="Aptos" panose="020B0004020202020204" pitchFamily="34" charset="0"/>
                <a:cs typeface="Rubik Bold"/>
              </a:rPr>
              <a:t> </a:t>
            </a:r>
            <a:r>
              <a:rPr lang="en-US" sz="1000" b="1">
                <a:solidFill>
                  <a:srgbClr val="3A3838"/>
                </a:solidFill>
                <a:latin typeface="Aptos" panose="020B0004020202020204" pitchFamily="34" charset="0"/>
                <a:cs typeface="Rubik Bold"/>
              </a:rPr>
              <a:t>Research;</a:t>
            </a:r>
            <a:r>
              <a:rPr lang="en-US" sz="1000" b="1" spc="15">
                <a:solidFill>
                  <a:srgbClr val="3A3838"/>
                </a:solidFill>
                <a:latin typeface="Aptos" panose="020B0004020202020204" pitchFamily="34" charset="0"/>
                <a:cs typeface="Rubik Bold"/>
              </a:rPr>
              <a:t> </a:t>
            </a:r>
            <a:r>
              <a:rPr lang="en-US" sz="1000" b="1">
                <a:solidFill>
                  <a:srgbClr val="3A3838"/>
                </a:solidFill>
                <a:latin typeface="Aptos" panose="020B0004020202020204" pitchFamily="34" charset="0"/>
                <a:cs typeface="Rubik Bold"/>
              </a:rPr>
              <a:t>Data</a:t>
            </a:r>
            <a:r>
              <a:rPr lang="en-US" sz="1000" b="1" spc="-5">
                <a:solidFill>
                  <a:srgbClr val="3A3838"/>
                </a:solidFill>
                <a:latin typeface="Aptos" panose="020B0004020202020204" pitchFamily="34" charset="0"/>
                <a:cs typeface="Rubik Bold"/>
              </a:rPr>
              <a:t> </a:t>
            </a:r>
            <a:r>
              <a:rPr lang="en-US" sz="1000" b="1">
                <a:solidFill>
                  <a:srgbClr val="3A3838"/>
                </a:solidFill>
                <a:latin typeface="Aptos" panose="020B0004020202020204" pitchFamily="34" charset="0"/>
                <a:cs typeface="Rubik Bold"/>
              </a:rPr>
              <a:t>as on 29th Dec</a:t>
            </a:r>
            <a:r>
              <a:rPr lang="en-US" sz="1000" b="1" spc="5">
                <a:solidFill>
                  <a:srgbClr val="3A3838"/>
                </a:solidFill>
                <a:latin typeface="Aptos" panose="020B0004020202020204" pitchFamily="34" charset="0"/>
                <a:cs typeface="Rubik Bold"/>
              </a:rPr>
              <a:t> </a:t>
            </a:r>
            <a:r>
              <a:rPr lang="en-US" sz="1000" b="1" spc="-10">
                <a:solidFill>
                  <a:srgbClr val="3A3838"/>
                </a:solidFill>
                <a:latin typeface="Aptos" panose="020B0004020202020204" pitchFamily="34" charset="0"/>
                <a:cs typeface="Rubik Bold"/>
              </a:rPr>
              <a:t>2023.</a:t>
            </a:r>
            <a:endParaRPr lang="en-US" sz="1000" b="1">
              <a:latin typeface="Aptos" panose="020B0004020202020204" pitchFamily="34" charset="0"/>
              <a:cs typeface="Rubik Bold"/>
            </a:endParaRPr>
          </a:p>
        </p:txBody>
      </p:sp>
      <p:sp>
        <p:nvSpPr>
          <p:cNvPr id="9" name="object 9"/>
          <p:cNvSpPr txBox="1">
            <a:spLocks noGrp="1"/>
          </p:cNvSpPr>
          <p:nvPr>
            <p:ph type="title"/>
          </p:nvPr>
        </p:nvSpPr>
        <p:spPr>
          <a:xfrm>
            <a:off x="438658" y="240538"/>
            <a:ext cx="9320530" cy="474489"/>
          </a:xfrm>
          <a:prstGeom prst="rect">
            <a:avLst/>
          </a:prstGeom>
        </p:spPr>
        <p:txBody>
          <a:bodyPr vert="horz" wrap="square" lIns="0" tIns="12700" rIns="0" bIns="0" rtlCol="0">
            <a:spAutoFit/>
          </a:bodyPr>
          <a:lstStyle/>
          <a:p>
            <a:pPr marL="12700">
              <a:lnSpc>
                <a:spcPct val="100000"/>
              </a:lnSpc>
              <a:spcBef>
                <a:spcPts val="100"/>
              </a:spcBef>
            </a:pPr>
            <a:r>
              <a:rPr lang="en-IN" b="1">
                <a:latin typeface="Rubik Bold" pitchFamily="2" charset="-79"/>
                <a:cs typeface="Rubik Bold" pitchFamily="2" charset="-79"/>
              </a:rPr>
              <a:t>Segment Leaderships Across Market</a:t>
            </a:r>
            <a:r>
              <a:rPr lang="en-IN" b="1" spc="-5">
                <a:latin typeface="Rubik Bold" pitchFamily="2" charset="-79"/>
                <a:cs typeface="Rubik Bold" pitchFamily="2" charset="-79"/>
              </a:rPr>
              <a:t> </a:t>
            </a:r>
            <a:r>
              <a:rPr lang="en-IN" b="1" spc="-25">
                <a:latin typeface="Rubik Bold" pitchFamily="2" charset="-79"/>
                <a:cs typeface="Rubik Bold" pitchFamily="2" charset="-79"/>
              </a:rPr>
              <a:t>Cap</a:t>
            </a:r>
          </a:p>
        </p:txBody>
      </p:sp>
      <p:grpSp>
        <p:nvGrpSpPr>
          <p:cNvPr id="10" name="object 10"/>
          <p:cNvGrpSpPr/>
          <p:nvPr/>
        </p:nvGrpSpPr>
        <p:grpSpPr>
          <a:xfrm>
            <a:off x="427481" y="799337"/>
            <a:ext cx="3916807" cy="4813047"/>
            <a:chOff x="427481" y="799337"/>
            <a:chExt cx="3916807" cy="4813047"/>
          </a:xfrm>
        </p:grpSpPr>
        <p:sp>
          <p:nvSpPr>
            <p:cNvPr id="11" name="object 11"/>
            <p:cNvSpPr/>
            <p:nvPr/>
          </p:nvSpPr>
          <p:spPr>
            <a:xfrm>
              <a:off x="427481" y="799337"/>
              <a:ext cx="1095375" cy="57150"/>
            </a:xfrm>
            <a:custGeom>
              <a:avLst/>
              <a:gdLst/>
              <a:ahLst/>
              <a:cxnLst/>
              <a:rect l="l" t="t" r="r" b="b"/>
              <a:pathLst>
                <a:path w="1095375" h="57150">
                  <a:moveTo>
                    <a:pt x="1094994" y="0"/>
                  </a:moveTo>
                  <a:lnTo>
                    <a:pt x="0" y="0"/>
                  </a:lnTo>
                  <a:lnTo>
                    <a:pt x="0" y="57150"/>
                  </a:lnTo>
                  <a:lnTo>
                    <a:pt x="1094994" y="57150"/>
                  </a:lnTo>
                  <a:lnTo>
                    <a:pt x="1094994" y="0"/>
                  </a:lnTo>
                  <a:close/>
                </a:path>
              </a:pathLst>
            </a:custGeom>
            <a:solidFill>
              <a:srgbClr val="005DAC"/>
            </a:solidFill>
          </p:spPr>
          <p:txBody>
            <a:bodyPr wrap="square" lIns="0" tIns="0" rIns="0" bIns="0" rtlCol="0"/>
            <a:lstStyle/>
            <a:p>
              <a:endParaRPr b="1">
                <a:latin typeface="Aptos" panose="020B0004020202020204" pitchFamily="34" charset="0"/>
              </a:endParaRPr>
            </a:p>
          </p:txBody>
        </p:sp>
        <p:sp>
          <p:nvSpPr>
            <p:cNvPr id="12" name="object 12"/>
            <p:cNvSpPr/>
            <p:nvPr/>
          </p:nvSpPr>
          <p:spPr>
            <a:xfrm>
              <a:off x="2695193" y="3962399"/>
              <a:ext cx="1649095" cy="1649730"/>
            </a:xfrm>
            <a:custGeom>
              <a:avLst/>
              <a:gdLst/>
              <a:ahLst/>
              <a:cxnLst/>
              <a:rect l="l" t="t" r="r" b="b"/>
              <a:pathLst>
                <a:path w="1649095" h="1649729">
                  <a:moveTo>
                    <a:pt x="1648968" y="0"/>
                  </a:moveTo>
                  <a:lnTo>
                    <a:pt x="0" y="0"/>
                  </a:lnTo>
                  <a:lnTo>
                    <a:pt x="0" y="1649730"/>
                  </a:lnTo>
                  <a:lnTo>
                    <a:pt x="1648968" y="1649730"/>
                  </a:lnTo>
                  <a:lnTo>
                    <a:pt x="1648968" y="0"/>
                  </a:lnTo>
                  <a:close/>
                </a:path>
              </a:pathLst>
            </a:custGeom>
            <a:solidFill>
              <a:srgbClr val="5B9BD4"/>
            </a:solidFill>
          </p:spPr>
          <p:txBody>
            <a:bodyPr wrap="square" lIns="0" tIns="0" rIns="0" bIns="0" rtlCol="0"/>
            <a:lstStyle/>
            <a:p>
              <a:endParaRPr b="1">
                <a:latin typeface="Aptos" panose="020B0004020202020204" pitchFamily="34" charset="0"/>
              </a:endParaRPr>
            </a:p>
          </p:txBody>
        </p:sp>
        <p:sp>
          <p:nvSpPr>
            <p:cNvPr id="13" name="object 13"/>
            <p:cNvSpPr/>
            <p:nvPr/>
          </p:nvSpPr>
          <p:spPr>
            <a:xfrm>
              <a:off x="1045463" y="3960114"/>
              <a:ext cx="1652905" cy="1652270"/>
            </a:xfrm>
            <a:custGeom>
              <a:avLst/>
              <a:gdLst/>
              <a:ahLst/>
              <a:cxnLst/>
              <a:rect l="l" t="t" r="r" b="b"/>
              <a:pathLst>
                <a:path w="1652905" h="1652270">
                  <a:moveTo>
                    <a:pt x="1652777" y="0"/>
                  </a:moveTo>
                  <a:lnTo>
                    <a:pt x="0" y="0"/>
                  </a:lnTo>
                  <a:lnTo>
                    <a:pt x="0" y="1652016"/>
                  </a:lnTo>
                  <a:lnTo>
                    <a:pt x="1652777" y="1652016"/>
                  </a:lnTo>
                  <a:lnTo>
                    <a:pt x="1652777" y="0"/>
                  </a:lnTo>
                  <a:close/>
                </a:path>
              </a:pathLst>
            </a:custGeom>
            <a:solidFill>
              <a:srgbClr val="D9D9D9"/>
            </a:solidFill>
          </p:spPr>
          <p:txBody>
            <a:bodyPr wrap="square" lIns="0" tIns="0" rIns="0" bIns="0" rtlCol="0"/>
            <a:lstStyle/>
            <a:p>
              <a:endParaRPr b="1">
                <a:latin typeface="Aptos" panose="020B0004020202020204" pitchFamily="34" charset="0"/>
              </a:endParaRPr>
            </a:p>
          </p:txBody>
        </p:sp>
      </p:grpSp>
      <p:sp>
        <p:nvSpPr>
          <p:cNvPr id="14" name="object 14"/>
          <p:cNvSpPr txBox="1"/>
          <p:nvPr/>
        </p:nvSpPr>
        <p:spPr>
          <a:xfrm>
            <a:off x="1133347" y="1708150"/>
            <a:ext cx="6247765" cy="289823"/>
          </a:xfrm>
          <a:prstGeom prst="rect">
            <a:avLst/>
          </a:prstGeom>
        </p:spPr>
        <p:txBody>
          <a:bodyPr vert="horz" wrap="square" lIns="0" tIns="12700" rIns="0" bIns="0" rtlCol="0">
            <a:spAutoFit/>
          </a:bodyPr>
          <a:lstStyle/>
          <a:p>
            <a:pPr marL="12700">
              <a:lnSpc>
                <a:spcPct val="100000"/>
              </a:lnSpc>
              <a:spcBef>
                <a:spcPts val="100"/>
              </a:spcBef>
            </a:pPr>
            <a:r>
              <a:rPr lang="en-US" sz="1800" b="1">
                <a:solidFill>
                  <a:srgbClr val="1F271F"/>
                </a:solidFill>
                <a:latin typeface="Aptos" panose="020B0004020202020204" pitchFamily="34" charset="0"/>
                <a:cs typeface="Rubik Bold"/>
              </a:rPr>
              <a:t>Economic</a:t>
            </a:r>
            <a:r>
              <a:rPr lang="en-US" sz="1800" b="1" spc="-20">
                <a:solidFill>
                  <a:srgbClr val="1F271F"/>
                </a:solidFill>
                <a:latin typeface="Aptos" panose="020B0004020202020204" pitchFamily="34" charset="0"/>
                <a:cs typeface="Rubik Bold"/>
              </a:rPr>
              <a:t> </a:t>
            </a:r>
            <a:r>
              <a:rPr lang="en-US" sz="1800" b="1">
                <a:solidFill>
                  <a:srgbClr val="1F271F"/>
                </a:solidFill>
                <a:latin typeface="Aptos" panose="020B0004020202020204" pitchFamily="34" charset="0"/>
                <a:cs typeface="Rubik Bold"/>
              </a:rPr>
              <a:t>Moats</a:t>
            </a:r>
            <a:r>
              <a:rPr lang="en-US" sz="1800" b="1" spc="-20">
                <a:solidFill>
                  <a:srgbClr val="1F271F"/>
                </a:solidFill>
                <a:latin typeface="Aptos" panose="020B0004020202020204" pitchFamily="34" charset="0"/>
                <a:cs typeface="Rubik Bold"/>
              </a:rPr>
              <a:t> </a:t>
            </a:r>
            <a:r>
              <a:rPr lang="en-US" sz="1800" b="1">
                <a:solidFill>
                  <a:srgbClr val="1F271F"/>
                </a:solidFill>
                <a:latin typeface="Aptos" panose="020B0004020202020204" pitchFamily="34" charset="0"/>
                <a:cs typeface="Rubik Bold"/>
              </a:rPr>
              <a:t>are</a:t>
            </a:r>
            <a:r>
              <a:rPr lang="en-US" sz="1800" b="1" spc="-15">
                <a:solidFill>
                  <a:srgbClr val="1F271F"/>
                </a:solidFill>
                <a:latin typeface="Aptos" panose="020B0004020202020204" pitchFamily="34" charset="0"/>
                <a:cs typeface="Rubik Bold"/>
              </a:rPr>
              <a:t> </a:t>
            </a:r>
            <a:r>
              <a:rPr lang="en-US" sz="1800" b="1">
                <a:solidFill>
                  <a:srgbClr val="1F271F"/>
                </a:solidFill>
                <a:latin typeface="Aptos" panose="020B0004020202020204" pitchFamily="34" charset="0"/>
                <a:cs typeface="Rubik Bold"/>
              </a:rPr>
              <a:t>not</a:t>
            </a:r>
            <a:r>
              <a:rPr lang="en-US" sz="1800" b="1" spc="-10">
                <a:solidFill>
                  <a:srgbClr val="1F271F"/>
                </a:solidFill>
                <a:latin typeface="Aptos" panose="020B0004020202020204" pitchFamily="34" charset="0"/>
                <a:cs typeface="Rubik Bold"/>
              </a:rPr>
              <a:t> </a:t>
            </a:r>
            <a:r>
              <a:rPr lang="en-US" sz="1800" b="1">
                <a:solidFill>
                  <a:srgbClr val="1F271F"/>
                </a:solidFill>
                <a:latin typeface="Aptos" panose="020B0004020202020204" pitchFamily="34" charset="0"/>
                <a:cs typeface="Rubik Bold"/>
              </a:rPr>
              <a:t>confined</a:t>
            </a:r>
            <a:r>
              <a:rPr lang="en-US" sz="1800" b="1" spc="-20">
                <a:solidFill>
                  <a:srgbClr val="1F271F"/>
                </a:solidFill>
                <a:latin typeface="Aptos" panose="020B0004020202020204" pitchFamily="34" charset="0"/>
                <a:cs typeface="Rubik Bold"/>
              </a:rPr>
              <a:t> </a:t>
            </a:r>
            <a:r>
              <a:rPr lang="en-US" sz="1800" b="1">
                <a:solidFill>
                  <a:srgbClr val="1F271F"/>
                </a:solidFill>
                <a:latin typeface="Aptos" panose="020B0004020202020204" pitchFamily="34" charset="0"/>
                <a:cs typeface="Rubik Bold"/>
              </a:rPr>
              <a:t>only</a:t>
            </a:r>
            <a:r>
              <a:rPr lang="en-US" sz="1800" b="1" spc="-10">
                <a:solidFill>
                  <a:srgbClr val="1F271F"/>
                </a:solidFill>
                <a:latin typeface="Aptos" panose="020B0004020202020204" pitchFamily="34" charset="0"/>
                <a:cs typeface="Rubik Bold"/>
              </a:rPr>
              <a:t> </a:t>
            </a:r>
            <a:r>
              <a:rPr lang="en-US" sz="1800" b="1">
                <a:solidFill>
                  <a:srgbClr val="1F271F"/>
                </a:solidFill>
                <a:latin typeface="Aptos" panose="020B0004020202020204" pitchFamily="34" charset="0"/>
                <a:cs typeface="Rubik Bold"/>
              </a:rPr>
              <a:t>to</a:t>
            </a:r>
            <a:r>
              <a:rPr lang="en-US" sz="1800" b="1" spc="-5">
                <a:solidFill>
                  <a:srgbClr val="1F271F"/>
                </a:solidFill>
                <a:latin typeface="Aptos" panose="020B0004020202020204" pitchFamily="34" charset="0"/>
                <a:cs typeface="Rubik Bold"/>
              </a:rPr>
              <a:t> </a:t>
            </a:r>
            <a:r>
              <a:rPr lang="en-US" sz="1800" b="1">
                <a:solidFill>
                  <a:srgbClr val="1F271F"/>
                </a:solidFill>
                <a:latin typeface="Aptos" panose="020B0004020202020204" pitchFamily="34" charset="0"/>
                <a:cs typeface="Rubik Bold"/>
              </a:rPr>
              <a:t>Large</a:t>
            </a:r>
            <a:r>
              <a:rPr lang="en-US" sz="1800" b="1" spc="-10">
                <a:solidFill>
                  <a:srgbClr val="1F271F"/>
                </a:solidFill>
                <a:latin typeface="Aptos" panose="020B0004020202020204" pitchFamily="34" charset="0"/>
                <a:cs typeface="Rubik Bold"/>
              </a:rPr>
              <a:t> businesses</a:t>
            </a:r>
            <a:endParaRPr lang="en-US" sz="1800" b="1">
              <a:latin typeface="Aptos" panose="020B0004020202020204" pitchFamily="34" charset="0"/>
              <a:cs typeface="Rubik Bold"/>
            </a:endParaRPr>
          </a:p>
        </p:txBody>
      </p:sp>
      <p:sp>
        <p:nvSpPr>
          <p:cNvPr id="15" name="object 15"/>
          <p:cNvSpPr txBox="1"/>
          <p:nvPr/>
        </p:nvSpPr>
        <p:spPr>
          <a:xfrm>
            <a:off x="3286759" y="4431665"/>
            <a:ext cx="398780" cy="512961"/>
          </a:xfrm>
          <a:prstGeom prst="rect">
            <a:avLst/>
          </a:prstGeom>
        </p:spPr>
        <p:txBody>
          <a:bodyPr vert="horz" wrap="square" lIns="0" tIns="0" rIns="0" bIns="0" rtlCol="0">
            <a:spAutoFit/>
          </a:bodyPr>
          <a:lstStyle/>
          <a:p>
            <a:pPr>
              <a:lnSpc>
                <a:spcPts val="2045"/>
              </a:lnSpc>
            </a:pPr>
            <a:r>
              <a:rPr lang="en-IN" sz="1800" b="1" spc="-25">
                <a:solidFill>
                  <a:srgbClr val="1F271F"/>
                </a:solidFill>
                <a:latin typeface="Aptos" panose="020B0004020202020204" pitchFamily="34" charset="0"/>
                <a:cs typeface="Rubik Bold"/>
              </a:rPr>
              <a:t>IMG</a:t>
            </a:r>
            <a:endParaRPr lang="en-IN" sz="1800" b="1">
              <a:latin typeface="Aptos" panose="020B0004020202020204" pitchFamily="34" charset="0"/>
              <a:cs typeface="Rubik Bold"/>
            </a:endParaRPr>
          </a:p>
        </p:txBody>
      </p:sp>
      <p:pic>
        <p:nvPicPr>
          <p:cNvPr id="16" name="object 16"/>
          <p:cNvPicPr/>
          <p:nvPr/>
        </p:nvPicPr>
        <p:blipFill>
          <a:blip r:embed="rId4" cstate="print"/>
          <a:stretch>
            <a:fillRect/>
          </a:stretch>
        </p:blipFill>
        <p:spPr>
          <a:xfrm>
            <a:off x="2696717" y="3962400"/>
            <a:ext cx="1652016" cy="1652015"/>
          </a:xfrm>
          <a:prstGeom prst="rect">
            <a:avLst/>
          </a:prstGeom>
        </p:spPr>
      </p:pic>
      <p:sp>
        <p:nvSpPr>
          <p:cNvPr id="17" name="object 17"/>
          <p:cNvSpPr txBox="1"/>
          <p:nvPr/>
        </p:nvSpPr>
        <p:spPr>
          <a:xfrm>
            <a:off x="1045463" y="3960114"/>
            <a:ext cx="1652905" cy="980205"/>
          </a:xfrm>
          <a:prstGeom prst="rect">
            <a:avLst/>
          </a:prstGeom>
        </p:spPr>
        <p:txBody>
          <a:bodyPr vert="horz" wrap="square" lIns="0" tIns="0" rIns="0" bIns="0" rtlCol="0">
            <a:spAutoFit/>
          </a:bodyPr>
          <a:lstStyle/>
          <a:p>
            <a:pPr>
              <a:lnSpc>
                <a:spcPct val="100000"/>
              </a:lnSpc>
            </a:pPr>
            <a:endParaRPr lang="en-IN" sz="2100" b="1">
              <a:latin typeface="Aptos" panose="020B0004020202020204" pitchFamily="34" charset="0"/>
              <a:cs typeface="Times New Roman"/>
            </a:endParaRPr>
          </a:p>
          <a:p>
            <a:pPr marL="346710" marR="356870" indent="200660">
              <a:lnSpc>
                <a:spcPts val="1939"/>
              </a:lnSpc>
              <a:spcBef>
                <a:spcPts val="1265"/>
              </a:spcBef>
            </a:pPr>
            <a:r>
              <a:rPr lang="en-IN" sz="1800" b="1" spc="-20" dirty="0">
                <a:solidFill>
                  <a:srgbClr val="1F271F"/>
                </a:solidFill>
                <a:latin typeface="Aptos" panose="020B0004020202020204" pitchFamily="34" charset="0"/>
                <a:cs typeface="Rubik Bold"/>
              </a:rPr>
              <a:t>Cons </a:t>
            </a:r>
            <a:r>
              <a:rPr lang="en-IN" sz="1800" b="1" spc="-10" dirty="0">
                <a:solidFill>
                  <a:srgbClr val="1F271F"/>
                </a:solidFill>
                <a:latin typeface="Aptos" panose="020B0004020202020204" pitchFamily="34" charset="0"/>
                <a:cs typeface="Rubik Bold"/>
              </a:rPr>
              <a:t>Durables</a:t>
            </a:r>
            <a:endParaRPr lang="en-IN" sz="1800" b="1" dirty="0">
              <a:latin typeface="Aptos" panose="020B0004020202020204" pitchFamily="34" charset="0"/>
              <a:cs typeface="Rubik Bold"/>
            </a:endParaRPr>
          </a:p>
        </p:txBody>
      </p:sp>
      <p:sp>
        <p:nvSpPr>
          <p:cNvPr id="18" name="object 18"/>
          <p:cNvSpPr txBox="1"/>
          <p:nvPr/>
        </p:nvSpPr>
        <p:spPr>
          <a:xfrm>
            <a:off x="1336547" y="4997196"/>
            <a:ext cx="1071880" cy="283411"/>
          </a:xfrm>
          <a:prstGeom prst="rect">
            <a:avLst/>
          </a:prstGeom>
          <a:solidFill>
            <a:srgbClr val="005AAC"/>
          </a:solidFill>
        </p:spPr>
        <p:txBody>
          <a:bodyPr vert="horz" wrap="square" lIns="0" tIns="6350" rIns="0" bIns="0" rtlCol="0">
            <a:spAutoFit/>
          </a:bodyPr>
          <a:lstStyle/>
          <a:p>
            <a:pPr marL="113664">
              <a:lnSpc>
                <a:spcPct val="100000"/>
              </a:lnSpc>
              <a:spcBef>
                <a:spcPts val="50"/>
              </a:spcBef>
            </a:pPr>
            <a:r>
              <a:rPr lang="en-IN" sz="1800" b="1">
                <a:solidFill>
                  <a:srgbClr val="FFFFFF"/>
                </a:solidFill>
                <a:latin typeface="Aptos" panose="020B0004020202020204" pitchFamily="34" charset="0"/>
                <a:cs typeface="Rubik Bold"/>
              </a:rPr>
              <a:t>Mid</a:t>
            </a:r>
            <a:r>
              <a:rPr lang="en-IN" sz="1800" b="1" spc="-5">
                <a:solidFill>
                  <a:srgbClr val="FFFFFF"/>
                </a:solidFill>
                <a:latin typeface="Aptos" panose="020B0004020202020204" pitchFamily="34" charset="0"/>
                <a:cs typeface="Rubik Bold"/>
              </a:rPr>
              <a:t> </a:t>
            </a:r>
            <a:r>
              <a:rPr lang="en-IN" sz="1800" b="1" spc="-25">
                <a:solidFill>
                  <a:srgbClr val="FFFFFF"/>
                </a:solidFill>
                <a:latin typeface="Aptos" panose="020B0004020202020204" pitchFamily="34" charset="0"/>
                <a:cs typeface="Rubik Bold"/>
              </a:rPr>
              <a:t>Cap</a:t>
            </a:r>
            <a:endParaRPr lang="en-IN" sz="1800" b="1">
              <a:latin typeface="Aptos" panose="020B0004020202020204" pitchFamily="34" charset="0"/>
              <a:cs typeface="Rubik Bold"/>
            </a:endParaRPr>
          </a:p>
        </p:txBody>
      </p:sp>
      <p:sp>
        <p:nvSpPr>
          <p:cNvPr id="19" name="object 19"/>
          <p:cNvSpPr/>
          <p:nvPr/>
        </p:nvSpPr>
        <p:spPr>
          <a:xfrm>
            <a:off x="2712720" y="2220467"/>
            <a:ext cx="1649095" cy="1649095"/>
          </a:xfrm>
          <a:custGeom>
            <a:avLst/>
            <a:gdLst/>
            <a:ahLst/>
            <a:cxnLst/>
            <a:rect l="l" t="t" r="r" b="b"/>
            <a:pathLst>
              <a:path w="1649095" h="1649095">
                <a:moveTo>
                  <a:pt x="1648968" y="0"/>
                </a:moveTo>
                <a:lnTo>
                  <a:pt x="0" y="0"/>
                </a:lnTo>
                <a:lnTo>
                  <a:pt x="0" y="1648967"/>
                </a:lnTo>
                <a:lnTo>
                  <a:pt x="1648968" y="1648967"/>
                </a:lnTo>
                <a:lnTo>
                  <a:pt x="1648968" y="0"/>
                </a:lnTo>
                <a:close/>
              </a:path>
            </a:pathLst>
          </a:custGeom>
          <a:solidFill>
            <a:srgbClr val="D9D9D9"/>
          </a:solidFill>
        </p:spPr>
        <p:txBody>
          <a:bodyPr wrap="square" lIns="0" tIns="0" rIns="0" bIns="0" rtlCol="0"/>
          <a:lstStyle/>
          <a:p>
            <a:endParaRPr lang="en-IN" b="1">
              <a:latin typeface="Aptos" panose="020B0004020202020204" pitchFamily="34" charset="0"/>
            </a:endParaRPr>
          </a:p>
        </p:txBody>
      </p:sp>
      <p:sp>
        <p:nvSpPr>
          <p:cNvPr id="20" name="object 20"/>
          <p:cNvSpPr txBox="1"/>
          <p:nvPr/>
        </p:nvSpPr>
        <p:spPr>
          <a:xfrm>
            <a:off x="2712720" y="2220467"/>
            <a:ext cx="1649095" cy="637354"/>
          </a:xfrm>
          <a:prstGeom prst="rect">
            <a:avLst/>
          </a:prstGeom>
        </p:spPr>
        <p:txBody>
          <a:bodyPr vert="horz" wrap="square" lIns="0" tIns="6350" rIns="0" bIns="0" rtlCol="0">
            <a:spAutoFit/>
          </a:bodyPr>
          <a:lstStyle/>
          <a:p>
            <a:pPr>
              <a:lnSpc>
                <a:spcPct val="100000"/>
              </a:lnSpc>
              <a:spcBef>
                <a:spcPts val="50"/>
              </a:spcBef>
            </a:pPr>
            <a:endParaRPr lang="en-IN" sz="2300" b="1">
              <a:latin typeface="Aptos" panose="020B0004020202020204" pitchFamily="34" charset="0"/>
              <a:cs typeface="Times New Roman"/>
            </a:endParaRPr>
          </a:p>
          <a:p>
            <a:pPr marR="10795" algn="ctr">
              <a:lnSpc>
                <a:spcPct val="100000"/>
              </a:lnSpc>
            </a:pPr>
            <a:r>
              <a:rPr lang="en-IN" sz="1800" b="1" spc="-20" dirty="0">
                <a:solidFill>
                  <a:srgbClr val="1F271F"/>
                </a:solidFill>
                <a:latin typeface="Aptos" panose="020B0004020202020204" pitchFamily="34" charset="0"/>
                <a:cs typeface="Rubik Bold"/>
              </a:rPr>
              <a:t>Tyre</a:t>
            </a:r>
            <a:endParaRPr lang="en-IN" sz="1800" b="1" dirty="0">
              <a:latin typeface="Aptos" panose="020B0004020202020204" pitchFamily="34" charset="0"/>
              <a:cs typeface="Rubik Bold"/>
            </a:endParaRPr>
          </a:p>
        </p:txBody>
      </p:sp>
      <p:sp>
        <p:nvSpPr>
          <p:cNvPr id="21" name="object 21"/>
          <p:cNvSpPr txBox="1"/>
          <p:nvPr/>
        </p:nvSpPr>
        <p:spPr>
          <a:xfrm>
            <a:off x="3031235" y="3039617"/>
            <a:ext cx="1054735" cy="283411"/>
          </a:xfrm>
          <a:prstGeom prst="rect">
            <a:avLst/>
          </a:prstGeom>
          <a:solidFill>
            <a:srgbClr val="005AAC"/>
          </a:solidFill>
        </p:spPr>
        <p:txBody>
          <a:bodyPr vert="horz" wrap="square" lIns="0" tIns="6350" rIns="0" bIns="0" rtlCol="0">
            <a:spAutoFit/>
          </a:bodyPr>
          <a:lstStyle/>
          <a:p>
            <a:pPr marL="106045">
              <a:lnSpc>
                <a:spcPct val="100000"/>
              </a:lnSpc>
              <a:spcBef>
                <a:spcPts val="50"/>
              </a:spcBef>
            </a:pPr>
            <a:r>
              <a:rPr lang="en-IN" sz="1800" b="1">
                <a:solidFill>
                  <a:srgbClr val="FFFFFF"/>
                </a:solidFill>
                <a:latin typeface="Aptos" panose="020B0004020202020204" pitchFamily="34" charset="0"/>
                <a:cs typeface="Rubik Bold"/>
              </a:rPr>
              <a:t>Mid </a:t>
            </a:r>
            <a:r>
              <a:rPr lang="en-IN" sz="1800" b="1" spc="-25">
                <a:solidFill>
                  <a:srgbClr val="FFFFFF"/>
                </a:solidFill>
                <a:latin typeface="Aptos" panose="020B0004020202020204" pitchFamily="34" charset="0"/>
                <a:cs typeface="Rubik Bold"/>
              </a:rPr>
              <a:t>Cap</a:t>
            </a:r>
            <a:endParaRPr lang="en-IN" sz="1800" b="1">
              <a:latin typeface="Aptos" panose="020B0004020202020204" pitchFamily="34" charset="0"/>
              <a:cs typeface="Rubik Bold"/>
            </a:endParaRPr>
          </a:p>
        </p:txBody>
      </p:sp>
      <p:sp>
        <p:nvSpPr>
          <p:cNvPr id="22" name="object 22"/>
          <p:cNvSpPr txBox="1"/>
          <p:nvPr/>
        </p:nvSpPr>
        <p:spPr>
          <a:xfrm>
            <a:off x="1664716" y="2716657"/>
            <a:ext cx="398780" cy="512961"/>
          </a:xfrm>
          <a:prstGeom prst="rect">
            <a:avLst/>
          </a:prstGeom>
        </p:spPr>
        <p:txBody>
          <a:bodyPr vert="horz" wrap="square" lIns="0" tIns="0" rIns="0" bIns="0" rtlCol="0">
            <a:spAutoFit/>
          </a:bodyPr>
          <a:lstStyle/>
          <a:p>
            <a:pPr>
              <a:lnSpc>
                <a:spcPts val="2045"/>
              </a:lnSpc>
            </a:pPr>
            <a:r>
              <a:rPr lang="en-IN" sz="1800" b="1" spc="-25">
                <a:solidFill>
                  <a:srgbClr val="1F271F"/>
                </a:solidFill>
                <a:latin typeface="Aptos" panose="020B0004020202020204" pitchFamily="34" charset="0"/>
                <a:cs typeface="Rubik Bold"/>
              </a:rPr>
              <a:t>IMG</a:t>
            </a:r>
            <a:endParaRPr lang="en-IN" sz="1800" b="1">
              <a:latin typeface="Aptos" panose="020B0004020202020204" pitchFamily="34" charset="0"/>
              <a:cs typeface="Rubik Bold"/>
            </a:endParaRPr>
          </a:p>
        </p:txBody>
      </p:sp>
      <p:sp>
        <p:nvSpPr>
          <p:cNvPr id="23" name="object 23"/>
          <p:cNvSpPr/>
          <p:nvPr/>
        </p:nvSpPr>
        <p:spPr>
          <a:xfrm>
            <a:off x="6062471" y="2220467"/>
            <a:ext cx="1682750" cy="1644014"/>
          </a:xfrm>
          <a:custGeom>
            <a:avLst/>
            <a:gdLst/>
            <a:ahLst/>
            <a:cxnLst/>
            <a:rect l="l" t="t" r="r" b="b"/>
            <a:pathLst>
              <a:path w="1682750" h="1644014">
                <a:moveTo>
                  <a:pt x="1682496" y="0"/>
                </a:moveTo>
                <a:lnTo>
                  <a:pt x="0" y="0"/>
                </a:lnTo>
                <a:lnTo>
                  <a:pt x="0" y="1643633"/>
                </a:lnTo>
                <a:lnTo>
                  <a:pt x="1682496" y="1643633"/>
                </a:lnTo>
                <a:lnTo>
                  <a:pt x="1682496" y="0"/>
                </a:lnTo>
                <a:close/>
              </a:path>
            </a:pathLst>
          </a:custGeom>
          <a:solidFill>
            <a:srgbClr val="D9D9D9"/>
          </a:solidFill>
        </p:spPr>
        <p:txBody>
          <a:bodyPr wrap="square" lIns="0" tIns="0" rIns="0" bIns="0" rtlCol="0"/>
          <a:lstStyle/>
          <a:p>
            <a:endParaRPr lang="en-IN" b="1">
              <a:latin typeface="Aptos" panose="020B0004020202020204" pitchFamily="34" charset="0"/>
            </a:endParaRPr>
          </a:p>
        </p:txBody>
      </p:sp>
      <p:sp>
        <p:nvSpPr>
          <p:cNvPr id="24" name="object 24"/>
          <p:cNvSpPr txBox="1"/>
          <p:nvPr/>
        </p:nvSpPr>
        <p:spPr>
          <a:xfrm>
            <a:off x="6062471" y="2220467"/>
            <a:ext cx="1682750" cy="739946"/>
          </a:xfrm>
          <a:prstGeom prst="rect">
            <a:avLst/>
          </a:prstGeom>
        </p:spPr>
        <p:txBody>
          <a:bodyPr vert="horz" wrap="square" lIns="0" tIns="1270" rIns="0" bIns="0" rtlCol="0">
            <a:spAutoFit/>
          </a:bodyPr>
          <a:lstStyle/>
          <a:p>
            <a:pPr>
              <a:lnSpc>
                <a:spcPct val="100000"/>
              </a:lnSpc>
              <a:spcBef>
                <a:spcPts val="10"/>
              </a:spcBef>
            </a:pPr>
            <a:endParaRPr lang="en-IN" sz="3000" b="1">
              <a:latin typeface="Aptos" panose="020B0004020202020204" pitchFamily="34" charset="0"/>
              <a:cs typeface="Times New Roman"/>
            </a:endParaRPr>
          </a:p>
          <a:p>
            <a:pPr marR="40005" algn="ctr">
              <a:lnSpc>
                <a:spcPct val="100000"/>
              </a:lnSpc>
              <a:spcBef>
                <a:spcPts val="5"/>
              </a:spcBef>
            </a:pPr>
            <a:r>
              <a:rPr lang="en-IN" sz="1800" b="1" spc="-25">
                <a:solidFill>
                  <a:srgbClr val="1F271F"/>
                </a:solidFill>
                <a:latin typeface="Aptos" panose="020B0004020202020204" pitchFamily="34" charset="0"/>
                <a:cs typeface="Rubik Bold"/>
              </a:rPr>
              <a:t>QSR</a:t>
            </a:r>
            <a:endParaRPr lang="en-IN" sz="1800" b="1">
              <a:latin typeface="Aptos" panose="020B0004020202020204" pitchFamily="34" charset="0"/>
              <a:cs typeface="Rubik Bold"/>
            </a:endParaRPr>
          </a:p>
        </p:txBody>
      </p:sp>
      <p:sp>
        <p:nvSpPr>
          <p:cNvPr id="25" name="object 25"/>
          <p:cNvSpPr txBox="1"/>
          <p:nvPr/>
        </p:nvSpPr>
        <p:spPr>
          <a:xfrm>
            <a:off x="6362700" y="3137154"/>
            <a:ext cx="1144905" cy="282770"/>
          </a:xfrm>
          <a:prstGeom prst="rect">
            <a:avLst/>
          </a:prstGeom>
          <a:solidFill>
            <a:srgbClr val="005AAC"/>
          </a:solidFill>
        </p:spPr>
        <p:txBody>
          <a:bodyPr vert="horz" wrap="square" lIns="0" tIns="5715" rIns="0" bIns="0" rtlCol="0">
            <a:spAutoFit/>
          </a:bodyPr>
          <a:lstStyle/>
          <a:p>
            <a:pPr marL="150495">
              <a:lnSpc>
                <a:spcPct val="100000"/>
              </a:lnSpc>
              <a:spcBef>
                <a:spcPts val="45"/>
              </a:spcBef>
            </a:pPr>
            <a:r>
              <a:rPr lang="en-IN" sz="1800" b="1">
                <a:solidFill>
                  <a:srgbClr val="FFFFFF"/>
                </a:solidFill>
                <a:latin typeface="Aptos" panose="020B0004020202020204" pitchFamily="34" charset="0"/>
                <a:cs typeface="Rubik Bold"/>
              </a:rPr>
              <a:t>Mid</a:t>
            </a:r>
            <a:r>
              <a:rPr lang="en-IN" sz="1800" b="1" spc="-5">
                <a:solidFill>
                  <a:srgbClr val="FFFFFF"/>
                </a:solidFill>
                <a:latin typeface="Aptos" panose="020B0004020202020204" pitchFamily="34" charset="0"/>
                <a:cs typeface="Rubik Bold"/>
              </a:rPr>
              <a:t> </a:t>
            </a:r>
            <a:r>
              <a:rPr lang="en-IN" sz="1800" b="1" spc="-25">
                <a:solidFill>
                  <a:srgbClr val="FFFFFF"/>
                </a:solidFill>
                <a:latin typeface="Aptos" panose="020B0004020202020204" pitchFamily="34" charset="0"/>
                <a:cs typeface="Rubik Bold"/>
              </a:rPr>
              <a:t>Cap</a:t>
            </a:r>
            <a:endParaRPr lang="en-IN" sz="1800" b="1">
              <a:latin typeface="Aptos" panose="020B0004020202020204" pitchFamily="34" charset="0"/>
              <a:cs typeface="Rubik Bold"/>
            </a:endParaRPr>
          </a:p>
        </p:txBody>
      </p:sp>
      <p:sp>
        <p:nvSpPr>
          <p:cNvPr id="26" name="object 26"/>
          <p:cNvSpPr/>
          <p:nvPr/>
        </p:nvSpPr>
        <p:spPr>
          <a:xfrm>
            <a:off x="9476993" y="2220467"/>
            <a:ext cx="1649095" cy="1649095"/>
          </a:xfrm>
          <a:custGeom>
            <a:avLst/>
            <a:gdLst/>
            <a:ahLst/>
            <a:cxnLst/>
            <a:rect l="l" t="t" r="r" b="b"/>
            <a:pathLst>
              <a:path w="1649095" h="1649095">
                <a:moveTo>
                  <a:pt x="1648968" y="0"/>
                </a:moveTo>
                <a:lnTo>
                  <a:pt x="0" y="0"/>
                </a:lnTo>
                <a:lnTo>
                  <a:pt x="0" y="1648967"/>
                </a:lnTo>
                <a:lnTo>
                  <a:pt x="1648968" y="1648967"/>
                </a:lnTo>
                <a:lnTo>
                  <a:pt x="1648968" y="0"/>
                </a:lnTo>
                <a:close/>
              </a:path>
            </a:pathLst>
          </a:custGeom>
          <a:solidFill>
            <a:srgbClr val="D9D9D9"/>
          </a:solidFill>
        </p:spPr>
        <p:txBody>
          <a:bodyPr wrap="square" lIns="0" tIns="0" rIns="0" bIns="0" rtlCol="0"/>
          <a:lstStyle/>
          <a:p>
            <a:endParaRPr lang="en-IN" b="1">
              <a:latin typeface="Aptos" panose="020B0004020202020204" pitchFamily="34" charset="0"/>
            </a:endParaRPr>
          </a:p>
        </p:txBody>
      </p:sp>
      <p:sp>
        <p:nvSpPr>
          <p:cNvPr id="27" name="object 27"/>
          <p:cNvSpPr txBox="1"/>
          <p:nvPr/>
        </p:nvSpPr>
        <p:spPr>
          <a:xfrm>
            <a:off x="9476993" y="2220467"/>
            <a:ext cx="1649095" cy="1117422"/>
          </a:xfrm>
          <a:prstGeom prst="rect">
            <a:avLst/>
          </a:prstGeom>
        </p:spPr>
        <p:txBody>
          <a:bodyPr vert="horz" wrap="square" lIns="0" tIns="6350" rIns="0" bIns="0" rtlCol="0">
            <a:spAutoFit/>
          </a:bodyPr>
          <a:lstStyle/>
          <a:p>
            <a:pPr>
              <a:lnSpc>
                <a:spcPct val="100000"/>
              </a:lnSpc>
              <a:spcBef>
                <a:spcPts val="50"/>
              </a:spcBef>
            </a:pPr>
            <a:endParaRPr lang="en-IN" sz="2450" b="1">
              <a:latin typeface="Aptos" panose="020B0004020202020204" pitchFamily="34" charset="0"/>
              <a:cs typeface="Times New Roman"/>
            </a:endParaRPr>
          </a:p>
          <a:p>
            <a:pPr marL="471805" marR="436245" indent="-5715">
              <a:lnSpc>
                <a:spcPts val="1939"/>
              </a:lnSpc>
            </a:pPr>
            <a:r>
              <a:rPr lang="en-IN" sz="1800" b="1" spc="-10">
                <a:solidFill>
                  <a:srgbClr val="1F271F"/>
                </a:solidFill>
                <a:latin typeface="Aptos" panose="020B0004020202020204" pitchFamily="34" charset="0"/>
                <a:cs typeface="Rubik Bold"/>
              </a:rPr>
              <a:t>Capital Market</a:t>
            </a:r>
            <a:endParaRPr lang="en-IN" sz="1800" b="1">
              <a:latin typeface="Aptos" panose="020B0004020202020204" pitchFamily="34" charset="0"/>
              <a:cs typeface="Rubik Bold"/>
            </a:endParaRPr>
          </a:p>
        </p:txBody>
      </p:sp>
      <p:sp>
        <p:nvSpPr>
          <p:cNvPr id="28" name="object 28"/>
          <p:cNvSpPr txBox="1"/>
          <p:nvPr/>
        </p:nvSpPr>
        <p:spPr>
          <a:xfrm>
            <a:off x="9663683" y="3115817"/>
            <a:ext cx="1294765" cy="282770"/>
          </a:xfrm>
          <a:prstGeom prst="rect">
            <a:avLst/>
          </a:prstGeom>
          <a:solidFill>
            <a:srgbClr val="005AAC"/>
          </a:solidFill>
        </p:spPr>
        <p:txBody>
          <a:bodyPr vert="horz" wrap="square" lIns="0" tIns="5715" rIns="0" bIns="0" rtlCol="0">
            <a:spAutoFit/>
          </a:bodyPr>
          <a:lstStyle/>
          <a:p>
            <a:pPr marL="122555">
              <a:lnSpc>
                <a:spcPct val="100000"/>
              </a:lnSpc>
              <a:spcBef>
                <a:spcPts val="45"/>
              </a:spcBef>
            </a:pPr>
            <a:r>
              <a:rPr lang="en-IN" sz="1800" b="1">
                <a:solidFill>
                  <a:srgbClr val="FFFFFF"/>
                </a:solidFill>
                <a:latin typeface="Aptos" panose="020B0004020202020204" pitchFamily="34" charset="0"/>
                <a:cs typeface="Rubik Bold"/>
              </a:rPr>
              <a:t>Small</a:t>
            </a:r>
            <a:r>
              <a:rPr lang="en-IN" sz="1800" b="1" spc="-10">
                <a:solidFill>
                  <a:srgbClr val="FFFFFF"/>
                </a:solidFill>
                <a:latin typeface="Aptos" panose="020B0004020202020204" pitchFamily="34" charset="0"/>
                <a:cs typeface="Rubik Bold"/>
              </a:rPr>
              <a:t> </a:t>
            </a:r>
            <a:r>
              <a:rPr lang="en-IN" sz="1800" b="1" spc="-25">
                <a:solidFill>
                  <a:srgbClr val="FFFFFF"/>
                </a:solidFill>
                <a:latin typeface="Aptos" panose="020B0004020202020204" pitchFamily="34" charset="0"/>
                <a:cs typeface="Rubik Bold"/>
              </a:rPr>
              <a:t>Cap</a:t>
            </a:r>
            <a:endParaRPr lang="en-IN" sz="1800" b="1">
              <a:latin typeface="Aptos" panose="020B0004020202020204" pitchFamily="34" charset="0"/>
              <a:cs typeface="Rubik Bold"/>
            </a:endParaRPr>
          </a:p>
        </p:txBody>
      </p:sp>
      <p:grpSp>
        <p:nvGrpSpPr>
          <p:cNvPr id="29" name="object 29"/>
          <p:cNvGrpSpPr/>
          <p:nvPr/>
        </p:nvGrpSpPr>
        <p:grpSpPr>
          <a:xfrm>
            <a:off x="4447032" y="2212085"/>
            <a:ext cx="5042154" cy="3400171"/>
            <a:chOff x="4447032" y="2212085"/>
            <a:chExt cx="5042154" cy="3400171"/>
          </a:xfrm>
        </p:grpSpPr>
        <p:pic>
          <p:nvPicPr>
            <p:cNvPr id="30" name="object 30"/>
            <p:cNvPicPr/>
            <p:nvPr/>
          </p:nvPicPr>
          <p:blipFill>
            <a:blip r:embed="rId5" cstate="print"/>
            <a:stretch>
              <a:fillRect/>
            </a:stretch>
          </p:blipFill>
          <p:spPr>
            <a:xfrm>
              <a:off x="7837170" y="2212085"/>
              <a:ext cx="1652016" cy="1652016"/>
            </a:xfrm>
            <a:prstGeom prst="rect">
              <a:avLst/>
            </a:prstGeom>
          </p:spPr>
        </p:pic>
        <p:sp>
          <p:nvSpPr>
            <p:cNvPr id="31" name="object 31"/>
            <p:cNvSpPr/>
            <p:nvPr/>
          </p:nvSpPr>
          <p:spPr>
            <a:xfrm>
              <a:off x="4447032" y="3951731"/>
              <a:ext cx="1649095" cy="1660525"/>
            </a:xfrm>
            <a:custGeom>
              <a:avLst/>
              <a:gdLst/>
              <a:ahLst/>
              <a:cxnLst/>
              <a:rect l="l" t="t" r="r" b="b"/>
              <a:pathLst>
                <a:path w="1649095" h="1660525">
                  <a:moveTo>
                    <a:pt x="1648967" y="0"/>
                  </a:moveTo>
                  <a:lnTo>
                    <a:pt x="0" y="0"/>
                  </a:lnTo>
                  <a:lnTo>
                    <a:pt x="0" y="1660398"/>
                  </a:lnTo>
                  <a:lnTo>
                    <a:pt x="1648967" y="1660398"/>
                  </a:lnTo>
                  <a:lnTo>
                    <a:pt x="1648967" y="0"/>
                  </a:lnTo>
                  <a:close/>
                </a:path>
              </a:pathLst>
            </a:custGeom>
            <a:solidFill>
              <a:srgbClr val="D9D9D9"/>
            </a:solidFill>
          </p:spPr>
          <p:txBody>
            <a:bodyPr wrap="square" lIns="0" tIns="0" rIns="0" bIns="0" rtlCol="0"/>
            <a:lstStyle/>
            <a:p>
              <a:endParaRPr b="1">
                <a:latin typeface="Aptos" panose="020B0004020202020204" pitchFamily="34" charset="0"/>
              </a:endParaRPr>
            </a:p>
          </p:txBody>
        </p:sp>
      </p:grpSp>
      <p:sp>
        <p:nvSpPr>
          <p:cNvPr id="32" name="object 32"/>
          <p:cNvSpPr txBox="1"/>
          <p:nvPr/>
        </p:nvSpPr>
        <p:spPr>
          <a:xfrm>
            <a:off x="4447032" y="3951732"/>
            <a:ext cx="1649095" cy="682879"/>
          </a:xfrm>
          <a:prstGeom prst="rect">
            <a:avLst/>
          </a:prstGeom>
        </p:spPr>
        <p:txBody>
          <a:bodyPr vert="horz" wrap="square" lIns="0" tIns="5715" rIns="0" bIns="0" rtlCol="0">
            <a:spAutoFit/>
          </a:bodyPr>
          <a:lstStyle/>
          <a:p>
            <a:pPr>
              <a:lnSpc>
                <a:spcPct val="100000"/>
              </a:lnSpc>
              <a:spcBef>
                <a:spcPts val="45"/>
              </a:spcBef>
            </a:pPr>
            <a:endParaRPr lang="en-IN" sz="2600" b="1">
              <a:latin typeface="Aptos" panose="020B0004020202020204" pitchFamily="34" charset="0"/>
              <a:cs typeface="Times New Roman"/>
            </a:endParaRPr>
          </a:p>
          <a:p>
            <a:pPr marL="502920">
              <a:lnSpc>
                <a:spcPct val="100000"/>
              </a:lnSpc>
            </a:pPr>
            <a:r>
              <a:rPr lang="en-IN" sz="1800" b="1" spc="-10" dirty="0">
                <a:solidFill>
                  <a:srgbClr val="1F271F"/>
                </a:solidFill>
                <a:latin typeface="Aptos" panose="020B0004020202020204" pitchFamily="34" charset="0"/>
                <a:cs typeface="Rubik Bold"/>
              </a:rPr>
              <a:t>Hotel</a:t>
            </a:r>
            <a:endParaRPr lang="en-IN" sz="1800" b="1" dirty="0">
              <a:latin typeface="Aptos" panose="020B0004020202020204" pitchFamily="34" charset="0"/>
              <a:cs typeface="Rubik Bold"/>
            </a:endParaRPr>
          </a:p>
        </p:txBody>
      </p:sp>
      <p:sp>
        <p:nvSpPr>
          <p:cNvPr id="33" name="object 33"/>
          <p:cNvSpPr txBox="1"/>
          <p:nvPr/>
        </p:nvSpPr>
        <p:spPr>
          <a:xfrm>
            <a:off x="4716017" y="4813553"/>
            <a:ext cx="1072515" cy="283411"/>
          </a:xfrm>
          <a:prstGeom prst="rect">
            <a:avLst/>
          </a:prstGeom>
          <a:solidFill>
            <a:srgbClr val="005AAC"/>
          </a:solidFill>
        </p:spPr>
        <p:txBody>
          <a:bodyPr vert="horz" wrap="square" lIns="0" tIns="6350" rIns="0" bIns="0" rtlCol="0">
            <a:spAutoFit/>
          </a:bodyPr>
          <a:lstStyle/>
          <a:p>
            <a:pPr marL="114300">
              <a:lnSpc>
                <a:spcPct val="100000"/>
              </a:lnSpc>
              <a:spcBef>
                <a:spcPts val="50"/>
              </a:spcBef>
            </a:pPr>
            <a:r>
              <a:rPr lang="en-IN" sz="1800" b="1">
                <a:solidFill>
                  <a:srgbClr val="FFFFFF"/>
                </a:solidFill>
                <a:latin typeface="Aptos" panose="020B0004020202020204" pitchFamily="34" charset="0"/>
                <a:cs typeface="Rubik Bold"/>
              </a:rPr>
              <a:t>Mid</a:t>
            </a:r>
            <a:r>
              <a:rPr lang="en-IN" sz="1800" b="1" spc="-5">
                <a:solidFill>
                  <a:srgbClr val="FFFFFF"/>
                </a:solidFill>
                <a:latin typeface="Aptos" panose="020B0004020202020204" pitchFamily="34" charset="0"/>
                <a:cs typeface="Rubik Bold"/>
              </a:rPr>
              <a:t> </a:t>
            </a:r>
            <a:r>
              <a:rPr lang="en-IN" sz="1800" b="1" spc="-25">
                <a:solidFill>
                  <a:srgbClr val="FFFFFF"/>
                </a:solidFill>
                <a:latin typeface="Aptos" panose="020B0004020202020204" pitchFamily="34" charset="0"/>
                <a:cs typeface="Rubik Bold"/>
              </a:rPr>
              <a:t>Cap</a:t>
            </a:r>
            <a:endParaRPr lang="en-IN" sz="1800" b="1">
              <a:latin typeface="Aptos" panose="020B0004020202020204" pitchFamily="34" charset="0"/>
              <a:cs typeface="Rubik Bold"/>
            </a:endParaRPr>
          </a:p>
        </p:txBody>
      </p:sp>
      <p:sp>
        <p:nvSpPr>
          <p:cNvPr id="34" name="object 34"/>
          <p:cNvSpPr txBox="1"/>
          <p:nvPr/>
        </p:nvSpPr>
        <p:spPr>
          <a:xfrm>
            <a:off x="6700266" y="4410836"/>
            <a:ext cx="398780" cy="512961"/>
          </a:xfrm>
          <a:prstGeom prst="rect">
            <a:avLst/>
          </a:prstGeom>
        </p:spPr>
        <p:txBody>
          <a:bodyPr vert="horz" wrap="square" lIns="0" tIns="0" rIns="0" bIns="0" rtlCol="0">
            <a:spAutoFit/>
          </a:bodyPr>
          <a:lstStyle/>
          <a:p>
            <a:pPr>
              <a:lnSpc>
                <a:spcPts val="2045"/>
              </a:lnSpc>
            </a:pPr>
            <a:r>
              <a:rPr lang="en-IN" sz="1800" b="1" spc="-25">
                <a:solidFill>
                  <a:srgbClr val="1F271F"/>
                </a:solidFill>
                <a:latin typeface="Aptos" panose="020B0004020202020204" pitchFamily="34" charset="0"/>
                <a:cs typeface="Rubik Bold"/>
              </a:rPr>
              <a:t>IMG</a:t>
            </a:r>
            <a:endParaRPr lang="en-IN" sz="1800" b="1">
              <a:latin typeface="Aptos" panose="020B0004020202020204" pitchFamily="34" charset="0"/>
              <a:cs typeface="Rubik Bold"/>
            </a:endParaRPr>
          </a:p>
        </p:txBody>
      </p:sp>
      <p:grpSp>
        <p:nvGrpSpPr>
          <p:cNvPr id="35" name="object 35"/>
          <p:cNvGrpSpPr/>
          <p:nvPr/>
        </p:nvGrpSpPr>
        <p:grpSpPr>
          <a:xfrm>
            <a:off x="6090665" y="3953255"/>
            <a:ext cx="3397123" cy="1661159"/>
            <a:chOff x="6090665" y="3953255"/>
            <a:chExt cx="3397123" cy="1661159"/>
          </a:xfrm>
        </p:grpSpPr>
        <p:pic>
          <p:nvPicPr>
            <p:cNvPr id="36" name="object 36"/>
            <p:cNvPicPr/>
            <p:nvPr/>
          </p:nvPicPr>
          <p:blipFill>
            <a:blip r:embed="rId6" cstate="print"/>
            <a:stretch>
              <a:fillRect/>
            </a:stretch>
          </p:blipFill>
          <p:spPr>
            <a:xfrm>
              <a:off x="6090665" y="3962399"/>
              <a:ext cx="1652015" cy="1652015"/>
            </a:xfrm>
            <a:prstGeom prst="rect">
              <a:avLst/>
            </a:prstGeom>
          </p:spPr>
        </p:pic>
        <p:sp>
          <p:nvSpPr>
            <p:cNvPr id="37" name="object 37"/>
            <p:cNvSpPr/>
            <p:nvPr/>
          </p:nvSpPr>
          <p:spPr>
            <a:xfrm>
              <a:off x="7838693" y="3953255"/>
              <a:ext cx="1649095" cy="1649095"/>
            </a:xfrm>
            <a:custGeom>
              <a:avLst/>
              <a:gdLst/>
              <a:ahLst/>
              <a:cxnLst/>
              <a:rect l="l" t="t" r="r" b="b"/>
              <a:pathLst>
                <a:path w="1649095" h="1649095">
                  <a:moveTo>
                    <a:pt x="1648968" y="0"/>
                  </a:moveTo>
                  <a:lnTo>
                    <a:pt x="0" y="0"/>
                  </a:lnTo>
                  <a:lnTo>
                    <a:pt x="0" y="1648968"/>
                  </a:lnTo>
                  <a:lnTo>
                    <a:pt x="1648968" y="1648968"/>
                  </a:lnTo>
                  <a:lnTo>
                    <a:pt x="1648968" y="0"/>
                  </a:lnTo>
                  <a:close/>
                </a:path>
              </a:pathLst>
            </a:custGeom>
            <a:solidFill>
              <a:srgbClr val="D9D9D9"/>
            </a:solidFill>
          </p:spPr>
          <p:txBody>
            <a:bodyPr wrap="square" lIns="0" tIns="0" rIns="0" bIns="0" rtlCol="0"/>
            <a:lstStyle/>
            <a:p>
              <a:endParaRPr b="1">
                <a:latin typeface="Aptos" panose="020B0004020202020204" pitchFamily="34" charset="0"/>
              </a:endParaRPr>
            </a:p>
          </p:txBody>
        </p:sp>
      </p:grpSp>
      <p:sp>
        <p:nvSpPr>
          <p:cNvPr id="38" name="object 38"/>
          <p:cNvSpPr txBox="1"/>
          <p:nvPr/>
        </p:nvSpPr>
        <p:spPr>
          <a:xfrm>
            <a:off x="7838693" y="3953255"/>
            <a:ext cx="1649095" cy="979755"/>
          </a:xfrm>
          <a:prstGeom prst="rect">
            <a:avLst/>
          </a:prstGeom>
        </p:spPr>
        <p:txBody>
          <a:bodyPr vert="horz" wrap="square" lIns="0" tIns="2540" rIns="0" bIns="0" rtlCol="0">
            <a:spAutoFit/>
          </a:bodyPr>
          <a:lstStyle/>
          <a:p>
            <a:pPr>
              <a:lnSpc>
                <a:spcPct val="100000"/>
              </a:lnSpc>
              <a:spcBef>
                <a:spcPts val="20"/>
              </a:spcBef>
            </a:pPr>
            <a:endParaRPr lang="en-IN" sz="2850" b="1">
              <a:latin typeface="Aptos" panose="020B0004020202020204" pitchFamily="34" charset="0"/>
              <a:cs typeface="Times New Roman"/>
            </a:endParaRPr>
          </a:p>
          <a:p>
            <a:pPr marL="319405">
              <a:lnSpc>
                <a:spcPts val="2055"/>
              </a:lnSpc>
            </a:pPr>
            <a:r>
              <a:rPr lang="en-IN" sz="1800" b="1" spc="-10">
                <a:solidFill>
                  <a:srgbClr val="1F271F"/>
                </a:solidFill>
                <a:latin typeface="Aptos" panose="020B0004020202020204" pitchFamily="34" charset="0"/>
                <a:cs typeface="Rubik Bold"/>
              </a:rPr>
              <a:t>Exchange</a:t>
            </a:r>
            <a:endParaRPr lang="en-IN" sz="1800" b="1">
              <a:latin typeface="Aptos" panose="020B0004020202020204" pitchFamily="34" charset="0"/>
              <a:cs typeface="Rubik Bold"/>
            </a:endParaRPr>
          </a:p>
          <a:p>
            <a:pPr marL="384175">
              <a:lnSpc>
                <a:spcPts val="2055"/>
              </a:lnSpc>
            </a:pPr>
            <a:r>
              <a:rPr lang="en-IN" sz="1800" b="1" spc="-10">
                <a:solidFill>
                  <a:srgbClr val="1F271F"/>
                </a:solidFill>
                <a:latin typeface="Aptos" panose="020B0004020202020204" pitchFamily="34" charset="0"/>
                <a:cs typeface="Rubik Bold"/>
              </a:rPr>
              <a:t>Platform</a:t>
            </a:r>
            <a:endParaRPr lang="en-IN" sz="1800" b="1">
              <a:latin typeface="Aptos" panose="020B0004020202020204" pitchFamily="34" charset="0"/>
              <a:cs typeface="Rubik Bold"/>
            </a:endParaRPr>
          </a:p>
        </p:txBody>
      </p:sp>
      <p:sp>
        <p:nvSpPr>
          <p:cNvPr id="39" name="object 39"/>
          <p:cNvSpPr txBox="1"/>
          <p:nvPr/>
        </p:nvSpPr>
        <p:spPr>
          <a:xfrm>
            <a:off x="8052816" y="4945379"/>
            <a:ext cx="1243965" cy="284052"/>
          </a:xfrm>
          <a:prstGeom prst="rect">
            <a:avLst/>
          </a:prstGeom>
          <a:solidFill>
            <a:srgbClr val="005AAC"/>
          </a:solidFill>
        </p:spPr>
        <p:txBody>
          <a:bodyPr vert="horz" wrap="square" lIns="0" tIns="6985" rIns="0" bIns="0" rtlCol="0">
            <a:spAutoFit/>
          </a:bodyPr>
          <a:lstStyle/>
          <a:p>
            <a:pPr marL="97155">
              <a:lnSpc>
                <a:spcPct val="100000"/>
              </a:lnSpc>
              <a:spcBef>
                <a:spcPts val="55"/>
              </a:spcBef>
            </a:pPr>
            <a:r>
              <a:rPr lang="en-IN" sz="1800" b="1">
                <a:solidFill>
                  <a:srgbClr val="FFFFFF"/>
                </a:solidFill>
                <a:latin typeface="Aptos" panose="020B0004020202020204" pitchFamily="34" charset="0"/>
                <a:cs typeface="Rubik Bold"/>
              </a:rPr>
              <a:t>Small</a:t>
            </a:r>
            <a:r>
              <a:rPr lang="en-IN" sz="1800" b="1" spc="-10">
                <a:solidFill>
                  <a:srgbClr val="FFFFFF"/>
                </a:solidFill>
                <a:latin typeface="Aptos" panose="020B0004020202020204" pitchFamily="34" charset="0"/>
                <a:cs typeface="Rubik Bold"/>
              </a:rPr>
              <a:t> </a:t>
            </a:r>
            <a:r>
              <a:rPr lang="en-IN" sz="1800" b="1" spc="-25">
                <a:solidFill>
                  <a:srgbClr val="FFFFFF"/>
                </a:solidFill>
                <a:latin typeface="Aptos" panose="020B0004020202020204" pitchFamily="34" charset="0"/>
                <a:cs typeface="Rubik Bold"/>
              </a:rPr>
              <a:t>Cap</a:t>
            </a:r>
            <a:endParaRPr lang="en-IN" sz="1800" b="1">
              <a:latin typeface="Aptos" panose="020B0004020202020204" pitchFamily="34" charset="0"/>
              <a:cs typeface="Rubik Bold"/>
            </a:endParaRPr>
          </a:p>
        </p:txBody>
      </p:sp>
      <p:grpSp>
        <p:nvGrpSpPr>
          <p:cNvPr id="40" name="object 40"/>
          <p:cNvGrpSpPr/>
          <p:nvPr/>
        </p:nvGrpSpPr>
        <p:grpSpPr>
          <a:xfrm>
            <a:off x="1062989" y="2220467"/>
            <a:ext cx="10064496" cy="3393948"/>
            <a:chOff x="1062989" y="2220467"/>
            <a:chExt cx="10064496" cy="3393948"/>
          </a:xfrm>
        </p:grpSpPr>
        <p:pic>
          <p:nvPicPr>
            <p:cNvPr id="41" name="object 41"/>
            <p:cNvPicPr/>
            <p:nvPr/>
          </p:nvPicPr>
          <p:blipFill>
            <a:blip r:embed="rId7" cstate="print"/>
            <a:stretch>
              <a:fillRect/>
            </a:stretch>
          </p:blipFill>
          <p:spPr>
            <a:xfrm>
              <a:off x="9490709" y="3962400"/>
              <a:ext cx="1636776" cy="1652015"/>
            </a:xfrm>
            <a:prstGeom prst="rect">
              <a:avLst/>
            </a:prstGeom>
          </p:spPr>
        </p:pic>
        <p:pic>
          <p:nvPicPr>
            <p:cNvPr id="42" name="object 42"/>
            <p:cNvPicPr/>
            <p:nvPr/>
          </p:nvPicPr>
          <p:blipFill>
            <a:blip r:embed="rId8" cstate="print"/>
            <a:stretch>
              <a:fillRect/>
            </a:stretch>
          </p:blipFill>
          <p:spPr>
            <a:xfrm>
              <a:off x="1062989" y="2220467"/>
              <a:ext cx="1652016" cy="1645919"/>
            </a:xfrm>
            <a:prstGeom prst="rect">
              <a:avLst/>
            </a:prstGeom>
          </p:spPr>
        </p:pic>
        <p:sp>
          <p:nvSpPr>
            <p:cNvPr id="43" name="object 43"/>
            <p:cNvSpPr/>
            <p:nvPr/>
          </p:nvSpPr>
          <p:spPr>
            <a:xfrm>
              <a:off x="2580132" y="2859785"/>
              <a:ext cx="7037070" cy="2047875"/>
            </a:xfrm>
            <a:custGeom>
              <a:avLst/>
              <a:gdLst/>
              <a:ahLst/>
              <a:cxnLst/>
              <a:rect l="l" t="t" r="r" b="b"/>
              <a:pathLst>
                <a:path w="7037070" h="2047875">
                  <a:moveTo>
                    <a:pt x="230124" y="1913763"/>
                  </a:moveTo>
                  <a:lnTo>
                    <a:pt x="0" y="1780032"/>
                  </a:lnTo>
                  <a:lnTo>
                    <a:pt x="0" y="2047494"/>
                  </a:lnTo>
                  <a:lnTo>
                    <a:pt x="230124" y="1913763"/>
                  </a:lnTo>
                  <a:close/>
                </a:path>
                <a:path w="7037070" h="2047875">
                  <a:moveTo>
                    <a:pt x="249174" y="153543"/>
                  </a:moveTo>
                  <a:lnTo>
                    <a:pt x="18288" y="19812"/>
                  </a:lnTo>
                  <a:lnTo>
                    <a:pt x="18288" y="287274"/>
                  </a:lnTo>
                  <a:lnTo>
                    <a:pt x="249174" y="153543"/>
                  </a:lnTo>
                  <a:close/>
                </a:path>
                <a:path w="7037070" h="2047875">
                  <a:moveTo>
                    <a:pt x="3608832" y="143637"/>
                  </a:moveTo>
                  <a:lnTo>
                    <a:pt x="3377946" y="9906"/>
                  </a:lnTo>
                  <a:lnTo>
                    <a:pt x="3377946" y="277368"/>
                  </a:lnTo>
                  <a:lnTo>
                    <a:pt x="3608832" y="143637"/>
                  </a:lnTo>
                  <a:close/>
                </a:path>
                <a:path w="7037070" h="2047875">
                  <a:moveTo>
                    <a:pt x="3633216" y="1903857"/>
                  </a:moveTo>
                  <a:lnTo>
                    <a:pt x="3402330" y="1770126"/>
                  </a:lnTo>
                  <a:lnTo>
                    <a:pt x="3402330" y="2037588"/>
                  </a:lnTo>
                  <a:lnTo>
                    <a:pt x="3633216" y="1903857"/>
                  </a:lnTo>
                  <a:close/>
                </a:path>
                <a:path w="7037070" h="2047875">
                  <a:moveTo>
                    <a:pt x="7035546" y="1893951"/>
                  </a:moveTo>
                  <a:lnTo>
                    <a:pt x="6805422" y="1760220"/>
                  </a:lnTo>
                  <a:lnTo>
                    <a:pt x="6805422" y="2027682"/>
                  </a:lnTo>
                  <a:lnTo>
                    <a:pt x="7035546" y="1893951"/>
                  </a:lnTo>
                  <a:close/>
                </a:path>
                <a:path w="7037070" h="2047875">
                  <a:moveTo>
                    <a:pt x="7037070" y="133731"/>
                  </a:moveTo>
                  <a:lnTo>
                    <a:pt x="6806184" y="0"/>
                  </a:lnTo>
                  <a:lnTo>
                    <a:pt x="6806184" y="267462"/>
                  </a:lnTo>
                  <a:lnTo>
                    <a:pt x="7037070" y="133731"/>
                  </a:lnTo>
                  <a:close/>
                </a:path>
              </a:pathLst>
            </a:custGeom>
            <a:solidFill>
              <a:srgbClr val="005DAC"/>
            </a:solidFill>
          </p:spPr>
          <p:txBody>
            <a:bodyPr wrap="square" lIns="0" tIns="0" rIns="0" bIns="0" rtlCol="0"/>
            <a:lstStyle/>
            <a:p>
              <a:endParaRPr b="1">
                <a:latin typeface="Aptos" panose="020B0004020202020204" pitchFamily="34" charset="0"/>
              </a:endParaRPr>
            </a:p>
          </p:txBody>
        </p:sp>
      </p:grpSp>
      <p:sp>
        <p:nvSpPr>
          <p:cNvPr id="45" name="Rectangle 44">
            <a:extLst>
              <a:ext uri="{FF2B5EF4-FFF2-40B4-BE49-F238E27FC236}">
                <a16:creationId xmlns:a16="http://schemas.microsoft.com/office/drawing/2014/main" id="{07BAAC7B-7C44-1AFD-8A3C-BA67DF659341}"/>
              </a:ext>
            </a:extLst>
          </p:cNvPr>
          <p:cNvSpPr/>
          <p:nvPr/>
        </p:nvSpPr>
        <p:spPr>
          <a:xfrm>
            <a:off x="10693146" y="125728"/>
            <a:ext cx="1422654" cy="636272"/>
          </a:xfrm>
          <a:prstGeom prst="rect">
            <a:avLst/>
          </a:prstGeom>
          <a:solidFill>
            <a:srgbClr val="005D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b="1">
              <a:latin typeface="Aptos" panose="020B0004020202020204" pitchFamily="34" charset="0"/>
            </a:endParaRPr>
          </a:p>
        </p:txBody>
      </p:sp>
      <p:sp>
        <p:nvSpPr>
          <p:cNvPr id="48" name="object 13">
            <a:extLst>
              <a:ext uri="{FF2B5EF4-FFF2-40B4-BE49-F238E27FC236}">
                <a16:creationId xmlns:a16="http://schemas.microsoft.com/office/drawing/2014/main" id="{04DA4BE3-80FE-B998-8A1C-33F39A353925}"/>
              </a:ext>
            </a:extLst>
          </p:cNvPr>
          <p:cNvSpPr txBox="1">
            <a:spLocks noGrp="1"/>
          </p:cNvSpPr>
          <p:nvPr>
            <p:ph type="sldNum" sz="quarter" idx="7"/>
          </p:nvPr>
        </p:nvSpPr>
        <p:spPr>
          <a:xfrm>
            <a:off x="11716511" y="6546342"/>
            <a:ext cx="360171" cy="214802"/>
          </a:xfrm>
          <a:prstGeom prst="rect">
            <a:avLst/>
          </a:prstGeom>
        </p:spPr>
        <p:txBody>
          <a:bodyPr vert="horz" wrap="square" lIns="0" tIns="29845" rIns="0" bIns="0" rtlCol="0">
            <a:spAutoFit/>
          </a:bodyPr>
          <a:lstStyle/>
          <a:p>
            <a:pPr marL="137795">
              <a:lnSpc>
                <a:spcPct val="100000"/>
              </a:lnSpc>
              <a:spcBef>
                <a:spcPts val="235"/>
              </a:spcBef>
            </a:pPr>
            <a:endParaRPr lang="en-IN" b="1" dirty="0">
              <a:latin typeface="Aptos" panose="020B0004020202020204" pitchFamily="34" charset="0"/>
            </a:endParaRPr>
          </a:p>
        </p:txBody>
      </p:sp>
      <p:sp>
        <p:nvSpPr>
          <p:cNvPr id="49" name="TextBox 48">
            <a:extLst>
              <a:ext uri="{FF2B5EF4-FFF2-40B4-BE49-F238E27FC236}">
                <a16:creationId xmlns:a16="http://schemas.microsoft.com/office/drawing/2014/main" id="{557C71AE-0B47-F28D-B97D-45FECC3C2AD1}"/>
              </a:ext>
            </a:extLst>
          </p:cNvPr>
          <p:cNvSpPr txBox="1"/>
          <p:nvPr/>
        </p:nvSpPr>
        <p:spPr>
          <a:xfrm>
            <a:off x="65695" y="6553521"/>
            <a:ext cx="3366627" cy="276999"/>
          </a:xfrm>
          <a:prstGeom prst="rect">
            <a:avLst/>
          </a:prstGeom>
          <a:noFill/>
        </p:spPr>
        <p:txBody>
          <a:bodyPr wrap="none" rtlCol="0">
            <a:spAutoFit/>
          </a:bodyPr>
          <a:lstStyle/>
          <a:p>
            <a:r>
              <a:rPr lang="fr-FR" sz="1200" b="1">
                <a:solidFill>
                  <a:srgbClr val="005CAC"/>
                </a:solidFill>
                <a:latin typeface="Aptos" panose="020B0004020202020204" pitchFamily="34" charset="0"/>
                <a:cs typeface="Rubik Bold" pitchFamily="2" charset="-79"/>
              </a:rPr>
              <a:t>BAJAJ FINSERV ASSET MANAGEMENT LIMITED</a:t>
            </a:r>
            <a:endParaRPr lang="en-US" sz="1200" b="1">
              <a:solidFill>
                <a:srgbClr val="005CAC"/>
              </a:solidFill>
              <a:latin typeface="Aptos" panose="020B0004020202020204" pitchFamily="34" charset="0"/>
              <a:cs typeface="Rubik Bold" pitchFamily="2" charset="-79"/>
            </a:endParaRPr>
          </a:p>
        </p:txBody>
      </p:sp>
      <p:pic>
        <p:nvPicPr>
          <p:cNvPr id="51" name="Graphic 50">
            <a:extLst>
              <a:ext uri="{FF2B5EF4-FFF2-40B4-BE49-F238E27FC236}">
                <a16:creationId xmlns:a16="http://schemas.microsoft.com/office/drawing/2014/main" id="{480D7918-944B-EDFB-8EA3-A0FD0E9775E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0666249" y="120671"/>
            <a:ext cx="1401991" cy="59561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37666" y="1788414"/>
            <a:ext cx="3824604" cy="3824604"/>
          </a:xfrm>
          <a:custGeom>
            <a:avLst/>
            <a:gdLst/>
            <a:ahLst/>
            <a:cxnLst/>
            <a:rect l="l" t="t" r="r" b="b"/>
            <a:pathLst>
              <a:path w="3824604" h="3824604">
                <a:moveTo>
                  <a:pt x="1912239" y="0"/>
                </a:moveTo>
                <a:lnTo>
                  <a:pt x="1863638" y="605"/>
                </a:lnTo>
                <a:lnTo>
                  <a:pt x="1815337" y="2412"/>
                </a:lnTo>
                <a:lnTo>
                  <a:pt x="1767348" y="5406"/>
                </a:lnTo>
                <a:lnTo>
                  <a:pt x="1719686" y="9573"/>
                </a:lnTo>
                <a:lnTo>
                  <a:pt x="1672365" y="14898"/>
                </a:lnTo>
                <a:lnTo>
                  <a:pt x="1625400" y="21367"/>
                </a:lnTo>
                <a:lnTo>
                  <a:pt x="1578806" y="28967"/>
                </a:lnTo>
                <a:lnTo>
                  <a:pt x="1532595" y="37681"/>
                </a:lnTo>
                <a:lnTo>
                  <a:pt x="1486784" y="47497"/>
                </a:lnTo>
                <a:lnTo>
                  <a:pt x="1441385" y="58399"/>
                </a:lnTo>
                <a:lnTo>
                  <a:pt x="1396414" y="70374"/>
                </a:lnTo>
                <a:lnTo>
                  <a:pt x="1351884" y="83407"/>
                </a:lnTo>
                <a:lnTo>
                  <a:pt x="1307811" y="97484"/>
                </a:lnTo>
                <a:lnTo>
                  <a:pt x="1264208" y="112590"/>
                </a:lnTo>
                <a:lnTo>
                  <a:pt x="1221090" y="128711"/>
                </a:lnTo>
                <a:lnTo>
                  <a:pt x="1178471" y="145833"/>
                </a:lnTo>
                <a:lnTo>
                  <a:pt x="1136365" y="163942"/>
                </a:lnTo>
                <a:lnTo>
                  <a:pt x="1094787" y="183022"/>
                </a:lnTo>
                <a:lnTo>
                  <a:pt x="1053751" y="203060"/>
                </a:lnTo>
                <a:lnTo>
                  <a:pt x="1013271" y="224042"/>
                </a:lnTo>
                <a:lnTo>
                  <a:pt x="973363" y="245953"/>
                </a:lnTo>
                <a:lnTo>
                  <a:pt x="934039" y="268778"/>
                </a:lnTo>
                <a:lnTo>
                  <a:pt x="895315" y="292504"/>
                </a:lnTo>
                <a:lnTo>
                  <a:pt x="857204" y="317117"/>
                </a:lnTo>
                <a:lnTo>
                  <a:pt x="819721" y="342600"/>
                </a:lnTo>
                <a:lnTo>
                  <a:pt x="782881" y="368942"/>
                </a:lnTo>
                <a:lnTo>
                  <a:pt x="746698" y="396126"/>
                </a:lnTo>
                <a:lnTo>
                  <a:pt x="711186" y="424139"/>
                </a:lnTo>
                <a:lnTo>
                  <a:pt x="676359" y="452967"/>
                </a:lnTo>
                <a:lnTo>
                  <a:pt x="642232" y="482594"/>
                </a:lnTo>
                <a:lnTo>
                  <a:pt x="608819" y="513008"/>
                </a:lnTo>
                <a:lnTo>
                  <a:pt x="576134" y="544192"/>
                </a:lnTo>
                <a:lnTo>
                  <a:pt x="544192" y="576134"/>
                </a:lnTo>
                <a:lnTo>
                  <a:pt x="513008" y="608819"/>
                </a:lnTo>
                <a:lnTo>
                  <a:pt x="482594" y="642232"/>
                </a:lnTo>
                <a:lnTo>
                  <a:pt x="452967" y="676359"/>
                </a:lnTo>
                <a:lnTo>
                  <a:pt x="424139" y="711186"/>
                </a:lnTo>
                <a:lnTo>
                  <a:pt x="396126" y="746698"/>
                </a:lnTo>
                <a:lnTo>
                  <a:pt x="368942" y="782881"/>
                </a:lnTo>
                <a:lnTo>
                  <a:pt x="342600" y="819721"/>
                </a:lnTo>
                <a:lnTo>
                  <a:pt x="317117" y="857204"/>
                </a:lnTo>
                <a:lnTo>
                  <a:pt x="292504" y="895315"/>
                </a:lnTo>
                <a:lnTo>
                  <a:pt x="268778" y="934039"/>
                </a:lnTo>
                <a:lnTo>
                  <a:pt x="245953" y="973363"/>
                </a:lnTo>
                <a:lnTo>
                  <a:pt x="224042" y="1013271"/>
                </a:lnTo>
                <a:lnTo>
                  <a:pt x="203060" y="1053751"/>
                </a:lnTo>
                <a:lnTo>
                  <a:pt x="183022" y="1094787"/>
                </a:lnTo>
                <a:lnTo>
                  <a:pt x="163942" y="1136365"/>
                </a:lnTo>
                <a:lnTo>
                  <a:pt x="145833" y="1178471"/>
                </a:lnTo>
                <a:lnTo>
                  <a:pt x="128711" y="1221090"/>
                </a:lnTo>
                <a:lnTo>
                  <a:pt x="112590" y="1264208"/>
                </a:lnTo>
                <a:lnTo>
                  <a:pt x="97484" y="1307811"/>
                </a:lnTo>
                <a:lnTo>
                  <a:pt x="83407" y="1351884"/>
                </a:lnTo>
                <a:lnTo>
                  <a:pt x="70374" y="1396414"/>
                </a:lnTo>
                <a:lnTo>
                  <a:pt x="58399" y="1441385"/>
                </a:lnTo>
                <a:lnTo>
                  <a:pt x="47497" y="1486784"/>
                </a:lnTo>
                <a:lnTo>
                  <a:pt x="37681" y="1532595"/>
                </a:lnTo>
                <a:lnTo>
                  <a:pt x="28967" y="1578806"/>
                </a:lnTo>
                <a:lnTo>
                  <a:pt x="21367" y="1625400"/>
                </a:lnTo>
                <a:lnTo>
                  <a:pt x="14898" y="1672365"/>
                </a:lnTo>
                <a:lnTo>
                  <a:pt x="9573" y="1719686"/>
                </a:lnTo>
                <a:lnTo>
                  <a:pt x="5406" y="1767348"/>
                </a:lnTo>
                <a:lnTo>
                  <a:pt x="2412" y="1815337"/>
                </a:lnTo>
                <a:lnTo>
                  <a:pt x="605" y="1863638"/>
                </a:lnTo>
                <a:lnTo>
                  <a:pt x="0" y="1912239"/>
                </a:lnTo>
                <a:lnTo>
                  <a:pt x="605" y="1960839"/>
                </a:lnTo>
                <a:lnTo>
                  <a:pt x="2412" y="2009140"/>
                </a:lnTo>
                <a:lnTo>
                  <a:pt x="5406" y="2057129"/>
                </a:lnTo>
                <a:lnTo>
                  <a:pt x="9573" y="2104791"/>
                </a:lnTo>
                <a:lnTo>
                  <a:pt x="14898" y="2152112"/>
                </a:lnTo>
                <a:lnTo>
                  <a:pt x="21367" y="2199077"/>
                </a:lnTo>
                <a:lnTo>
                  <a:pt x="28967" y="2245671"/>
                </a:lnTo>
                <a:lnTo>
                  <a:pt x="37681" y="2291882"/>
                </a:lnTo>
                <a:lnTo>
                  <a:pt x="47497" y="2337693"/>
                </a:lnTo>
                <a:lnTo>
                  <a:pt x="58399" y="2383092"/>
                </a:lnTo>
                <a:lnTo>
                  <a:pt x="70374" y="2428063"/>
                </a:lnTo>
                <a:lnTo>
                  <a:pt x="83407" y="2472593"/>
                </a:lnTo>
                <a:lnTo>
                  <a:pt x="97484" y="2516666"/>
                </a:lnTo>
                <a:lnTo>
                  <a:pt x="112590" y="2560269"/>
                </a:lnTo>
                <a:lnTo>
                  <a:pt x="128711" y="2603387"/>
                </a:lnTo>
                <a:lnTo>
                  <a:pt x="145833" y="2646006"/>
                </a:lnTo>
                <a:lnTo>
                  <a:pt x="163942" y="2688112"/>
                </a:lnTo>
                <a:lnTo>
                  <a:pt x="183022" y="2729690"/>
                </a:lnTo>
                <a:lnTo>
                  <a:pt x="203060" y="2770726"/>
                </a:lnTo>
                <a:lnTo>
                  <a:pt x="224042" y="2811206"/>
                </a:lnTo>
                <a:lnTo>
                  <a:pt x="245953" y="2851114"/>
                </a:lnTo>
                <a:lnTo>
                  <a:pt x="268778" y="2890438"/>
                </a:lnTo>
                <a:lnTo>
                  <a:pt x="292504" y="2929162"/>
                </a:lnTo>
                <a:lnTo>
                  <a:pt x="317117" y="2967273"/>
                </a:lnTo>
                <a:lnTo>
                  <a:pt x="342600" y="3004756"/>
                </a:lnTo>
                <a:lnTo>
                  <a:pt x="368942" y="3041596"/>
                </a:lnTo>
                <a:lnTo>
                  <a:pt x="396126" y="3077779"/>
                </a:lnTo>
                <a:lnTo>
                  <a:pt x="424139" y="3113291"/>
                </a:lnTo>
                <a:lnTo>
                  <a:pt x="452967" y="3148118"/>
                </a:lnTo>
                <a:lnTo>
                  <a:pt x="482594" y="3182245"/>
                </a:lnTo>
                <a:lnTo>
                  <a:pt x="513008" y="3215658"/>
                </a:lnTo>
                <a:lnTo>
                  <a:pt x="544192" y="3248343"/>
                </a:lnTo>
                <a:lnTo>
                  <a:pt x="576134" y="3280285"/>
                </a:lnTo>
                <a:lnTo>
                  <a:pt x="608819" y="3311469"/>
                </a:lnTo>
                <a:lnTo>
                  <a:pt x="642232" y="3341883"/>
                </a:lnTo>
                <a:lnTo>
                  <a:pt x="676359" y="3371510"/>
                </a:lnTo>
                <a:lnTo>
                  <a:pt x="711186" y="3400338"/>
                </a:lnTo>
                <a:lnTo>
                  <a:pt x="746698" y="3428351"/>
                </a:lnTo>
                <a:lnTo>
                  <a:pt x="782881" y="3455535"/>
                </a:lnTo>
                <a:lnTo>
                  <a:pt x="819721" y="3481877"/>
                </a:lnTo>
                <a:lnTo>
                  <a:pt x="857204" y="3507360"/>
                </a:lnTo>
                <a:lnTo>
                  <a:pt x="895315" y="3531973"/>
                </a:lnTo>
                <a:lnTo>
                  <a:pt x="934039" y="3555699"/>
                </a:lnTo>
                <a:lnTo>
                  <a:pt x="973363" y="3578524"/>
                </a:lnTo>
                <a:lnTo>
                  <a:pt x="1013271" y="3600435"/>
                </a:lnTo>
                <a:lnTo>
                  <a:pt x="1053751" y="3621417"/>
                </a:lnTo>
                <a:lnTo>
                  <a:pt x="1094787" y="3641455"/>
                </a:lnTo>
                <a:lnTo>
                  <a:pt x="1136365" y="3660535"/>
                </a:lnTo>
                <a:lnTo>
                  <a:pt x="1178471" y="3678644"/>
                </a:lnTo>
                <a:lnTo>
                  <a:pt x="1221090" y="3695766"/>
                </a:lnTo>
                <a:lnTo>
                  <a:pt x="1264208" y="3711887"/>
                </a:lnTo>
                <a:lnTo>
                  <a:pt x="1307811" y="3726993"/>
                </a:lnTo>
                <a:lnTo>
                  <a:pt x="1351884" y="3741070"/>
                </a:lnTo>
                <a:lnTo>
                  <a:pt x="1396414" y="3754103"/>
                </a:lnTo>
                <a:lnTo>
                  <a:pt x="1441385" y="3766078"/>
                </a:lnTo>
                <a:lnTo>
                  <a:pt x="1486784" y="3776980"/>
                </a:lnTo>
                <a:lnTo>
                  <a:pt x="1532595" y="3786796"/>
                </a:lnTo>
                <a:lnTo>
                  <a:pt x="1578806" y="3795510"/>
                </a:lnTo>
                <a:lnTo>
                  <a:pt x="1625400" y="3803110"/>
                </a:lnTo>
                <a:lnTo>
                  <a:pt x="1672365" y="3809579"/>
                </a:lnTo>
                <a:lnTo>
                  <a:pt x="1719686" y="3814904"/>
                </a:lnTo>
                <a:lnTo>
                  <a:pt x="1767348" y="3819071"/>
                </a:lnTo>
                <a:lnTo>
                  <a:pt x="1815337" y="3822065"/>
                </a:lnTo>
                <a:lnTo>
                  <a:pt x="1863638" y="3823872"/>
                </a:lnTo>
                <a:lnTo>
                  <a:pt x="1912239" y="3824478"/>
                </a:lnTo>
                <a:lnTo>
                  <a:pt x="1960839" y="3823872"/>
                </a:lnTo>
                <a:lnTo>
                  <a:pt x="2009140" y="3822065"/>
                </a:lnTo>
                <a:lnTo>
                  <a:pt x="2057129" y="3819071"/>
                </a:lnTo>
                <a:lnTo>
                  <a:pt x="2104791" y="3814904"/>
                </a:lnTo>
                <a:lnTo>
                  <a:pt x="2152112" y="3809579"/>
                </a:lnTo>
                <a:lnTo>
                  <a:pt x="2199077" y="3803110"/>
                </a:lnTo>
                <a:lnTo>
                  <a:pt x="2245671" y="3795510"/>
                </a:lnTo>
                <a:lnTo>
                  <a:pt x="2291882" y="3786796"/>
                </a:lnTo>
                <a:lnTo>
                  <a:pt x="2337693" y="3776980"/>
                </a:lnTo>
                <a:lnTo>
                  <a:pt x="2383092" y="3766078"/>
                </a:lnTo>
                <a:lnTo>
                  <a:pt x="2428063" y="3754103"/>
                </a:lnTo>
                <a:lnTo>
                  <a:pt x="2472593" y="3741070"/>
                </a:lnTo>
                <a:lnTo>
                  <a:pt x="2516666" y="3726993"/>
                </a:lnTo>
                <a:lnTo>
                  <a:pt x="2560269" y="3711887"/>
                </a:lnTo>
                <a:lnTo>
                  <a:pt x="2603387" y="3695766"/>
                </a:lnTo>
                <a:lnTo>
                  <a:pt x="2646006" y="3678644"/>
                </a:lnTo>
                <a:lnTo>
                  <a:pt x="2688112" y="3660535"/>
                </a:lnTo>
                <a:lnTo>
                  <a:pt x="2729690" y="3641455"/>
                </a:lnTo>
                <a:lnTo>
                  <a:pt x="2770726" y="3621417"/>
                </a:lnTo>
                <a:lnTo>
                  <a:pt x="2811206" y="3600435"/>
                </a:lnTo>
                <a:lnTo>
                  <a:pt x="2851114" y="3578524"/>
                </a:lnTo>
                <a:lnTo>
                  <a:pt x="2890438" y="3555699"/>
                </a:lnTo>
                <a:lnTo>
                  <a:pt x="2929162" y="3531973"/>
                </a:lnTo>
                <a:lnTo>
                  <a:pt x="2967273" y="3507360"/>
                </a:lnTo>
                <a:lnTo>
                  <a:pt x="3004756" y="3481877"/>
                </a:lnTo>
                <a:lnTo>
                  <a:pt x="3041596" y="3455535"/>
                </a:lnTo>
                <a:lnTo>
                  <a:pt x="3077779" y="3428351"/>
                </a:lnTo>
                <a:lnTo>
                  <a:pt x="3113291" y="3400338"/>
                </a:lnTo>
                <a:lnTo>
                  <a:pt x="3148118" y="3371510"/>
                </a:lnTo>
                <a:lnTo>
                  <a:pt x="3182245" y="3341883"/>
                </a:lnTo>
                <a:lnTo>
                  <a:pt x="3215658" y="3311469"/>
                </a:lnTo>
                <a:lnTo>
                  <a:pt x="3248343" y="3280285"/>
                </a:lnTo>
                <a:lnTo>
                  <a:pt x="3280285" y="3248343"/>
                </a:lnTo>
                <a:lnTo>
                  <a:pt x="3311469" y="3215658"/>
                </a:lnTo>
                <a:lnTo>
                  <a:pt x="3341883" y="3182245"/>
                </a:lnTo>
                <a:lnTo>
                  <a:pt x="3371510" y="3148118"/>
                </a:lnTo>
                <a:lnTo>
                  <a:pt x="3400338" y="3113291"/>
                </a:lnTo>
                <a:lnTo>
                  <a:pt x="3428351" y="3077779"/>
                </a:lnTo>
                <a:lnTo>
                  <a:pt x="3455535" y="3041596"/>
                </a:lnTo>
                <a:lnTo>
                  <a:pt x="3481877" y="3004756"/>
                </a:lnTo>
                <a:lnTo>
                  <a:pt x="3507360" y="2967273"/>
                </a:lnTo>
                <a:lnTo>
                  <a:pt x="3531973" y="2929162"/>
                </a:lnTo>
                <a:lnTo>
                  <a:pt x="3555699" y="2890438"/>
                </a:lnTo>
                <a:lnTo>
                  <a:pt x="3578524" y="2851114"/>
                </a:lnTo>
                <a:lnTo>
                  <a:pt x="3600435" y="2811206"/>
                </a:lnTo>
                <a:lnTo>
                  <a:pt x="3621417" y="2770726"/>
                </a:lnTo>
                <a:lnTo>
                  <a:pt x="3641455" y="2729690"/>
                </a:lnTo>
                <a:lnTo>
                  <a:pt x="3660535" y="2688112"/>
                </a:lnTo>
                <a:lnTo>
                  <a:pt x="3678644" y="2646006"/>
                </a:lnTo>
                <a:lnTo>
                  <a:pt x="3695766" y="2603387"/>
                </a:lnTo>
                <a:lnTo>
                  <a:pt x="3711887" y="2560269"/>
                </a:lnTo>
                <a:lnTo>
                  <a:pt x="3726993" y="2516666"/>
                </a:lnTo>
                <a:lnTo>
                  <a:pt x="3741070" y="2472593"/>
                </a:lnTo>
                <a:lnTo>
                  <a:pt x="3754103" y="2428063"/>
                </a:lnTo>
                <a:lnTo>
                  <a:pt x="3766078" y="2383092"/>
                </a:lnTo>
                <a:lnTo>
                  <a:pt x="3776980" y="2337693"/>
                </a:lnTo>
                <a:lnTo>
                  <a:pt x="3786796" y="2291882"/>
                </a:lnTo>
                <a:lnTo>
                  <a:pt x="3795510" y="2245671"/>
                </a:lnTo>
                <a:lnTo>
                  <a:pt x="3803110" y="2199077"/>
                </a:lnTo>
                <a:lnTo>
                  <a:pt x="3809579" y="2152112"/>
                </a:lnTo>
                <a:lnTo>
                  <a:pt x="3814904" y="2104791"/>
                </a:lnTo>
                <a:lnTo>
                  <a:pt x="3819071" y="2057129"/>
                </a:lnTo>
                <a:lnTo>
                  <a:pt x="3822065" y="2009140"/>
                </a:lnTo>
                <a:lnTo>
                  <a:pt x="3823872" y="1960839"/>
                </a:lnTo>
                <a:lnTo>
                  <a:pt x="3824478" y="1912239"/>
                </a:lnTo>
                <a:lnTo>
                  <a:pt x="3823872" y="1863638"/>
                </a:lnTo>
                <a:lnTo>
                  <a:pt x="3822065" y="1815337"/>
                </a:lnTo>
                <a:lnTo>
                  <a:pt x="3819071" y="1767348"/>
                </a:lnTo>
                <a:lnTo>
                  <a:pt x="3814904" y="1719686"/>
                </a:lnTo>
                <a:lnTo>
                  <a:pt x="3809579" y="1672365"/>
                </a:lnTo>
                <a:lnTo>
                  <a:pt x="3803110" y="1625400"/>
                </a:lnTo>
                <a:lnTo>
                  <a:pt x="3795510" y="1578806"/>
                </a:lnTo>
                <a:lnTo>
                  <a:pt x="3786796" y="1532595"/>
                </a:lnTo>
                <a:lnTo>
                  <a:pt x="3776980" y="1486784"/>
                </a:lnTo>
                <a:lnTo>
                  <a:pt x="3766078" y="1441385"/>
                </a:lnTo>
                <a:lnTo>
                  <a:pt x="3754103" y="1396414"/>
                </a:lnTo>
                <a:lnTo>
                  <a:pt x="3741070" y="1351884"/>
                </a:lnTo>
                <a:lnTo>
                  <a:pt x="3726993" y="1307811"/>
                </a:lnTo>
                <a:lnTo>
                  <a:pt x="3711887" y="1264208"/>
                </a:lnTo>
                <a:lnTo>
                  <a:pt x="3695766" y="1221090"/>
                </a:lnTo>
                <a:lnTo>
                  <a:pt x="3678644" y="1178471"/>
                </a:lnTo>
                <a:lnTo>
                  <a:pt x="3660535" y="1136365"/>
                </a:lnTo>
                <a:lnTo>
                  <a:pt x="3641455" y="1094787"/>
                </a:lnTo>
                <a:lnTo>
                  <a:pt x="3621417" y="1053751"/>
                </a:lnTo>
                <a:lnTo>
                  <a:pt x="3600435" y="1013271"/>
                </a:lnTo>
                <a:lnTo>
                  <a:pt x="3578524" y="973363"/>
                </a:lnTo>
                <a:lnTo>
                  <a:pt x="3555699" y="934039"/>
                </a:lnTo>
                <a:lnTo>
                  <a:pt x="3531973" y="895315"/>
                </a:lnTo>
                <a:lnTo>
                  <a:pt x="3507360" y="857204"/>
                </a:lnTo>
                <a:lnTo>
                  <a:pt x="3481877" y="819721"/>
                </a:lnTo>
                <a:lnTo>
                  <a:pt x="3455535" y="782881"/>
                </a:lnTo>
                <a:lnTo>
                  <a:pt x="3428351" y="746698"/>
                </a:lnTo>
                <a:lnTo>
                  <a:pt x="3400338" y="711186"/>
                </a:lnTo>
                <a:lnTo>
                  <a:pt x="3371510" y="676359"/>
                </a:lnTo>
                <a:lnTo>
                  <a:pt x="3341883" y="642232"/>
                </a:lnTo>
                <a:lnTo>
                  <a:pt x="3311469" y="608819"/>
                </a:lnTo>
                <a:lnTo>
                  <a:pt x="3280285" y="576134"/>
                </a:lnTo>
                <a:lnTo>
                  <a:pt x="3248343" y="544192"/>
                </a:lnTo>
                <a:lnTo>
                  <a:pt x="3215658" y="513008"/>
                </a:lnTo>
                <a:lnTo>
                  <a:pt x="3182245" y="482594"/>
                </a:lnTo>
                <a:lnTo>
                  <a:pt x="3148118" y="452967"/>
                </a:lnTo>
                <a:lnTo>
                  <a:pt x="3113291" y="424139"/>
                </a:lnTo>
                <a:lnTo>
                  <a:pt x="3077779" y="396126"/>
                </a:lnTo>
                <a:lnTo>
                  <a:pt x="3041596" y="368942"/>
                </a:lnTo>
                <a:lnTo>
                  <a:pt x="3004756" y="342600"/>
                </a:lnTo>
                <a:lnTo>
                  <a:pt x="2967273" y="317117"/>
                </a:lnTo>
                <a:lnTo>
                  <a:pt x="2929162" y="292504"/>
                </a:lnTo>
                <a:lnTo>
                  <a:pt x="2890438" y="268778"/>
                </a:lnTo>
                <a:lnTo>
                  <a:pt x="2851114" y="245953"/>
                </a:lnTo>
                <a:lnTo>
                  <a:pt x="2811206" y="224042"/>
                </a:lnTo>
                <a:lnTo>
                  <a:pt x="2770726" y="203060"/>
                </a:lnTo>
                <a:lnTo>
                  <a:pt x="2729690" y="183022"/>
                </a:lnTo>
                <a:lnTo>
                  <a:pt x="2688112" y="163942"/>
                </a:lnTo>
                <a:lnTo>
                  <a:pt x="2646006" y="145833"/>
                </a:lnTo>
                <a:lnTo>
                  <a:pt x="2603387" y="128711"/>
                </a:lnTo>
                <a:lnTo>
                  <a:pt x="2560269" y="112590"/>
                </a:lnTo>
                <a:lnTo>
                  <a:pt x="2516666" y="97484"/>
                </a:lnTo>
                <a:lnTo>
                  <a:pt x="2472593" y="83407"/>
                </a:lnTo>
                <a:lnTo>
                  <a:pt x="2428063" y="70374"/>
                </a:lnTo>
                <a:lnTo>
                  <a:pt x="2383092" y="58399"/>
                </a:lnTo>
                <a:lnTo>
                  <a:pt x="2337693" y="47497"/>
                </a:lnTo>
                <a:lnTo>
                  <a:pt x="2291882" y="37681"/>
                </a:lnTo>
                <a:lnTo>
                  <a:pt x="2245671" y="28967"/>
                </a:lnTo>
                <a:lnTo>
                  <a:pt x="2199077" y="21367"/>
                </a:lnTo>
                <a:lnTo>
                  <a:pt x="2152112" y="14898"/>
                </a:lnTo>
                <a:lnTo>
                  <a:pt x="2104791" y="9573"/>
                </a:lnTo>
                <a:lnTo>
                  <a:pt x="2057129" y="5406"/>
                </a:lnTo>
                <a:lnTo>
                  <a:pt x="2009140" y="2412"/>
                </a:lnTo>
                <a:lnTo>
                  <a:pt x="1960839" y="605"/>
                </a:lnTo>
                <a:lnTo>
                  <a:pt x="1912239" y="0"/>
                </a:lnTo>
                <a:close/>
              </a:path>
            </a:pathLst>
          </a:custGeom>
          <a:solidFill>
            <a:srgbClr val="F59F17"/>
          </a:solidFill>
        </p:spPr>
        <p:txBody>
          <a:bodyPr wrap="square" lIns="0" tIns="0" rIns="0" bIns="0" rtlCol="0"/>
          <a:lstStyle/>
          <a:p>
            <a:endParaRPr lang="en-IN" b="1">
              <a:latin typeface="Aptos" panose="020B0004020202020204" pitchFamily="34" charset="0"/>
            </a:endParaRPr>
          </a:p>
        </p:txBody>
      </p:sp>
      <p:sp>
        <p:nvSpPr>
          <p:cNvPr id="4" name="object 4"/>
          <p:cNvSpPr/>
          <p:nvPr/>
        </p:nvSpPr>
        <p:spPr>
          <a:xfrm>
            <a:off x="7696200" y="2397251"/>
            <a:ext cx="2699385" cy="2699385"/>
          </a:xfrm>
          <a:custGeom>
            <a:avLst/>
            <a:gdLst/>
            <a:ahLst/>
            <a:cxnLst/>
            <a:rect l="l" t="t" r="r" b="b"/>
            <a:pathLst>
              <a:path w="2699384" h="2699385">
                <a:moveTo>
                  <a:pt x="1349502" y="0"/>
                </a:moveTo>
                <a:lnTo>
                  <a:pt x="1301096" y="851"/>
                </a:lnTo>
                <a:lnTo>
                  <a:pt x="1253119" y="3388"/>
                </a:lnTo>
                <a:lnTo>
                  <a:pt x="1205600" y="7580"/>
                </a:lnTo>
                <a:lnTo>
                  <a:pt x="1158567" y="13400"/>
                </a:lnTo>
                <a:lnTo>
                  <a:pt x="1112048" y="20818"/>
                </a:lnTo>
                <a:lnTo>
                  <a:pt x="1066073" y="29807"/>
                </a:lnTo>
                <a:lnTo>
                  <a:pt x="1020669" y="40338"/>
                </a:lnTo>
                <a:lnTo>
                  <a:pt x="975866" y="52382"/>
                </a:lnTo>
                <a:lnTo>
                  <a:pt x="931691" y="65911"/>
                </a:lnTo>
                <a:lnTo>
                  <a:pt x="888173" y="80897"/>
                </a:lnTo>
                <a:lnTo>
                  <a:pt x="845342" y="97310"/>
                </a:lnTo>
                <a:lnTo>
                  <a:pt x="803224" y="115122"/>
                </a:lnTo>
                <a:lnTo>
                  <a:pt x="761850" y="134304"/>
                </a:lnTo>
                <a:lnTo>
                  <a:pt x="721246" y="154829"/>
                </a:lnTo>
                <a:lnTo>
                  <a:pt x="681443" y="176668"/>
                </a:lnTo>
                <a:lnTo>
                  <a:pt x="642468" y="199791"/>
                </a:lnTo>
                <a:lnTo>
                  <a:pt x="604351" y="224171"/>
                </a:lnTo>
                <a:lnTo>
                  <a:pt x="567119" y="249779"/>
                </a:lnTo>
                <a:lnTo>
                  <a:pt x="530800" y="276586"/>
                </a:lnTo>
                <a:lnTo>
                  <a:pt x="495425" y="304565"/>
                </a:lnTo>
                <a:lnTo>
                  <a:pt x="461021" y="333685"/>
                </a:lnTo>
                <a:lnTo>
                  <a:pt x="427616" y="363920"/>
                </a:lnTo>
                <a:lnTo>
                  <a:pt x="395239" y="395239"/>
                </a:lnTo>
                <a:lnTo>
                  <a:pt x="363920" y="427616"/>
                </a:lnTo>
                <a:lnTo>
                  <a:pt x="333685" y="461021"/>
                </a:lnTo>
                <a:lnTo>
                  <a:pt x="304565" y="495425"/>
                </a:lnTo>
                <a:lnTo>
                  <a:pt x="276586" y="530800"/>
                </a:lnTo>
                <a:lnTo>
                  <a:pt x="249779" y="567119"/>
                </a:lnTo>
                <a:lnTo>
                  <a:pt x="224171" y="604351"/>
                </a:lnTo>
                <a:lnTo>
                  <a:pt x="199791" y="642468"/>
                </a:lnTo>
                <a:lnTo>
                  <a:pt x="176668" y="681443"/>
                </a:lnTo>
                <a:lnTo>
                  <a:pt x="154829" y="721246"/>
                </a:lnTo>
                <a:lnTo>
                  <a:pt x="134304" y="761850"/>
                </a:lnTo>
                <a:lnTo>
                  <a:pt x="115122" y="803224"/>
                </a:lnTo>
                <a:lnTo>
                  <a:pt x="97310" y="845342"/>
                </a:lnTo>
                <a:lnTo>
                  <a:pt x="80897" y="888173"/>
                </a:lnTo>
                <a:lnTo>
                  <a:pt x="65911" y="931691"/>
                </a:lnTo>
                <a:lnTo>
                  <a:pt x="52382" y="975866"/>
                </a:lnTo>
                <a:lnTo>
                  <a:pt x="40338" y="1020669"/>
                </a:lnTo>
                <a:lnTo>
                  <a:pt x="29807" y="1066073"/>
                </a:lnTo>
                <a:lnTo>
                  <a:pt x="20818" y="1112048"/>
                </a:lnTo>
                <a:lnTo>
                  <a:pt x="13400" y="1158567"/>
                </a:lnTo>
                <a:lnTo>
                  <a:pt x="7580" y="1205600"/>
                </a:lnTo>
                <a:lnTo>
                  <a:pt x="3388" y="1253119"/>
                </a:lnTo>
                <a:lnTo>
                  <a:pt x="851" y="1301096"/>
                </a:lnTo>
                <a:lnTo>
                  <a:pt x="0" y="1349502"/>
                </a:lnTo>
                <a:lnTo>
                  <a:pt x="851" y="1397907"/>
                </a:lnTo>
                <a:lnTo>
                  <a:pt x="3388" y="1445884"/>
                </a:lnTo>
                <a:lnTo>
                  <a:pt x="7580" y="1493403"/>
                </a:lnTo>
                <a:lnTo>
                  <a:pt x="13400" y="1540436"/>
                </a:lnTo>
                <a:lnTo>
                  <a:pt x="20818" y="1586955"/>
                </a:lnTo>
                <a:lnTo>
                  <a:pt x="29807" y="1632930"/>
                </a:lnTo>
                <a:lnTo>
                  <a:pt x="40338" y="1678334"/>
                </a:lnTo>
                <a:lnTo>
                  <a:pt x="52382" y="1723137"/>
                </a:lnTo>
                <a:lnTo>
                  <a:pt x="65911" y="1767312"/>
                </a:lnTo>
                <a:lnTo>
                  <a:pt x="80897" y="1810830"/>
                </a:lnTo>
                <a:lnTo>
                  <a:pt x="97310" y="1853661"/>
                </a:lnTo>
                <a:lnTo>
                  <a:pt x="115122" y="1895779"/>
                </a:lnTo>
                <a:lnTo>
                  <a:pt x="134304" y="1937153"/>
                </a:lnTo>
                <a:lnTo>
                  <a:pt x="154829" y="1977757"/>
                </a:lnTo>
                <a:lnTo>
                  <a:pt x="176668" y="2017560"/>
                </a:lnTo>
                <a:lnTo>
                  <a:pt x="199791" y="2056535"/>
                </a:lnTo>
                <a:lnTo>
                  <a:pt x="224171" y="2094652"/>
                </a:lnTo>
                <a:lnTo>
                  <a:pt x="249779" y="2131884"/>
                </a:lnTo>
                <a:lnTo>
                  <a:pt x="276586" y="2168203"/>
                </a:lnTo>
                <a:lnTo>
                  <a:pt x="304565" y="2203578"/>
                </a:lnTo>
                <a:lnTo>
                  <a:pt x="333685" y="2237982"/>
                </a:lnTo>
                <a:lnTo>
                  <a:pt x="363920" y="2271387"/>
                </a:lnTo>
                <a:lnTo>
                  <a:pt x="395239" y="2303764"/>
                </a:lnTo>
                <a:lnTo>
                  <a:pt x="427616" y="2335083"/>
                </a:lnTo>
                <a:lnTo>
                  <a:pt x="461021" y="2365318"/>
                </a:lnTo>
                <a:lnTo>
                  <a:pt x="495425" y="2394438"/>
                </a:lnTo>
                <a:lnTo>
                  <a:pt x="530800" y="2422417"/>
                </a:lnTo>
                <a:lnTo>
                  <a:pt x="567119" y="2449224"/>
                </a:lnTo>
                <a:lnTo>
                  <a:pt x="604351" y="2474832"/>
                </a:lnTo>
                <a:lnTo>
                  <a:pt x="642468" y="2499212"/>
                </a:lnTo>
                <a:lnTo>
                  <a:pt x="681443" y="2522335"/>
                </a:lnTo>
                <a:lnTo>
                  <a:pt x="721246" y="2544174"/>
                </a:lnTo>
                <a:lnTo>
                  <a:pt x="761850" y="2564699"/>
                </a:lnTo>
                <a:lnTo>
                  <a:pt x="803224" y="2583881"/>
                </a:lnTo>
                <a:lnTo>
                  <a:pt x="845342" y="2601693"/>
                </a:lnTo>
                <a:lnTo>
                  <a:pt x="888173" y="2618106"/>
                </a:lnTo>
                <a:lnTo>
                  <a:pt x="931691" y="2633092"/>
                </a:lnTo>
                <a:lnTo>
                  <a:pt x="975866" y="2646621"/>
                </a:lnTo>
                <a:lnTo>
                  <a:pt x="1020669" y="2658665"/>
                </a:lnTo>
                <a:lnTo>
                  <a:pt x="1066073" y="2669196"/>
                </a:lnTo>
                <a:lnTo>
                  <a:pt x="1112048" y="2678185"/>
                </a:lnTo>
                <a:lnTo>
                  <a:pt x="1158567" y="2685603"/>
                </a:lnTo>
                <a:lnTo>
                  <a:pt x="1205600" y="2691423"/>
                </a:lnTo>
                <a:lnTo>
                  <a:pt x="1253119" y="2695615"/>
                </a:lnTo>
                <a:lnTo>
                  <a:pt x="1301096" y="2698152"/>
                </a:lnTo>
                <a:lnTo>
                  <a:pt x="1349502" y="2699004"/>
                </a:lnTo>
                <a:lnTo>
                  <a:pt x="1397907" y="2698152"/>
                </a:lnTo>
                <a:lnTo>
                  <a:pt x="1445884" y="2695615"/>
                </a:lnTo>
                <a:lnTo>
                  <a:pt x="1493403" y="2691423"/>
                </a:lnTo>
                <a:lnTo>
                  <a:pt x="1540436" y="2685603"/>
                </a:lnTo>
                <a:lnTo>
                  <a:pt x="1586955" y="2678185"/>
                </a:lnTo>
                <a:lnTo>
                  <a:pt x="1632930" y="2669196"/>
                </a:lnTo>
                <a:lnTo>
                  <a:pt x="1678334" y="2658665"/>
                </a:lnTo>
                <a:lnTo>
                  <a:pt x="1723137" y="2646621"/>
                </a:lnTo>
                <a:lnTo>
                  <a:pt x="1767312" y="2633092"/>
                </a:lnTo>
                <a:lnTo>
                  <a:pt x="1810830" y="2618106"/>
                </a:lnTo>
                <a:lnTo>
                  <a:pt x="1853661" y="2601693"/>
                </a:lnTo>
                <a:lnTo>
                  <a:pt x="1895779" y="2583881"/>
                </a:lnTo>
                <a:lnTo>
                  <a:pt x="1937153" y="2564699"/>
                </a:lnTo>
                <a:lnTo>
                  <a:pt x="1977757" y="2544174"/>
                </a:lnTo>
                <a:lnTo>
                  <a:pt x="2017560" y="2522335"/>
                </a:lnTo>
                <a:lnTo>
                  <a:pt x="2056535" y="2499212"/>
                </a:lnTo>
                <a:lnTo>
                  <a:pt x="2094652" y="2474832"/>
                </a:lnTo>
                <a:lnTo>
                  <a:pt x="2131884" y="2449224"/>
                </a:lnTo>
                <a:lnTo>
                  <a:pt x="2168203" y="2422417"/>
                </a:lnTo>
                <a:lnTo>
                  <a:pt x="2203578" y="2394438"/>
                </a:lnTo>
                <a:lnTo>
                  <a:pt x="2237982" y="2365318"/>
                </a:lnTo>
                <a:lnTo>
                  <a:pt x="2271387" y="2335083"/>
                </a:lnTo>
                <a:lnTo>
                  <a:pt x="2303764" y="2303764"/>
                </a:lnTo>
                <a:lnTo>
                  <a:pt x="2335083" y="2271387"/>
                </a:lnTo>
                <a:lnTo>
                  <a:pt x="2365318" y="2237982"/>
                </a:lnTo>
                <a:lnTo>
                  <a:pt x="2394438" y="2203578"/>
                </a:lnTo>
                <a:lnTo>
                  <a:pt x="2422417" y="2168203"/>
                </a:lnTo>
                <a:lnTo>
                  <a:pt x="2449224" y="2131884"/>
                </a:lnTo>
                <a:lnTo>
                  <a:pt x="2474832" y="2094652"/>
                </a:lnTo>
                <a:lnTo>
                  <a:pt x="2499212" y="2056535"/>
                </a:lnTo>
                <a:lnTo>
                  <a:pt x="2522335" y="2017560"/>
                </a:lnTo>
                <a:lnTo>
                  <a:pt x="2544174" y="1977757"/>
                </a:lnTo>
                <a:lnTo>
                  <a:pt x="2564699" y="1937153"/>
                </a:lnTo>
                <a:lnTo>
                  <a:pt x="2583881" y="1895779"/>
                </a:lnTo>
                <a:lnTo>
                  <a:pt x="2601693" y="1853661"/>
                </a:lnTo>
                <a:lnTo>
                  <a:pt x="2618106" y="1810830"/>
                </a:lnTo>
                <a:lnTo>
                  <a:pt x="2633092" y="1767312"/>
                </a:lnTo>
                <a:lnTo>
                  <a:pt x="2646621" y="1723137"/>
                </a:lnTo>
                <a:lnTo>
                  <a:pt x="2658665" y="1678334"/>
                </a:lnTo>
                <a:lnTo>
                  <a:pt x="2669196" y="1632930"/>
                </a:lnTo>
                <a:lnTo>
                  <a:pt x="2678185" y="1586955"/>
                </a:lnTo>
                <a:lnTo>
                  <a:pt x="2685603" y="1540436"/>
                </a:lnTo>
                <a:lnTo>
                  <a:pt x="2691423" y="1493403"/>
                </a:lnTo>
                <a:lnTo>
                  <a:pt x="2695615" y="1445884"/>
                </a:lnTo>
                <a:lnTo>
                  <a:pt x="2698152" y="1397907"/>
                </a:lnTo>
                <a:lnTo>
                  <a:pt x="2699004" y="1349502"/>
                </a:lnTo>
                <a:lnTo>
                  <a:pt x="2698152" y="1301096"/>
                </a:lnTo>
                <a:lnTo>
                  <a:pt x="2695615" y="1253119"/>
                </a:lnTo>
                <a:lnTo>
                  <a:pt x="2691423" y="1205600"/>
                </a:lnTo>
                <a:lnTo>
                  <a:pt x="2685603" y="1158567"/>
                </a:lnTo>
                <a:lnTo>
                  <a:pt x="2678185" y="1112048"/>
                </a:lnTo>
                <a:lnTo>
                  <a:pt x="2669196" y="1066073"/>
                </a:lnTo>
                <a:lnTo>
                  <a:pt x="2658665" y="1020669"/>
                </a:lnTo>
                <a:lnTo>
                  <a:pt x="2646621" y="975866"/>
                </a:lnTo>
                <a:lnTo>
                  <a:pt x="2633092" y="931691"/>
                </a:lnTo>
                <a:lnTo>
                  <a:pt x="2618106" y="888173"/>
                </a:lnTo>
                <a:lnTo>
                  <a:pt x="2601693" y="845342"/>
                </a:lnTo>
                <a:lnTo>
                  <a:pt x="2583881" y="803224"/>
                </a:lnTo>
                <a:lnTo>
                  <a:pt x="2564699" y="761850"/>
                </a:lnTo>
                <a:lnTo>
                  <a:pt x="2544174" y="721246"/>
                </a:lnTo>
                <a:lnTo>
                  <a:pt x="2522335" y="681443"/>
                </a:lnTo>
                <a:lnTo>
                  <a:pt x="2499212" y="642468"/>
                </a:lnTo>
                <a:lnTo>
                  <a:pt x="2474832" y="604351"/>
                </a:lnTo>
                <a:lnTo>
                  <a:pt x="2449224" y="567119"/>
                </a:lnTo>
                <a:lnTo>
                  <a:pt x="2422417" y="530800"/>
                </a:lnTo>
                <a:lnTo>
                  <a:pt x="2394438" y="495425"/>
                </a:lnTo>
                <a:lnTo>
                  <a:pt x="2365318" y="461021"/>
                </a:lnTo>
                <a:lnTo>
                  <a:pt x="2335083" y="427616"/>
                </a:lnTo>
                <a:lnTo>
                  <a:pt x="2303764" y="395239"/>
                </a:lnTo>
                <a:lnTo>
                  <a:pt x="2271387" y="363920"/>
                </a:lnTo>
                <a:lnTo>
                  <a:pt x="2237982" y="333685"/>
                </a:lnTo>
                <a:lnTo>
                  <a:pt x="2203578" y="304565"/>
                </a:lnTo>
                <a:lnTo>
                  <a:pt x="2168203" y="276586"/>
                </a:lnTo>
                <a:lnTo>
                  <a:pt x="2131884" y="249779"/>
                </a:lnTo>
                <a:lnTo>
                  <a:pt x="2094652" y="224171"/>
                </a:lnTo>
                <a:lnTo>
                  <a:pt x="2056535" y="199791"/>
                </a:lnTo>
                <a:lnTo>
                  <a:pt x="2017560" y="176668"/>
                </a:lnTo>
                <a:lnTo>
                  <a:pt x="1977757" y="154829"/>
                </a:lnTo>
                <a:lnTo>
                  <a:pt x="1937153" y="134304"/>
                </a:lnTo>
                <a:lnTo>
                  <a:pt x="1895779" y="115122"/>
                </a:lnTo>
                <a:lnTo>
                  <a:pt x="1853661" y="97310"/>
                </a:lnTo>
                <a:lnTo>
                  <a:pt x="1810830" y="80897"/>
                </a:lnTo>
                <a:lnTo>
                  <a:pt x="1767312" y="65911"/>
                </a:lnTo>
                <a:lnTo>
                  <a:pt x="1723137" y="52382"/>
                </a:lnTo>
                <a:lnTo>
                  <a:pt x="1678334" y="40338"/>
                </a:lnTo>
                <a:lnTo>
                  <a:pt x="1632930" y="29807"/>
                </a:lnTo>
                <a:lnTo>
                  <a:pt x="1586955" y="20818"/>
                </a:lnTo>
                <a:lnTo>
                  <a:pt x="1540436" y="13400"/>
                </a:lnTo>
                <a:lnTo>
                  <a:pt x="1493403" y="7580"/>
                </a:lnTo>
                <a:lnTo>
                  <a:pt x="1445884" y="3388"/>
                </a:lnTo>
                <a:lnTo>
                  <a:pt x="1397907" y="851"/>
                </a:lnTo>
                <a:lnTo>
                  <a:pt x="1349502" y="0"/>
                </a:lnTo>
                <a:close/>
              </a:path>
            </a:pathLst>
          </a:custGeom>
          <a:solidFill>
            <a:srgbClr val="AEABAB"/>
          </a:solidFill>
        </p:spPr>
        <p:txBody>
          <a:bodyPr wrap="square" lIns="0" tIns="0" rIns="0" bIns="0" rtlCol="0"/>
          <a:lstStyle/>
          <a:p>
            <a:endParaRPr lang="en-IN" b="1">
              <a:latin typeface="Aptos" panose="020B0004020202020204" pitchFamily="34" charset="0"/>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ts val="3420"/>
              </a:lnSpc>
              <a:spcBef>
                <a:spcPts val="100"/>
              </a:spcBef>
            </a:pPr>
            <a:r>
              <a:rPr lang="en-IN" b="1">
                <a:latin typeface="Rubik Bold" pitchFamily="2" charset="-79"/>
                <a:cs typeface="Rubik Bold" pitchFamily="2" charset="-79"/>
              </a:rPr>
              <a:t>How Moat</a:t>
            </a:r>
            <a:r>
              <a:rPr lang="en-IN" b="1" spc="-15">
                <a:latin typeface="Rubik Bold" pitchFamily="2" charset="-79"/>
                <a:cs typeface="Rubik Bold" pitchFamily="2" charset="-79"/>
              </a:rPr>
              <a:t> </a:t>
            </a:r>
            <a:r>
              <a:rPr lang="en-IN" b="1">
                <a:latin typeface="Rubik Bold" pitchFamily="2" charset="-79"/>
                <a:cs typeface="Rubik Bold" pitchFamily="2" charset="-79"/>
              </a:rPr>
              <a:t>Investing Works</a:t>
            </a:r>
            <a:r>
              <a:rPr lang="en-IN" b="1" spc="5">
                <a:latin typeface="Rubik Bold" pitchFamily="2" charset="-79"/>
                <a:cs typeface="Rubik Bold" pitchFamily="2" charset="-79"/>
              </a:rPr>
              <a:t> </a:t>
            </a:r>
            <a:r>
              <a:rPr lang="en-IN" b="1" spc="-20">
                <a:latin typeface="Rubik Bold" pitchFamily="2" charset="-79"/>
                <a:cs typeface="Rubik Bold" pitchFamily="2" charset="-79"/>
              </a:rPr>
              <a:t>with</a:t>
            </a:r>
          </a:p>
          <a:p>
            <a:pPr marL="12700">
              <a:lnSpc>
                <a:spcPts val="3420"/>
              </a:lnSpc>
            </a:pPr>
            <a:r>
              <a:rPr lang="en-IN" b="1">
                <a:latin typeface="Rubik Bold" pitchFamily="2" charset="-79"/>
                <a:cs typeface="Rubik Bold" pitchFamily="2" charset="-79"/>
              </a:rPr>
              <a:t>Bajaj</a:t>
            </a:r>
            <a:r>
              <a:rPr lang="en-IN" b="1" spc="-15">
                <a:latin typeface="Rubik Bold" pitchFamily="2" charset="-79"/>
                <a:cs typeface="Rubik Bold" pitchFamily="2" charset="-79"/>
              </a:rPr>
              <a:t> </a:t>
            </a:r>
            <a:r>
              <a:rPr lang="en-IN" b="1">
                <a:latin typeface="Rubik Bold" pitchFamily="2" charset="-79"/>
                <a:cs typeface="Rubik Bold" pitchFamily="2" charset="-79"/>
              </a:rPr>
              <a:t>Finserv Large and Mid</a:t>
            </a:r>
            <a:r>
              <a:rPr lang="en-IN" b="1" spc="5">
                <a:latin typeface="Rubik Bold" pitchFamily="2" charset="-79"/>
                <a:cs typeface="Rubik Bold" pitchFamily="2" charset="-79"/>
              </a:rPr>
              <a:t> </a:t>
            </a:r>
            <a:r>
              <a:rPr lang="en-IN" b="1">
                <a:latin typeface="Rubik Bold" pitchFamily="2" charset="-79"/>
                <a:cs typeface="Rubik Bold" pitchFamily="2" charset="-79"/>
              </a:rPr>
              <a:t>Cap</a:t>
            </a:r>
            <a:r>
              <a:rPr lang="en-IN" b="1" spc="5">
                <a:latin typeface="Rubik Bold" pitchFamily="2" charset="-79"/>
                <a:cs typeface="Rubik Bold" pitchFamily="2" charset="-79"/>
              </a:rPr>
              <a:t> </a:t>
            </a:r>
            <a:r>
              <a:rPr lang="en-IN" b="1" spc="-10">
                <a:latin typeface="Rubik Bold" pitchFamily="2" charset="-79"/>
                <a:cs typeface="Rubik Bold" pitchFamily="2" charset="-79"/>
              </a:rPr>
              <a:t>Fund?</a:t>
            </a:r>
          </a:p>
        </p:txBody>
      </p:sp>
      <p:sp>
        <p:nvSpPr>
          <p:cNvPr id="6" name="object 6"/>
          <p:cNvSpPr/>
          <p:nvPr/>
        </p:nvSpPr>
        <p:spPr>
          <a:xfrm>
            <a:off x="427481" y="1245108"/>
            <a:ext cx="1095375" cy="57150"/>
          </a:xfrm>
          <a:custGeom>
            <a:avLst/>
            <a:gdLst/>
            <a:ahLst/>
            <a:cxnLst/>
            <a:rect l="l" t="t" r="r" b="b"/>
            <a:pathLst>
              <a:path w="1095375" h="57150">
                <a:moveTo>
                  <a:pt x="1094994" y="0"/>
                </a:moveTo>
                <a:lnTo>
                  <a:pt x="0" y="0"/>
                </a:lnTo>
                <a:lnTo>
                  <a:pt x="0" y="57150"/>
                </a:lnTo>
                <a:lnTo>
                  <a:pt x="1094994" y="57150"/>
                </a:lnTo>
                <a:lnTo>
                  <a:pt x="1094994" y="0"/>
                </a:lnTo>
                <a:close/>
              </a:path>
            </a:pathLst>
          </a:custGeom>
          <a:solidFill>
            <a:srgbClr val="005DAC"/>
          </a:solidFill>
        </p:spPr>
        <p:txBody>
          <a:bodyPr wrap="square" lIns="0" tIns="0" rIns="0" bIns="0" rtlCol="0"/>
          <a:lstStyle/>
          <a:p>
            <a:endParaRPr lang="en-IN" b="1">
              <a:latin typeface="Aptos" panose="020B0004020202020204" pitchFamily="34" charset="0"/>
            </a:endParaRPr>
          </a:p>
        </p:txBody>
      </p:sp>
      <p:sp>
        <p:nvSpPr>
          <p:cNvPr id="7" name="object 7"/>
          <p:cNvSpPr txBox="1"/>
          <p:nvPr/>
        </p:nvSpPr>
        <p:spPr>
          <a:xfrm>
            <a:off x="1574038" y="4030586"/>
            <a:ext cx="1958339" cy="616585"/>
          </a:xfrm>
          <a:prstGeom prst="rect">
            <a:avLst/>
          </a:prstGeom>
        </p:spPr>
        <p:txBody>
          <a:bodyPr vert="horz" wrap="square" lIns="0" tIns="64135" rIns="0" bIns="0" rtlCol="0">
            <a:spAutoFit/>
          </a:bodyPr>
          <a:lstStyle/>
          <a:p>
            <a:pPr algn="ctr">
              <a:lnSpc>
                <a:spcPct val="100000"/>
              </a:lnSpc>
              <a:spcBef>
                <a:spcPts val="505"/>
              </a:spcBef>
            </a:pPr>
            <a:r>
              <a:rPr lang="en-IN" sz="1600" b="1">
                <a:solidFill>
                  <a:srgbClr val="3A3838"/>
                </a:solidFill>
                <a:latin typeface="Aptos" panose="020B0004020202020204" pitchFamily="34" charset="0"/>
                <a:cs typeface="Rubik SemiBold"/>
              </a:rPr>
              <a:t>Large</a:t>
            </a:r>
            <a:r>
              <a:rPr lang="en-IN" sz="1600" b="1" spc="-15">
                <a:solidFill>
                  <a:srgbClr val="3A3838"/>
                </a:solidFill>
                <a:latin typeface="Aptos" panose="020B0004020202020204" pitchFamily="34" charset="0"/>
                <a:cs typeface="Rubik SemiBold"/>
              </a:rPr>
              <a:t> </a:t>
            </a:r>
            <a:r>
              <a:rPr lang="en-IN" sz="1600" b="1">
                <a:solidFill>
                  <a:srgbClr val="3A3838"/>
                </a:solidFill>
                <a:latin typeface="Aptos" panose="020B0004020202020204" pitchFamily="34" charset="0"/>
                <a:cs typeface="Rubik SemiBold"/>
              </a:rPr>
              <a:t>Cap </a:t>
            </a:r>
            <a:r>
              <a:rPr lang="en-IN" sz="1600" b="1" spc="-10">
                <a:solidFill>
                  <a:srgbClr val="3A3838"/>
                </a:solidFill>
                <a:latin typeface="Aptos" panose="020B0004020202020204" pitchFamily="34" charset="0"/>
                <a:cs typeface="Rubik SemiBold"/>
              </a:rPr>
              <a:t>Universe</a:t>
            </a:r>
            <a:endParaRPr lang="en-IN" sz="1600" b="1">
              <a:latin typeface="Aptos" panose="020B0004020202020204" pitchFamily="34" charset="0"/>
              <a:cs typeface="Rubik SemiBold"/>
            </a:endParaRPr>
          </a:p>
          <a:p>
            <a:pPr algn="ctr">
              <a:lnSpc>
                <a:spcPct val="100000"/>
              </a:lnSpc>
              <a:spcBef>
                <a:spcPts val="405"/>
              </a:spcBef>
            </a:pPr>
            <a:r>
              <a:rPr lang="en-IN" sz="1600" b="1">
                <a:solidFill>
                  <a:srgbClr val="3A3838"/>
                </a:solidFill>
                <a:latin typeface="Aptos" panose="020B0004020202020204" pitchFamily="34" charset="0"/>
                <a:cs typeface="Rubik Bold"/>
              </a:rPr>
              <a:t>(Top</a:t>
            </a:r>
            <a:r>
              <a:rPr lang="en-IN" sz="1600" b="1" spc="-35">
                <a:solidFill>
                  <a:srgbClr val="3A3838"/>
                </a:solidFill>
                <a:latin typeface="Aptos" panose="020B0004020202020204" pitchFamily="34" charset="0"/>
                <a:cs typeface="Rubik Bold"/>
              </a:rPr>
              <a:t> </a:t>
            </a:r>
            <a:r>
              <a:rPr lang="en-IN" sz="1600" b="1">
                <a:solidFill>
                  <a:srgbClr val="3A3838"/>
                </a:solidFill>
                <a:latin typeface="Aptos" panose="020B0004020202020204" pitchFamily="34" charset="0"/>
                <a:cs typeface="Rubik Bold"/>
              </a:rPr>
              <a:t>100</a:t>
            </a:r>
            <a:r>
              <a:rPr lang="en-IN" sz="1600" b="1" spc="-20">
                <a:solidFill>
                  <a:srgbClr val="3A3838"/>
                </a:solidFill>
                <a:latin typeface="Aptos" panose="020B0004020202020204" pitchFamily="34" charset="0"/>
                <a:cs typeface="Rubik Bold"/>
              </a:rPr>
              <a:t> </a:t>
            </a:r>
            <a:r>
              <a:rPr lang="en-IN" sz="1600" b="1" spc="-10">
                <a:solidFill>
                  <a:srgbClr val="3A3838"/>
                </a:solidFill>
                <a:latin typeface="Aptos" panose="020B0004020202020204" pitchFamily="34" charset="0"/>
                <a:cs typeface="Rubik Bold"/>
              </a:rPr>
              <a:t>Stocks)</a:t>
            </a:r>
            <a:endParaRPr lang="en-IN" sz="1600" b="1">
              <a:latin typeface="Aptos" panose="020B0004020202020204" pitchFamily="34" charset="0"/>
              <a:cs typeface="Rubik Bold"/>
            </a:endParaRPr>
          </a:p>
        </p:txBody>
      </p:sp>
      <p:sp>
        <p:nvSpPr>
          <p:cNvPr id="8" name="object 8"/>
          <p:cNvSpPr txBox="1"/>
          <p:nvPr/>
        </p:nvSpPr>
        <p:spPr>
          <a:xfrm>
            <a:off x="8089900" y="3882949"/>
            <a:ext cx="2054860" cy="608500"/>
          </a:xfrm>
          <a:prstGeom prst="rect">
            <a:avLst/>
          </a:prstGeom>
        </p:spPr>
        <p:txBody>
          <a:bodyPr vert="horz" wrap="square" lIns="0" tIns="64135" rIns="0" bIns="0" rtlCol="0">
            <a:spAutoFit/>
          </a:bodyPr>
          <a:lstStyle/>
          <a:p>
            <a:pPr marL="635" algn="ctr">
              <a:lnSpc>
                <a:spcPct val="100000"/>
              </a:lnSpc>
              <a:spcBef>
                <a:spcPts val="505"/>
              </a:spcBef>
            </a:pPr>
            <a:r>
              <a:rPr lang="en-IN" sz="1600" b="1">
                <a:solidFill>
                  <a:srgbClr val="FFFFFF"/>
                </a:solidFill>
                <a:latin typeface="Aptos" panose="020B0004020202020204" pitchFamily="34" charset="0"/>
                <a:cs typeface="Rubik SemiBold"/>
              </a:rPr>
              <a:t>Mid Cap</a:t>
            </a:r>
            <a:r>
              <a:rPr lang="en-IN" sz="1600" b="1" spc="-5">
                <a:solidFill>
                  <a:srgbClr val="FFFFFF"/>
                </a:solidFill>
                <a:latin typeface="Aptos" panose="020B0004020202020204" pitchFamily="34" charset="0"/>
                <a:cs typeface="Rubik SemiBold"/>
              </a:rPr>
              <a:t> </a:t>
            </a:r>
            <a:r>
              <a:rPr lang="en-IN" sz="1600" b="1" spc="-10">
                <a:solidFill>
                  <a:srgbClr val="FFFFFF"/>
                </a:solidFill>
                <a:latin typeface="Aptos" panose="020B0004020202020204" pitchFamily="34" charset="0"/>
                <a:cs typeface="Rubik SemiBold"/>
              </a:rPr>
              <a:t>Universe</a:t>
            </a:r>
            <a:endParaRPr lang="en-IN" sz="1600" b="1">
              <a:latin typeface="Aptos" panose="020B0004020202020204" pitchFamily="34" charset="0"/>
              <a:cs typeface="Rubik SemiBold"/>
            </a:endParaRPr>
          </a:p>
          <a:p>
            <a:pPr algn="ctr">
              <a:lnSpc>
                <a:spcPct val="100000"/>
              </a:lnSpc>
              <a:spcBef>
                <a:spcPts val="409"/>
              </a:spcBef>
            </a:pPr>
            <a:r>
              <a:rPr lang="en-IN" sz="1600" b="1">
                <a:solidFill>
                  <a:srgbClr val="FFFFFF"/>
                </a:solidFill>
                <a:latin typeface="Aptos" panose="020B0004020202020204" pitchFamily="34" charset="0"/>
                <a:cs typeface="Rubik Bold"/>
              </a:rPr>
              <a:t>(101st</a:t>
            </a:r>
            <a:r>
              <a:rPr lang="en-IN" sz="1600" b="1" spc="-15">
                <a:solidFill>
                  <a:srgbClr val="FFFFFF"/>
                </a:solidFill>
                <a:latin typeface="Aptos" panose="020B0004020202020204" pitchFamily="34" charset="0"/>
                <a:cs typeface="Rubik Bold"/>
              </a:rPr>
              <a:t> </a:t>
            </a:r>
            <a:r>
              <a:rPr lang="en-IN" sz="1600" b="1" spc="-10">
                <a:solidFill>
                  <a:srgbClr val="FFFFFF"/>
                </a:solidFill>
                <a:latin typeface="Aptos" panose="020B0004020202020204" pitchFamily="34" charset="0"/>
                <a:cs typeface="Rubik Bold"/>
              </a:rPr>
              <a:t>-</a:t>
            </a:r>
            <a:r>
              <a:rPr lang="en-IN" sz="1600" b="1">
                <a:solidFill>
                  <a:srgbClr val="FFFFFF"/>
                </a:solidFill>
                <a:latin typeface="Aptos" panose="020B0004020202020204" pitchFamily="34" charset="0"/>
                <a:cs typeface="Rubik Bold"/>
              </a:rPr>
              <a:t>250th</a:t>
            </a:r>
            <a:r>
              <a:rPr lang="en-IN" sz="1600" b="1" spc="5">
                <a:solidFill>
                  <a:srgbClr val="FFFFFF"/>
                </a:solidFill>
                <a:latin typeface="Aptos" panose="020B0004020202020204" pitchFamily="34" charset="0"/>
                <a:cs typeface="Rubik Bold"/>
              </a:rPr>
              <a:t> </a:t>
            </a:r>
            <a:r>
              <a:rPr lang="en-IN" sz="1600" b="1" spc="-10">
                <a:solidFill>
                  <a:srgbClr val="FFFFFF"/>
                </a:solidFill>
                <a:latin typeface="Aptos" panose="020B0004020202020204" pitchFamily="34" charset="0"/>
                <a:cs typeface="Rubik Bold"/>
              </a:rPr>
              <a:t>Stocks)</a:t>
            </a:r>
            <a:endParaRPr lang="en-IN" sz="1600" b="1">
              <a:latin typeface="Aptos" panose="020B0004020202020204" pitchFamily="34" charset="0"/>
              <a:cs typeface="Rubik Bold"/>
            </a:endParaRPr>
          </a:p>
        </p:txBody>
      </p:sp>
      <p:grpSp>
        <p:nvGrpSpPr>
          <p:cNvPr id="9" name="object 9"/>
          <p:cNvGrpSpPr/>
          <p:nvPr/>
        </p:nvGrpSpPr>
        <p:grpSpPr>
          <a:xfrm>
            <a:off x="3740658" y="1545336"/>
            <a:ext cx="5594884" cy="4370832"/>
            <a:chOff x="3740658" y="1545336"/>
            <a:chExt cx="5594884" cy="4370832"/>
          </a:xfrm>
        </p:grpSpPr>
        <p:pic>
          <p:nvPicPr>
            <p:cNvPr id="10" name="object 10"/>
            <p:cNvPicPr/>
            <p:nvPr/>
          </p:nvPicPr>
          <p:blipFill>
            <a:blip r:embed="rId2" cstate="print"/>
            <a:stretch>
              <a:fillRect/>
            </a:stretch>
          </p:blipFill>
          <p:spPr>
            <a:xfrm>
              <a:off x="3740658" y="1545336"/>
              <a:ext cx="4370832" cy="4370832"/>
            </a:xfrm>
            <a:prstGeom prst="rect">
              <a:avLst/>
            </a:prstGeom>
          </p:spPr>
        </p:pic>
        <p:sp>
          <p:nvSpPr>
            <p:cNvPr id="11" name="object 11"/>
            <p:cNvSpPr/>
            <p:nvPr/>
          </p:nvSpPr>
          <p:spPr>
            <a:xfrm>
              <a:off x="8769122" y="3007042"/>
              <a:ext cx="566420" cy="887730"/>
            </a:xfrm>
            <a:custGeom>
              <a:avLst/>
              <a:gdLst/>
              <a:ahLst/>
              <a:cxnLst/>
              <a:rect l="l" t="t" r="r" b="b"/>
              <a:pathLst>
                <a:path w="566420" h="887729">
                  <a:moveTo>
                    <a:pt x="227774" y="543128"/>
                  </a:moveTo>
                  <a:lnTo>
                    <a:pt x="190258" y="523062"/>
                  </a:lnTo>
                  <a:lnTo>
                    <a:pt x="171170" y="522884"/>
                  </a:lnTo>
                  <a:lnTo>
                    <a:pt x="151917" y="523062"/>
                  </a:lnTo>
                  <a:lnTo>
                    <a:pt x="114782" y="543128"/>
                  </a:lnTo>
                  <a:lnTo>
                    <a:pt x="116205" y="550786"/>
                  </a:lnTo>
                  <a:lnTo>
                    <a:pt x="120230" y="556450"/>
                  </a:lnTo>
                  <a:lnTo>
                    <a:pt x="126415" y="560120"/>
                  </a:lnTo>
                  <a:lnTo>
                    <a:pt x="134353" y="561784"/>
                  </a:lnTo>
                  <a:lnTo>
                    <a:pt x="171716" y="561784"/>
                  </a:lnTo>
                  <a:lnTo>
                    <a:pt x="207314" y="561784"/>
                  </a:lnTo>
                  <a:lnTo>
                    <a:pt x="215265" y="560247"/>
                  </a:lnTo>
                  <a:lnTo>
                    <a:pt x="221551" y="556793"/>
                  </a:lnTo>
                  <a:lnTo>
                    <a:pt x="225831" y="551167"/>
                  </a:lnTo>
                  <a:lnTo>
                    <a:pt x="227774" y="543128"/>
                  </a:lnTo>
                  <a:close/>
                </a:path>
                <a:path w="566420" h="887729">
                  <a:moveTo>
                    <a:pt x="227774" y="428459"/>
                  </a:moveTo>
                  <a:lnTo>
                    <a:pt x="189522" y="409282"/>
                  </a:lnTo>
                  <a:lnTo>
                    <a:pt x="170827" y="409117"/>
                  </a:lnTo>
                  <a:lnTo>
                    <a:pt x="152146" y="409282"/>
                  </a:lnTo>
                  <a:lnTo>
                    <a:pt x="114782" y="428459"/>
                  </a:lnTo>
                  <a:lnTo>
                    <a:pt x="116230" y="437007"/>
                  </a:lnTo>
                  <a:lnTo>
                    <a:pt x="120345" y="442899"/>
                  </a:lnTo>
                  <a:lnTo>
                    <a:pt x="126796" y="446443"/>
                  </a:lnTo>
                  <a:lnTo>
                    <a:pt x="135242" y="447992"/>
                  </a:lnTo>
                  <a:lnTo>
                    <a:pt x="169049" y="447992"/>
                  </a:lnTo>
                  <a:lnTo>
                    <a:pt x="206425" y="447992"/>
                  </a:lnTo>
                  <a:lnTo>
                    <a:pt x="215011" y="446443"/>
                  </a:lnTo>
                  <a:lnTo>
                    <a:pt x="221767" y="442899"/>
                  </a:lnTo>
                  <a:lnTo>
                    <a:pt x="226187" y="437007"/>
                  </a:lnTo>
                  <a:lnTo>
                    <a:pt x="227774" y="428459"/>
                  </a:lnTo>
                  <a:close/>
                </a:path>
                <a:path w="566420" h="887729">
                  <a:moveTo>
                    <a:pt x="227774" y="315569"/>
                  </a:moveTo>
                  <a:lnTo>
                    <a:pt x="189153" y="295503"/>
                  </a:lnTo>
                  <a:lnTo>
                    <a:pt x="170827" y="295338"/>
                  </a:lnTo>
                  <a:lnTo>
                    <a:pt x="152514" y="295503"/>
                  </a:lnTo>
                  <a:lnTo>
                    <a:pt x="115709" y="307632"/>
                  </a:lnTo>
                  <a:lnTo>
                    <a:pt x="114782" y="316445"/>
                  </a:lnTo>
                  <a:lnTo>
                    <a:pt x="116598" y="323964"/>
                  </a:lnTo>
                  <a:lnTo>
                    <a:pt x="120675" y="329323"/>
                  </a:lnTo>
                  <a:lnTo>
                    <a:pt x="126911" y="332701"/>
                  </a:lnTo>
                  <a:lnTo>
                    <a:pt x="135242" y="334225"/>
                  </a:lnTo>
                  <a:lnTo>
                    <a:pt x="170827" y="334225"/>
                  </a:lnTo>
                  <a:lnTo>
                    <a:pt x="206425" y="334225"/>
                  </a:lnTo>
                  <a:lnTo>
                    <a:pt x="214884" y="333057"/>
                  </a:lnTo>
                  <a:lnTo>
                    <a:pt x="221437" y="329565"/>
                  </a:lnTo>
                  <a:lnTo>
                    <a:pt x="225818" y="323723"/>
                  </a:lnTo>
                  <a:lnTo>
                    <a:pt x="227774" y="315569"/>
                  </a:lnTo>
                  <a:close/>
                </a:path>
                <a:path w="566420" h="887729">
                  <a:moveTo>
                    <a:pt x="227774" y="201777"/>
                  </a:moveTo>
                  <a:lnTo>
                    <a:pt x="189280" y="181724"/>
                  </a:lnTo>
                  <a:lnTo>
                    <a:pt x="171170" y="181559"/>
                  </a:lnTo>
                  <a:lnTo>
                    <a:pt x="152882" y="181724"/>
                  </a:lnTo>
                  <a:lnTo>
                    <a:pt x="115836" y="193103"/>
                  </a:lnTo>
                  <a:lnTo>
                    <a:pt x="114782" y="201777"/>
                  </a:lnTo>
                  <a:lnTo>
                    <a:pt x="116738" y="210312"/>
                  </a:lnTo>
                  <a:lnTo>
                    <a:pt x="121119" y="216103"/>
                  </a:lnTo>
                  <a:lnTo>
                    <a:pt x="127673" y="219392"/>
                  </a:lnTo>
                  <a:lnTo>
                    <a:pt x="136131" y="220433"/>
                  </a:lnTo>
                  <a:lnTo>
                    <a:pt x="169938" y="220433"/>
                  </a:lnTo>
                  <a:lnTo>
                    <a:pt x="205536" y="220433"/>
                  </a:lnTo>
                  <a:lnTo>
                    <a:pt x="214134" y="219392"/>
                  </a:lnTo>
                  <a:lnTo>
                    <a:pt x="220992" y="216103"/>
                  </a:lnTo>
                  <a:lnTo>
                    <a:pt x="225679" y="210312"/>
                  </a:lnTo>
                  <a:lnTo>
                    <a:pt x="227774" y="201777"/>
                  </a:lnTo>
                  <a:close/>
                </a:path>
                <a:path w="566420" h="887729">
                  <a:moveTo>
                    <a:pt x="270903" y="636714"/>
                  </a:moveTo>
                  <a:lnTo>
                    <a:pt x="217995" y="637336"/>
                  </a:lnTo>
                  <a:lnTo>
                    <a:pt x="168719" y="653453"/>
                  </a:lnTo>
                  <a:lnTo>
                    <a:pt x="152146" y="702233"/>
                  </a:lnTo>
                  <a:lnTo>
                    <a:pt x="152146" y="754672"/>
                  </a:lnTo>
                  <a:lnTo>
                    <a:pt x="189522" y="717550"/>
                  </a:lnTo>
                  <a:lnTo>
                    <a:pt x="189522" y="702233"/>
                  </a:lnTo>
                  <a:lnTo>
                    <a:pt x="191185" y="689063"/>
                  </a:lnTo>
                  <a:lnTo>
                    <a:pt x="195529" y="680897"/>
                  </a:lnTo>
                  <a:lnTo>
                    <a:pt x="203530" y="676732"/>
                  </a:lnTo>
                  <a:lnTo>
                    <a:pt x="216204" y="675563"/>
                  </a:lnTo>
                  <a:lnTo>
                    <a:pt x="231787" y="675563"/>
                  </a:lnTo>
                  <a:lnTo>
                    <a:pt x="270903" y="636714"/>
                  </a:lnTo>
                  <a:close/>
                </a:path>
                <a:path w="566420" h="887729">
                  <a:moveTo>
                    <a:pt x="385203" y="523176"/>
                  </a:moveTo>
                  <a:lnTo>
                    <a:pt x="380657" y="523062"/>
                  </a:lnTo>
                  <a:lnTo>
                    <a:pt x="361569" y="522884"/>
                  </a:lnTo>
                  <a:lnTo>
                    <a:pt x="342315" y="523062"/>
                  </a:lnTo>
                  <a:lnTo>
                    <a:pt x="305600" y="534822"/>
                  </a:lnTo>
                  <a:lnTo>
                    <a:pt x="304304" y="543128"/>
                  </a:lnTo>
                  <a:lnTo>
                    <a:pt x="305739" y="550786"/>
                  </a:lnTo>
                  <a:lnTo>
                    <a:pt x="309740" y="556450"/>
                  </a:lnTo>
                  <a:lnTo>
                    <a:pt x="315925" y="560120"/>
                  </a:lnTo>
                  <a:lnTo>
                    <a:pt x="323850" y="561784"/>
                  </a:lnTo>
                  <a:lnTo>
                    <a:pt x="346329" y="561784"/>
                  </a:lnTo>
                  <a:lnTo>
                    <a:pt x="385203" y="523176"/>
                  </a:lnTo>
                  <a:close/>
                </a:path>
                <a:path w="566420" h="887729">
                  <a:moveTo>
                    <a:pt x="417309" y="429336"/>
                  </a:moveTo>
                  <a:lnTo>
                    <a:pt x="378790" y="409282"/>
                  </a:lnTo>
                  <a:lnTo>
                    <a:pt x="360680" y="409117"/>
                  </a:lnTo>
                  <a:lnTo>
                    <a:pt x="342392" y="409282"/>
                  </a:lnTo>
                  <a:lnTo>
                    <a:pt x="305358" y="421398"/>
                  </a:lnTo>
                  <a:lnTo>
                    <a:pt x="304304" y="430237"/>
                  </a:lnTo>
                  <a:lnTo>
                    <a:pt x="306247" y="437756"/>
                  </a:lnTo>
                  <a:lnTo>
                    <a:pt x="310527" y="443115"/>
                  </a:lnTo>
                  <a:lnTo>
                    <a:pt x="316801" y="446481"/>
                  </a:lnTo>
                  <a:lnTo>
                    <a:pt x="324751" y="447992"/>
                  </a:lnTo>
                  <a:lnTo>
                    <a:pt x="360337" y="447992"/>
                  </a:lnTo>
                  <a:lnTo>
                    <a:pt x="395922" y="447992"/>
                  </a:lnTo>
                  <a:lnTo>
                    <a:pt x="404393" y="446951"/>
                  </a:lnTo>
                  <a:lnTo>
                    <a:pt x="410946" y="443674"/>
                  </a:lnTo>
                  <a:lnTo>
                    <a:pt x="415340" y="437883"/>
                  </a:lnTo>
                  <a:lnTo>
                    <a:pt x="417309" y="429336"/>
                  </a:lnTo>
                  <a:close/>
                </a:path>
                <a:path w="566420" h="887729">
                  <a:moveTo>
                    <a:pt x="417309" y="315569"/>
                  </a:moveTo>
                  <a:lnTo>
                    <a:pt x="379387" y="295389"/>
                  </a:lnTo>
                  <a:lnTo>
                    <a:pt x="360337" y="295109"/>
                  </a:lnTo>
                  <a:lnTo>
                    <a:pt x="341287" y="295490"/>
                  </a:lnTo>
                  <a:lnTo>
                    <a:pt x="322084" y="296875"/>
                  </a:lnTo>
                  <a:lnTo>
                    <a:pt x="315861" y="296875"/>
                  </a:lnTo>
                  <a:lnTo>
                    <a:pt x="306082" y="307555"/>
                  </a:lnTo>
                  <a:lnTo>
                    <a:pt x="305181" y="314667"/>
                  </a:lnTo>
                  <a:lnTo>
                    <a:pt x="305206" y="322097"/>
                  </a:lnTo>
                  <a:lnTo>
                    <a:pt x="341655" y="334124"/>
                  </a:lnTo>
                  <a:lnTo>
                    <a:pt x="360337" y="334225"/>
                  </a:lnTo>
                  <a:lnTo>
                    <a:pt x="369684" y="334213"/>
                  </a:lnTo>
                  <a:lnTo>
                    <a:pt x="411848" y="328777"/>
                  </a:lnTo>
                  <a:lnTo>
                    <a:pt x="415874" y="323215"/>
                  </a:lnTo>
                  <a:lnTo>
                    <a:pt x="417309" y="315569"/>
                  </a:lnTo>
                  <a:close/>
                </a:path>
                <a:path w="566420" h="887729">
                  <a:moveTo>
                    <a:pt x="417309" y="201777"/>
                  </a:moveTo>
                  <a:lnTo>
                    <a:pt x="378790" y="181724"/>
                  </a:lnTo>
                  <a:lnTo>
                    <a:pt x="360680" y="181559"/>
                  </a:lnTo>
                  <a:lnTo>
                    <a:pt x="342392" y="181724"/>
                  </a:lnTo>
                  <a:lnTo>
                    <a:pt x="305358" y="193471"/>
                  </a:lnTo>
                  <a:lnTo>
                    <a:pt x="304304" y="201777"/>
                  </a:lnTo>
                  <a:lnTo>
                    <a:pt x="306247" y="209829"/>
                  </a:lnTo>
                  <a:lnTo>
                    <a:pt x="310527" y="215455"/>
                  </a:lnTo>
                  <a:lnTo>
                    <a:pt x="316801" y="218909"/>
                  </a:lnTo>
                  <a:lnTo>
                    <a:pt x="324751" y="220433"/>
                  </a:lnTo>
                  <a:lnTo>
                    <a:pt x="360337" y="220433"/>
                  </a:lnTo>
                  <a:lnTo>
                    <a:pt x="395922" y="220433"/>
                  </a:lnTo>
                  <a:lnTo>
                    <a:pt x="404025" y="219392"/>
                  </a:lnTo>
                  <a:lnTo>
                    <a:pt x="410616" y="216103"/>
                  </a:lnTo>
                  <a:lnTo>
                    <a:pt x="415213" y="210312"/>
                  </a:lnTo>
                  <a:lnTo>
                    <a:pt x="417309" y="201777"/>
                  </a:lnTo>
                  <a:close/>
                </a:path>
                <a:path w="566420" h="887729">
                  <a:moveTo>
                    <a:pt x="565912" y="343674"/>
                  </a:moveTo>
                  <a:lnTo>
                    <a:pt x="532066" y="336905"/>
                  </a:lnTo>
                  <a:lnTo>
                    <a:pt x="532066" y="332460"/>
                  </a:lnTo>
                  <a:lnTo>
                    <a:pt x="531164" y="328891"/>
                  </a:lnTo>
                  <a:lnTo>
                    <a:pt x="531291" y="275551"/>
                  </a:lnTo>
                  <a:lnTo>
                    <a:pt x="531507" y="224878"/>
                  </a:lnTo>
                  <a:lnTo>
                    <a:pt x="531545" y="174218"/>
                  </a:lnTo>
                  <a:lnTo>
                    <a:pt x="531164" y="123571"/>
                  </a:lnTo>
                  <a:lnTo>
                    <a:pt x="518388" y="82334"/>
                  </a:lnTo>
                  <a:lnTo>
                    <a:pt x="479577" y="63119"/>
                  </a:lnTo>
                  <a:lnTo>
                    <a:pt x="317779" y="38125"/>
                  </a:lnTo>
                  <a:lnTo>
                    <a:pt x="70294" y="0"/>
                  </a:lnTo>
                  <a:lnTo>
                    <a:pt x="42049" y="1092"/>
                  </a:lnTo>
                  <a:lnTo>
                    <a:pt x="19799" y="12776"/>
                  </a:lnTo>
                  <a:lnTo>
                    <a:pt x="5232" y="33616"/>
                  </a:lnTo>
                  <a:lnTo>
                    <a:pt x="38" y="62039"/>
                  </a:lnTo>
                  <a:lnTo>
                    <a:pt x="0" y="839127"/>
                  </a:lnTo>
                  <a:lnTo>
                    <a:pt x="4127" y="866381"/>
                  </a:lnTo>
                  <a:lnTo>
                    <a:pt x="16357" y="886460"/>
                  </a:lnTo>
                  <a:lnTo>
                    <a:pt x="18275" y="887653"/>
                  </a:lnTo>
                  <a:lnTo>
                    <a:pt x="46482" y="859624"/>
                  </a:lnTo>
                  <a:lnTo>
                    <a:pt x="42710" y="854240"/>
                  </a:lnTo>
                  <a:lnTo>
                    <a:pt x="39154" y="848017"/>
                  </a:lnTo>
                  <a:lnTo>
                    <a:pt x="37376" y="843572"/>
                  </a:lnTo>
                  <a:lnTo>
                    <a:pt x="38265" y="836460"/>
                  </a:lnTo>
                  <a:lnTo>
                    <a:pt x="38265" y="71996"/>
                  </a:lnTo>
                  <a:lnTo>
                    <a:pt x="39738" y="52374"/>
                  </a:lnTo>
                  <a:lnTo>
                    <a:pt x="45377" y="41668"/>
                  </a:lnTo>
                  <a:lnTo>
                    <a:pt x="57035" y="38125"/>
                  </a:lnTo>
                  <a:lnTo>
                    <a:pt x="76517" y="39979"/>
                  </a:lnTo>
                  <a:lnTo>
                    <a:pt x="467995" y="99568"/>
                  </a:lnTo>
                  <a:lnTo>
                    <a:pt x="493814" y="128003"/>
                  </a:lnTo>
                  <a:lnTo>
                    <a:pt x="493814" y="415290"/>
                  </a:lnTo>
                  <a:lnTo>
                    <a:pt x="532942" y="376428"/>
                  </a:lnTo>
                  <a:lnTo>
                    <a:pt x="532942" y="375996"/>
                  </a:lnTo>
                  <a:lnTo>
                    <a:pt x="533311" y="376059"/>
                  </a:lnTo>
                  <a:lnTo>
                    <a:pt x="565912" y="343674"/>
                  </a:lnTo>
                  <a:close/>
                </a:path>
              </a:pathLst>
            </a:custGeom>
            <a:solidFill>
              <a:srgbClr val="FFFFFF"/>
            </a:solidFill>
          </p:spPr>
          <p:txBody>
            <a:bodyPr wrap="square" lIns="0" tIns="0" rIns="0" bIns="0" rtlCol="0"/>
            <a:lstStyle/>
            <a:p>
              <a:endParaRPr b="1">
                <a:latin typeface="Aptos" panose="020B0004020202020204" pitchFamily="34" charset="0"/>
              </a:endParaRPr>
            </a:p>
          </p:txBody>
        </p:sp>
      </p:grpSp>
      <p:pic>
        <p:nvPicPr>
          <p:cNvPr id="12" name="object 12"/>
          <p:cNvPicPr/>
          <p:nvPr/>
        </p:nvPicPr>
        <p:blipFill>
          <a:blip r:embed="rId3" cstate="print"/>
          <a:stretch>
            <a:fillRect/>
          </a:stretch>
        </p:blipFill>
        <p:spPr>
          <a:xfrm>
            <a:off x="2115846" y="2964171"/>
            <a:ext cx="965760" cy="963930"/>
          </a:xfrm>
          <a:prstGeom prst="rect">
            <a:avLst/>
          </a:prstGeom>
        </p:spPr>
      </p:pic>
      <p:sp>
        <p:nvSpPr>
          <p:cNvPr id="13" name="object 13"/>
          <p:cNvSpPr txBox="1"/>
          <p:nvPr/>
        </p:nvSpPr>
        <p:spPr>
          <a:xfrm>
            <a:off x="183387" y="6082918"/>
            <a:ext cx="6829425" cy="330835"/>
          </a:xfrm>
          <a:prstGeom prst="rect">
            <a:avLst/>
          </a:prstGeom>
        </p:spPr>
        <p:txBody>
          <a:bodyPr vert="horz" wrap="square" lIns="0" tIns="12700" rIns="0" bIns="0" rtlCol="0">
            <a:spAutoFit/>
          </a:bodyPr>
          <a:lstStyle/>
          <a:p>
            <a:pPr marL="12700" marR="5080">
              <a:lnSpc>
                <a:spcPct val="100000"/>
              </a:lnSpc>
              <a:spcBef>
                <a:spcPts val="100"/>
              </a:spcBef>
            </a:pPr>
            <a:r>
              <a:rPr lang="en-US" sz="1000" b="1">
                <a:solidFill>
                  <a:srgbClr val="3A3838"/>
                </a:solidFill>
                <a:latin typeface="Aptos" panose="020B0004020202020204" pitchFamily="34" charset="0"/>
                <a:cs typeface="Rubik Bold"/>
              </a:rPr>
              <a:t>The count</a:t>
            </a:r>
            <a:r>
              <a:rPr lang="en-US" sz="1000" b="1" spc="-10">
                <a:solidFill>
                  <a:srgbClr val="3A3838"/>
                </a:solidFill>
                <a:latin typeface="Aptos" panose="020B0004020202020204" pitchFamily="34" charset="0"/>
                <a:cs typeface="Rubik Bold"/>
              </a:rPr>
              <a:t> </a:t>
            </a:r>
            <a:r>
              <a:rPr lang="en-US" sz="1000" b="1">
                <a:solidFill>
                  <a:srgbClr val="3A3838"/>
                </a:solidFill>
                <a:latin typeface="Aptos" panose="020B0004020202020204" pitchFamily="34" charset="0"/>
                <a:cs typeface="Rubik Bold"/>
              </a:rPr>
              <a:t>of</a:t>
            </a:r>
            <a:r>
              <a:rPr lang="en-US" sz="1000" b="1" spc="5">
                <a:solidFill>
                  <a:srgbClr val="3A3838"/>
                </a:solidFill>
                <a:latin typeface="Aptos" panose="020B0004020202020204" pitchFamily="34" charset="0"/>
                <a:cs typeface="Rubik Bold"/>
              </a:rPr>
              <a:t> </a:t>
            </a:r>
            <a:r>
              <a:rPr lang="en-US" sz="1000" b="1">
                <a:solidFill>
                  <a:srgbClr val="3A3838"/>
                </a:solidFill>
                <a:latin typeface="Aptos" panose="020B0004020202020204" pitchFamily="34" charset="0"/>
                <a:cs typeface="Rubik Bold"/>
              </a:rPr>
              <a:t>stocks mentioned</a:t>
            </a:r>
            <a:r>
              <a:rPr lang="en-US" sz="1000" b="1" spc="-5">
                <a:solidFill>
                  <a:srgbClr val="3A3838"/>
                </a:solidFill>
                <a:latin typeface="Aptos" panose="020B0004020202020204" pitchFamily="34" charset="0"/>
                <a:cs typeface="Rubik Bold"/>
              </a:rPr>
              <a:t> </a:t>
            </a:r>
            <a:r>
              <a:rPr lang="en-US" sz="1000" b="1">
                <a:solidFill>
                  <a:srgbClr val="3A3838"/>
                </a:solidFill>
                <a:latin typeface="Aptos" panose="020B0004020202020204" pitchFamily="34" charset="0"/>
                <a:cs typeface="Rubik Bold"/>
              </a:rPr>
              <a:t>is indicative</a:t>
            </a:r>
            <a:r>
              <a:rPr lang="en-US" sz="1000" b="1" spc="-10">
                <a:solidFill>
                  <a:srgbClr val="3A3838"/>
                </a:solidFill>
                <a:latin typeface="Aptos" panose="020B0004020202020204" pitchFamily="34" charset="0"/>
                <a:cs typeface="Rubik Bold"/>
              </a:rPr>
              <a:t> </a:t>
            </a:r>
            <a:r>
              <a:rPr lang="en-US" sz="1000" b="1">
                <a:solidFill>
                  <a:srgbClr val="3A3838"/>
                </a:solidFill>
                <a:latin typeface="Aptos" panose="020B0004020202020204" pitchFamily="34" charset="0"/>
                <a:cs typeface="Rubik Bold"/>
              </a:rPr>
              <a:t>and actual</a:t>
            </a:r>
            <a:r>
              <a:rPr lang="en-US" sz="1000" b="1" spc="-10">
                <a:solidFill>
                  <a:srgbClr val="3A3838"/>
                </a:solidFill>
                <a:latin typeface="Aptos" panose="020B0004020202020204" pitchFamily="34" charset="0"/>
                <a:cs typeface="Rubik Bold"/>
              </a:rPr>
              <a:t> </a:t>
            </a:r>
            <a:r>
              <a:rPr lang="en-US" sz="1000" b="1">
                <a:solidFill>
                  <a:srgbClr val="3A3838"/>
                </a:solidFill>
                <a:latin typeface="Aptos" panose="020B0004020202020204" pitchFamily="34" charset="0"/>
                <a:cs typeface="Rubik Bold"/>
              </a:rPr>
              <a:t>count</a:t>
            </a:r>
            <a:r>
              <a:rPr lang="en-US" sz="1000" b="1" spc="-10">
                <a:solidFill>
                  <a:srgbClr val="3A3838"/>
                </a:solidFill>
                <a:latin typeface="Aptos" panose="020B0004020202020204" pitchFamily="34" charset="0"/>
                <a:cs typeface="Rubik Bold"/>
              </a:rPr>
              <a:t> </a:t>
            </a:r>
            <a:r>
              <a:rPr lang="en-US" sz="1000" b="1">
                <a:solidFill>
                  <a:srgbClr val="3A3838"/>
                </a:solidFill>
                <a:latin typeface="Aptos" panose="020B0004020202020204" pitchFamily="34" charset="0"/>
                <a:cs typeface="Rubik Bold"/>
              </a:rPr>
              <a:t>will</a:t>
            </a:r>
            <a:r>
              <a:rPr lang="en-US" sz="1000" b="1" spc="-15">
                <a:solidFill>
                  <a:srgbClr val="3A3838"/>
                </a:solidFill>
                <a:latin typeface="Aptos" panose="020B0004020202020204" pitchFamily="34" charset="0"/>
                <a:cs typeface="Rubik Bold"/>
              </a:rPr>
              <a:t> </a:t>
            </a:r>
            <a:r>
              <a:rPr lang="en-US" sz="1000" b="1">
                <a:solidFill>
                  <a:srgbClr val="3A3838"/>
                </a:solidFill>
                <a:latin typeface="Aptos" panose="020B0004020202020204" pitchFamily="34" charset="0"/>
                <a:cs typeface="Rubik Bold"/>
              </a:rPr>
              <a:t>be</a:t>
            </a:r>
            <a:r>
              <a:rPr lang="en-US" sz="1000" b="1" spc="5">
                <a:solidFill>
                  <a:srgbClr val="3A3838"/>
                </a:solidFill>
                <a:latin typeface="Aptos" panose="020B0004020202020204" pitchFamily="34" charset="0"/>
                <a:cs typeface="Rubik Bold"/>
              </a:rPr>
              <a:t> </a:t>
            </a:r>
            <a:r>
              <a:rPr lang="en-US" sz="1000" b="1">
                <a:solidFill>
                  <a:srgbClr val="3A3838"/>
                </a:solidFill>
                <a:latin typeface="Aptos" panose="020B0004020202020204" pitchFamily="34" charset="0"/>
                <a:cs typeface="Rubik Bold"/>
              </a:rPr>
              <a:t>subject</a:t>
            </a:r>
            <a:r>
              <a:rPr lang="en-US" sz="1000" b="1" spc="10">
                <a:solidFill>
                  <a:srgbClr val="3A3838"/>
                </a:solidFill>
                <a:latin typeface="Aptos" panose="020B0004020202020204" pitchFamily="34" charset="0"/>
                <a:cs typeface="Rubik Bold"/>
              </a:rPr>
              <a:t> </a:t>
            </a:r>
            <a:r>
              <a:rPr lang="en-US" sz="1000" b="1">
                <a:solidFill>
                  <a:srgbClr val="3A3838"/>
                </a:solidFill>
                <a:latin typeface="Aptos" panose="020B0004020202020204" pitchFamily="34" charset="0"/>
                <a:cs typeface="Rubik Bold"/>
              </a:rPr>
              <a:t>to market</a:t>
            </a:r>
            <a:r>
              <a:rPr lang="en-US" sz="1000" b="1" spc="-10">
                <a:solidFill>
                  <a:srgbClr val="3A3838"/>
                </a:solidFill>
                <a:latin typeface="Aptos" panose="020B0004020202020204" pitchFamily="34" charset="0"/>
                <a:cs typeface="Rubik Bold"/>
              </a:rPr>
              <a:t> </a:t>
            </a:r>
            <a:r>
              <a:rPr lang="en-US" sz="1000" b="1">
                <a:solidFill>
                  <a:srgbClr val="3A3838"/>
                </a:solidFill>
                <a:latin typeface="Aptos" panose="020B0004020202020204" pitchFamily="34" charset="0"/>
                <a:cs typeface="Rubik Bold"/>
              </a:rPr>
              <a:t>conditions</a:t>
            </a:r>
            <a:r>
              <a:rPr lang="en-US" sz="1000" b="1" spc="-15">
                <a:solidFill>
                  <a:srgbClr val="3A3838"/>
                </a:solidFill>
                <a:latin typeface="Aptos" panose="020B0004020202020204" pitchFamily="34" charset="0"/>
                <a:cs typeface="Rubik Bold"/>
              </a:rPr>
              <a:t> </a:t>
            </a:r>
            <a:r>
              <a:rPr lang="en-US" sz="1000" b="1">
                <a:solidFill>
                  <a:srgbClr val="3A3838"/>
                </a:solidFill>
                <a:latin typeface="Aptos" panose="020B0004020202020204" pitchFamily="34" charset="0"/>
                <a:cs typeface="Rubik Bold"/>
              </a:rPr>
              <a:t>and</a:t>
            </a:r>
            <a:r>
              <a:rPr lang="en-US" sz="1000" b="1" spc="5">
                <a:solidFill>
                  <a:srgbClr val="3A3838"/>
                </a:solidFill>
                <a:latin typeface="Aptos" panose="020B0004020202020204" pitchFamily="34" charset="0"/>
                <a:cs typeface="Rubik Bold"/>
              </a:rPr>
              <a:t> </a:t>
            </a:r>
            <a:r>
              <a:rPr lang="en-US" sz="1000" b="1" spc="-10">
                <a:solidFill>
                  <a:srgbClr val="3A3838"/>
                </a:solidFill>
                <a:latin typeface="Aptos" panose="020B0004020202020204" pitchFamily="34" charset="0"/>
                <a:cs typeface="Rubik Bold"/>
              </a:rPr>
              <a:t>opportunities </a:t>
            </a:r>
            <a:r>
              <a:rPr lang="en-US" sz="1000" b="1">
                <a:solidFill>
                  <a:srgbClr val="3A3838"/>
                </a:solidFill>
                <a:latin typeface="Aptos" panose="020B0004020202020204" pitchFamily="34" charset="0"/>
                <a:cs typeface="Rubik Bold"/>
              </a:rPr>
              <a:t>available</a:t>
            </a:r>
            <a:r>
              <a:rPr lang="en-US" sz="1000" b="1" spc="-5">
                <a:solidFill>
                  <a:srgbClr val="3A3838"/>
                </a:solidFill>
                <a:latin typeface="Aptos" panose="020B0004020202020204" pitchFamily="34" charset="0"/>
                <a:cs typeface="Rubik Bold"/>
              </a:rPr>
              <a:t> </a:t>
            </a:r>
            <a:r>
              <a:rPr lang="en-US" sz="1000" b="1">
                <a:solidFill>
                  <a:srgbClr val="3A3838"/>
                </a:solidFill>
                <a:latin typeface="Aptos" panose="020B0004020202020204" pitchFamily="34" charset="0"/>
                <a:cs typeface="Rubik Bold"/>
              </a:rPr>
              <a:t>at the</a:t>
            </a:r>
            <a:r>
              <a:rPr lang="en-US" sz="1000" b="1" spc="5">
                <a:solidFill>
                  <a:srgbClr val="3A3838"/>
                </a:solidFill>
                <a:latin typeface="Aptos" panose="020B0004020202020204" pitchFamily="34" charset="0"/>
                <a:cs typeface="Rubik Bold"/>
              </a:rPr>
              <a:t> </a:t>
            </a:r>
            <a:r>
              <a:rPr lang="en-US" sz="1000" b="1">
                <a:solidFill>
                  <a:srgbClr val="3A3838"/>
                </a:solidFill>
                <a:latin typeface="Aptos" panose="020B0004020202020204" pitchFamily="34" charset="0"/>
                <a:cs typeface="Rubik Bold"/>
              </a:rPr>
              <a:t>time</a:t>
            </a:r>
            <a:r>
              <a:rPr lang="en-US" sz="1000" b="1" spc="-5">
                <a:solidFill>
                  <a:srgbClr val="3A3838"/>
                </a:solidFill>
                <a:latin typeface="Aptos" panose="020B0004020202020204" pitchFamily="34" charset="0"/>
                <a:cs typeface="Rubik Bold"/>
              </a:rPr>
              <a:t> </a:t>
            </a:r>
            <a:r>
              <a:rPr lang="en-US" sz="1000" b="1">
                <a:solidFill>
                  <a:srgbClr val="3A3838"/>
                </a:solidFill>
                <a:latin typeface="Aptos" panose="020B0004020202020204" pitchFamily="34" charset="0"/>
                <a:cs typeface="Rubik Bold"/>
              </a:rPr>
              <a:t>of</a:t>
            </a:r>
            <a:r>
              <a:rPr lang="en-US" sz="1000" b="1" spc="5">
                <a:solidFill>
                  <a:srgbClr val="3A3838"/>
                </a:solidFill>
                <a:latin typeface="Aptos" panose="020B0004020202020204" pitchFamily="34" charset="0"/>
                <a:cs typeface="Rubik Bold"/>
              </a:rPr>
              <a:t> </a:t>
            </a:r>
            <a:r>
              <a:rPr lang="en-US" sz="1000" b="1" spc="-10">
                <a:solidFill>
                  <a:srgbClr val="3A3838"/>
                </a:solidFill>
                <a:latin typeface="Aptos" panose="020B0004020202020204" pitchFamily="34" charset="0"/>
                <a:cs typeface="Rubik Bold"/>
              </a:rPr>
              <a:t>investment.</a:t>
            </a:r>
            <a:endParaRPr lang="en-US" sz="1000" b="1">
              <a:latin typeface="Aptos" panose="020B0004020202020204" pitchFamily="34" charset="0"/>
              <a:cs typeface="Rubik Bold"/>
            </a:endParaRPr>
          </a:p>
        </p:txBody>
      </p:sp>
      <p:sp>
        <p:nvSpPr>
          <p:cNvPr id="14" name="object 14"/>
          <p:cNvSpPr txBox="1"/>
          <p:nvPr/>
        </p:nvSpPr>
        <p:spPr>
          <a:xfrm>
            <a:off x="5068061" y="4474717"/>
            <a:ext cx="1678305" cy="566822"/>
          </a:xfrm>
          <a:prstGeom prst="rect">
            <a:avLst/>
          </a:prstGeom>
        </p:spPr>
        <p:txBody>
          <a:bodyPr vert="horz" wrap="square" lIns="0" tIns="12700" rIns="0" bIns="0" rtlCol="0">
            <a:spAutoFit/>
          </a:bodyPr>
          <a:lstStyle/>
          <a:p>
            <a:pPr marL="12065" marR="5080" algn="ctr">
              <a:lnSpc>
                <a:spcPct val="100000"/>
              </a:lnSpc>
              <a:spcBef>
                <a:spcPts val="100"/>
              </a:spcBef>
            </a:pPr>
            <a:r>
              <a:rPr lang="en-US" sz="1200" b="1">
                <a:solidFill>
                  <a:srgbClr val="FFFFFF"/>
                </a:solidFill>
                <a:latin typeface="Aptos" panose="020B0004020202020204" pitchFamily="34" charset="0"/>
                <a:cs typeface="Rubik Bold"/>
              </a:rPr>
              <a:t>Bajaj Finserv</a:t>
            </a:r>
            <a:r>
              <a:rPr lang="en-US" sz="1200" b="1" spc="10">
                <a:solidFill>
                  <a:srgbClr val="FFFFFF"/>
                </a:solidFill>
                <a:latin typeface="Aptos" panose="020B0004020202020204" pitchFamily="34" charset="0"/>
                <a:cs typeface="Rubik Bold"/>
              </a:rPr>
              <a:t> </a:t>
            </a:r>
            <a:r>
              <a:rPr lang="en-US" sz="1200" b="1">
                <a:solidFill>
                  <a:srgbClr val="FFFFFF"/>
                </a:solidFill>
                <a:latin typeface="Aptos" panose="020B0004020202020204" pitchFamily="34" charset="0"/>
                <a:cs typeface="Rubik Bold"/>
              </a:rPr>
              <a:t>Large</a:t>
            </a:r>
            <a:r>
              <a:rPr lang="en-US" sz="1200" b="1" spc="5">
                <a:solidFill>
                  <a:srgbClr val="FFFFFF"/>
                </a:solidFill>
                <a:latin typeface="Aptos" panose="020B0004020202020204" pitchFamily="34" charset="0"/>
                <a:cs typeface="Rubik Bold"/>
              </a:rPr>
              <a:t> </a:t>
            </a:r>
            <a:r>
              <a:rPr lang="en-US" sz="1200" b="1" spc="-25">
                <a:solidFill>
                  <a:srgbClr val="FFFFFF"/>
                </a:solidFill>
                <a:latin typeface="Aptos" panose="020B0004020202020204" pitchFamily="34" charset="0"/>
                <a:cs typeface="Rubik Bold"/>
              </a:rPr>
              <a:t>and </a:t>
            </a:r>
            <a:r>
              <a:rPr lang="en-US" sz="1200" b="1">
                <a:solidFill>
                  <a:srgbClr val="FFFFFF"/>
                </a:solidFill>
                <a:latin typeface="Aptos" panose="020B0004020202020204" pitchFamily="34" charset="0"/>
                <a:cs typeface="Rubik Bold"/>
              </a:rPr>
              <a:t>Mid</a:t>
            </a:r>
            <a:r>
              <a:rPr lang="en-US" sz="1200" b="1" spc="-10">
                <a:solidFill>
                  <a:srgbClr val="FFFFFF"/>
                </a:solidFill>
                <a:latin typeface="Aptos" panose="020B0004020202020204" pitchFamily="34" charset="0"/>
                <a:cs typeface="Rubik Bold"/>
              </a:rPr>
              <a:t> </a:t>
            </a:r>
            <a:r>
              <a:rPr lang="en-US" sz="1200" b="1">
                <a:solidFill>
                  <a:srgbClr val="FFFFFF"/>
                </a:solidFill>
                <a:latin typeface="Aptos" panose="020B0004020202020204" pitchFamily="34" charset="0"/>
                <a:cs typeface="Rubik Bold"/>
              </a:rPr>
              <a:t>Cap</a:t>
            </a:r>
            <a:r>
              <a:rPr lang="en-US" sz="1200" b="1" spc="10">
                <a:solidFill>
                  <a:srgbClr val="FFFFFF"/>
                </a:solidFill>
                <a:latin typeface="Aptos" panose="020B0004020202020204" pitchFamily="34" charset="0"/>
                <a:cs typeface="Rubik Bold"/>
              </a:rPr>
              <a:t> </a:t>
            </a:r>
            <a:r>
              <a:rPr lang="en-US" sz="1200" b="1">
                <a:solidFill>
                  <a:srgbClr val="FFFFFF"/>
                </a:solidFill>
                <a:latin typeface="Aptos" panose="020B0004020202020204" pitchFamily="34" charset="0"/>
                <a:cs typeface="Rubik Bold"/>
              </a:rPr>
              <a:t>Fund</a:t>
            </a:r>
            <a:r>
              <a:rPr lang="en-US" sz="1200" b="1" spc="5">
                <a:solidFill>
                  <a:srgbClr val="FFFFFF"/>
                </a:solidFill>
                <a:latin typeface="Aptos" panose="020B0004020202020204" pitchFamily="34" charset="0"/>
                <a:cs typeface="Rubik Bold"/>
              </a:rPr>
              <a:t> </a:t>
            </a:r>
            <a:r>
              <a:rPr lang="en-US" sz="1200" b="1" spc="-10">
                <a:solidFill>
                  <a:srgbClr val="FFFFFF"/>
                </a:solidFill>
                <a:latin typeface="Aptos" panose="020B0004020202020204" pitchFamily="34" charset="0"/>
                <a:cs typeface="Rubik Bold"/>
              </a:rPr>
              <a:t>Portfolio </a:t>
            </a:r>
            <a:r>
              <a:rPr lang="en-US" sz="1200" b="1">
                <a:solidFill>
                  <a:srgbClr val="FFFFFF"/>
                </a:solidFill>
                <a:latin typeface="Aptos" panose="020B0004020202020204" pitchFamily="34" charset="0"/>
                <a:cs typeface="Rubik Bold"/>
              </a:rPr>
              <a:t>(40-60</a:t>
            </a:r>
            <a:r>
              <a:rPr lang="en-US" sz="1200" b="1" spc="-5">
                <a:solidFill>
                  <a:srgbClr val="FFFFFF"/>
                </a:solidFill>
                <a:latin typeface="Aptos" panose="020B0004020202020204" pitchFamily="34" charset="0"/>
                <a:cs typeface="Rubik Bold"/>
              </a:rPr>
              <a:t> </a:t>
            </a:r>
            <a:r>
              <a:rPr lang="en-US" sz="1200" b="1" spc="-10">
                <a:solidFill>
                  <a:srgbClr val="FFFFFF"/>
                </a:solidFill>
                <a:latin typeface="Aptos" panose="020B0004020202020204" pitchFamily="34" charset="0"/>
                <a:cs typeface="Rubik Bold"/>
              </a:rPr>
              <a:t>stocks)</a:t>
            </a:r>
            <a:endParaRPr lang="en-US" sz="1200" b="1">
              <a:latin typeface="Aptos" panose="020B0004020202020204" pitchFamily="34" charset="0"/>
              <a:cs typeface="Rubik Bold"/>
            </a:endParaRPr>
          </a:p>
        </p:txBody>
      </p:sp>
      <p:sp>
        <p:nvSpPr>
          <p:cNvPr id="20" name="TextBox 19">
            <a:extLst>
              <a:ext uri="{FF2B5EF4-FFF2-40B4-BE49-F238E27FC236}">
                <a16:creationId xmlns:a16="http://schemas.microsoft.com/office/drawing/2014/main" id="{952CC1B0-E15F-26F7-B78D-ED95DD6D475C}"/>
              </a:ext>
            </a:extLst>
          </p:cNvPr>
          <p:cNvSpPr txBox="1"/>
          <p:nvPr/>
        </p:nvSpPr>
        <p:spPr>
          <a:xfrm>
            <a:off x="65695" y="6553521"/>
            <a:ext cx="3366627" cy="276999"/>
          </a:xfrm>
          <a:prstGeom prst="rect">
            <a:avLst/>
          </a:prstGeom>
          <a:noFill/>
        </p:spPr>
        <p:txBody>
          <a:bodyPr wrap="none" rtlCol="0">
            <a:spAutoFit/>
          </a:bodyPr>
          <a:lstStyle/>
          <a:p>
            <a:r>
              <a:rPr lang="fr-FR" sz="1200" b="1">
                <a:solidFill>
                  <a:srgbClr val="005CAC"/>
                </a:solidFill>
                <a:latin typeface="Aptos" panose="020B0004020202020204" pitchFamily="34" charset="0"/>
                <a:cs typeface="Rubik Bold" pitchFamily="2" charset="-79"/>
              </a:rPr>
              <a:t>BAJAJ FINSERV ASSET MANAGEMENT LIMITED</a:t>
            </a:r>
            <a:endParaRPr lang="en-US" sz="1200" b="1">
              <a:solidFill>
                <a:srgbClr val="005CAC"/>
              </a:solidFill>
              <a:latin typeface="Aptos" panose="020B0004020202020204" pitchFamily="34" charset="0"/>
              <a:cs typeface="Rubik Bold" pitchFamily="2" charset="-79"/>
            </a:endParaRPr>
          </a:p>
        </p:txBody>
      </p:sp>
      <p:pic>
        <p:nvPicPr>
          <p:cNvPr id="21" name="Picture 20" descr="A blue and black sign with white text&#10;&#10;AI-generated content may be incorrect.">
            <a:extLst>
              <a:ext uri="{FF2B5EF4-FFF2-40B4-BE49-F238E27FC236}">
                <a16:creationId xmlns:a16="http://schemas.microsoft.com/office/drawing/2014/main" id="{0673C6C0-D8C2-9E62-D287-0BC0F957EE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6249" y="123340"/>
            <a:ext cx="1401991" cy="5910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38658" y="240538"/>
            <a:ext cx="9320530" cy="335989"/>
          </a:xfrm>
          <a:prstGeom prst="rect">
            <a:avLst/>
          </a:prstGeom>
        </p:spPr>
        <p:txBody>
          <a:bodyPr vert="horz" wrap="square" lIns="0" tIns="58420" rIns="0" bIns="0" rtlCol="0">
            <a:spAutoFit/>
          </a:bodyPr>
          <a:lstStyle/>
          <a:p>
            <a:pPr marL="12700">
              <a:lnSpc>
                <a:spcPct val="100000"/>
              </a:lnSpc>
              <a:spcBef>
                <a:spcPts val="100"/>
              </a:spcBef>
            </a:pPr>
            <a:r>
              <a:rPr lang="en-IN" b="1">
                <a:latin typeface="Rubik Bold" pitchFamily="2" charset="-79"/>
                <a:cs typeface="Rubik Bold" pitchFamily="2" charset="-79"/>
              </a:rPr>
              <a:t>Investment</a:t>
            </a:r>
            <a:r>
              <a:rPr lang="en-IN" b="1" spc="-20">
                <a:latin typeface="Rubik Bold" pitchFamily="2" charset="-79"/>
                <a:cs typeface="Rubik Bold" pitchFamily="2" charset="-79"/>
              </a:rPr>
              <a:t> </a:t>
            </a:r>
            <a:r>
              <a:rPr lang="en-IN" b="1" spc="-10">
                <a:latin typeface="Rubik Bold" pitchFamily="2" charset="-79"/>
                <a:cs typeface="Rubik Bold" pitchFamily="2" charset="-79"/>
              </a:rPr>
              <a:t>Process</a:t>
            </a:r>
          </a:p>
        </p:txBody>
      </p:sp>
      <p:sp>
        <p:nvSpPr>
          <p:cNvPr id="3" name="object 3"/>
          <p:cNvSpPr/>
          <p:nvPr/>
        </p:nvSpPr>
        <p:spPr>
          <a:xfrm>
            <a:off x="427481" y="799337"/>
            <a:ext cx="1095375" cy="57150"/>
          </a:xfrm>
          <a:custGeom>
            <a:avLst/>
            <a:gdLst/>
            <a:ahLst/>
            <a:cxnLst/>
            <a:rect l="l" t="t" r="r" b="b"/>
            <a:pathLst>
              <a:path w="1095375" h="57150">
                <a:moveTo>
                  <a:pt x="1094994" y="0"/>
                </a:moveTo>
                <a:lnTo>
                  <a:pt x="0" y="0"/>
                </a:lnTo>
                <a:lnTo>
                  <a:pt x="0" y="57150"/>
                </a:lnTo>
                <a:lnTo>
                  <a:pt x="1094994" y="57150"/>
                </a:lnTo>
                <a:lnTo>
                  <a:pt x="1094994" y="0"/>
                </a:lnTo>
                <a:close/>
              </a:path>
            </a:pathLst>
          </a:custGeom>
          <a:solidFill>
            <a:srgbClr val="005DAC"/>
          </a:solidFill>
        </p:spPr>
        <p:txBody>
          <a:bodyPr wrap="square" lIns="0" tIns="0" rIns="0" bIns="0" rtlCol="0"/>
          <a:lstStyle/>
          <a:p>
            <a:endParaRPr lang="en-IN" b="1">
              <a:latin typeface="Aptos" panose="020B0004020202020204" pitchFamily="34" charset="0"/>
            </a:endParaRPr>
          </a:p>
        </p:txBody>
      </p:sp>
      <p:grpSp>
        <p:nvGrpSpPr>
          <p:cNvPr id="8" name="object 8"/>
          <p:cNvGrpSpPr/>
          <p:nvPr/>
        </p:nvGrpSpPr>
        <p:grpSpPr>
          <a:xfrm>
            <a:off x="489584" y="1972436"/>
            <a:ext cx="11213846" cy="3422523"/>
            <a:chOff x="489584" y="1972436"/>
            <a:chExt cx="11213846" cy="3422523"/>
          </a:xfrm>
        </p:grpSpPr>
        <p:sp>
          <p:nvSpPr>
            <p:cNvPr id="9" name="object 9"/>
            <p:cNvSpPr/>
            <p:nvPr/>
          </p:nvSpPr>
          <p:spPr>
            <a:xfrm>
              <a:off x="8991980" y="2340482"/>
              <a:ext cx="2711450" cy="3054350"/>
            </a:xfrm>
            <a:custGeom>
              <a:avLst/>
              <a:gdLst/>
              <a:ahLst/>
              <a:cxnLst/>
              <a:rect l="l" t="t" r="r" b="b"/>
              <a:pathLst>
                <a:path w="2711450" h="3054350">
                  <a:moveTo>
                    <a:pt x="2513203" y="0"/>
                  </a:moveTo>
                  <a:lnTo>
                    <a:pt x="197993" y="0"/>
                  </a:lnTo>
                  <a:lnTo>
                    <a:pt x="152595" y="5229"/>
                  </a:lnTo>
                  <a:lnTo>
                    <a:pt x="110921" y="20124"/>
                  </a:lnTo>
                  <a:lnTo>
                    <a:pt x="74159" y="43497"/>
                  </a:lnTo>
                  <a:lnTo>
                    <a:pt x="43497" y="74159"/>
                  </a:lnTo>
                  <a:lnTo>
                    <a:pt x="20124" y="110921"/>
                  </a:lnTo>
                  <a:lnTo>
                    <a:pt x="5229" y="152595"/>
                  </a:lnTo>
                  <a:lnTo>
                    <a:pt x="0" y="197992"/>
                  </a:lnTo>
                  <a:lnTo>
                    <a:pt x="0" y="2856103"/>
                  </a:lnTo>
                  <a:lnTo>
                    <a:pt x="5229" y="2901500"/>
                  </a:lnTo>
                  <a:lnTo>
                    <a:pt x="20124" y="2943174"/>
                  </a:lnTo>
                  <a:lnTo>
                    <a:pt x="43497" y="2979936"/>
                  </a:lnTo>
                  <a:lnTo>
                    <a:pt x="74159" y="3010598"/>
                  </a:lnTo>
                  <a:lnTo>
                    <a:pt x="110921" y="3033971"/>
                  </a:lnTo>
                  <a:lnTo>
                    <a:pt x="152595" y="3048866"/>
                  </a:lnTo>
                  <a:lnTo>
                    <a:pt x="197993" y="3054095"/>
                  </a:lnTo>
                  <a:lnTo>
                    <a:pt x="2513203" y="3054095"/>
                  </a:lnTo>
                  <a:lnTo>
                    <a:pt x="2558600" y="3048866"/>
                  </a:lnTo>
                  <a:lnTo>
                    <a:pt x="2600274" y="3033971"/>
                  </a:lnTo>
                  <a:lnTo>
                    <a:pt x="2637036" y="3010598"/>
                  </a:lnTo>
                  <a:lnTo>
                    <a:pt x="2667698" y="2979936"/>
                  </a:lnTo>
                  <a:lnTo>
                    <a:pt x="2691071" y="2943174"/>
                  </a:lnTo>
                  <a:lnTo>
                    <a:pt x="2705966" y="2901500"/>
                  </a:lnTo>
                  <a:lnTo>
                    <a:pt x="2711196" y="2856103"/>
                  </a:lnTo>
                  <a:lnTo>
                    <a:pt x="2711196" y="197992"/>
                  </a:lnTo>
                  <a:lnTo>
                    <a:pt x="2705966" y="152595"/>
                  </a:lnTo>
                  <a:lnTo>
                    <a:pt x="2691071" y="110921"/>
                  </a:lnTo>
                  <a:lnTo>
                    <a:pt x="2667698" y="74159"/>
                  </a:lnTo>
                  <a:lnTo>
                    <a:pt x="2637036" y="43497"/>
                  </a:lnTo>
                  <a:lnTo>
                    <a:pt x="2600274" y="20124"/>
                  </a:lnTo>
                  <a:lnTo>
                    <a:pt x="2558600" y="5229"/>
                  </a:lnTo>
                  <a:lnTo>
                    <a:pt x="2513203" y="0"/>
                  </a:lnTo>
                  <a:close/>
                </a:path>
              </a:pathLst>
            </a:custGeom>
            <a:solidFill>
              <a:srgbClr val="FFFFFF"/>
            </a:solidFill>
          </p:spPr>
          <p:txBody>
            <a:bodyPr wrap="square" lIns="0" tIns="0" rIns="0" bIns="0" rtlCol="0"/>
            <a:lstStyle/>
            <a:p>
              <a:endParaRPr b="1">
                <a:latin typeface="Aptos" panose="020B0004020202020204" pitchFamily="34" charset="0"/>
              </a:endParaRPr>
            </a:p>
          </p:txBody>
        </p:sp>
        <p:sp>
          <p:nvSpPr>
            <p:cNvPr id="10" name="object 10"/>
            <p:cNvSpPr/>
            <p:nvPr/>
          </p:nvSpPr>
          <p:spPr>
            <a:xfrm>
              <a:off x="8991980" y="2340482"/>
              <a:ext cx="2711450" cy="3054350"/>
            </a:xfrm>
            <a:custGeom>
              <a:avLst/>
              <a:gdLst/>
              <a:ahLst/>
              <a:cxnLst/>
              <a:rect l="l" t="t" r="r" b="b"/>
              <a:pathLst>
                <a:path w="2711450" h="3054350">
                  <a:moveTo>
                    <a:pt x="0" y="197992"/>
                  </a:moveTo>
                  <a:lnTo>
                    <a:pt x="5229" y="152595"/>
                  </a:lnTo>
                  <a:lnTo>
                    <a:pt x="20124" y="110921"/>
                  </a:lnTo>
                  <a:lnTo>
                    <a:pt x="43497" y="74159"/>
                  </a:lnTo>
                  <a:lnTo>
                    <a:pt x="74159" y="43497"/>
                  </a:lnTo>
                  <a:lnTo>
                    <a:pt x="110921" y="20124"/>
                  </a:lnTo>
                  <a:lnTo>
                    <a:pt x="152595" y="5229"/>
                  </a:lnTo>
                  <a:lnTo>
                    <a:pt x="197993" y="0"/>
                  </a:lnTo>
                  <a:lnTo>
                    <a:pt x="2513203" y="0"/>
                  </a:lnTo>
                  <a:lnTo>
                    <a:pt x="2558600" y="5229"/>
                  </a:lnTo>
                  <a:lnTo>
                    <a:pt x="2600274" y="20124"/>
                  </a:lnTo>
                  <a:lnTo>
                    <a:pt x="2637036" y="43497"/>
                  </a:lnTo>
                  <a:lnTo>
                    <a:pt x="2667698" y="74159"/>
                  </a:lnTo>
                  <a:lnTo>
                    <a:pt x="2691071" y="110921"/>
                  </a:lnTo>
                  <a:lnTo>
                    <a:pt x="2705966" y="152595"/>
                  </a:lnTo>
                  <a:lnTo>
                    <a:pt x="2711196" y="197992"/>
                  </a:lnTo>
                  <a:lnTo>
                    <a:pt x="2711196" y="2856103"/>
                  </a:lnTo>
                  <a:lnTo>
                    <a:pt x="2705966" y="2901500"/>
                  </a:lnTo>
                  <a:lnTo>
                    <a:pt x="2691071" y="2943174"/>
                  </a:lnTo>
                  <a:lnTo>
                    <a:pt x="2667698" y="2979936"/>
                  </a:lnTo>
                  <a:lnTo>
                    <a:pt x="2637036" y="3010598"/>
                  </a:lnTo>
                  <a:lnTo>
                    <a:pt x="2600274" y="3033971"/>
                  </a:lnTo>
                  <a:lnTo>
                    <a:pt x="2558600" y="3048866"/>
                  </a:lnTo>
                  <a:lnTo>
                    <a:pt x="2513203" y="3054095"/>
                  </a:lnTo>
                  <a:lnTo>
                    <a:pt x="197993" y="3054095"/>
                  </a:lnTo>
                  <a:lnTo>
                    <a:pt x="152595" y="3048866"/>
                  </a:lnTo>
                  <a:lnTo>
                    <a:pt x="110921" y="3033971"/>
                  </a:lnTo>
                  <a:lnTo>
                    <a:pt x="74159" y="3010598"/>
                  </a:lnTo>
                  <a:lnTo>
                    <a:pt x="43497" y="2979936"/>
                  </a:lnTo>
                  <a:lnTo>
                    <a:pt x="20124" y="2943174"/>
                  </a:lnTo>
                  <a:lnTo>
                    <a:pt x="5229" y="2901500"/>
                  </a:lnTo>
                  <a:lnTo>
                    <a:pt x="0" y="2856103"/>
                  </a:lnTo>
                  <a:lnTo>
                    <a:pt x="0" y="197992"/>
                  </a:lnTo>
                  <a:close/>
                </a:path>
              </a:pathLst>
            </a:custGeom>
            <a:ln w="12700">
              <a:solidFill>
                <a:srgbClr val="3A3838"/>
              </a:solidFill>
            </a:ln>
          </p:spPr>
          <p:txBody>
            <a:bodyPr wrap="square" lIns="0" tIns="0" rIns="0" bIns="0" rtlCol="0"/>
            <a:lstStyle/>
            <a:p>
              <a:endParaRPr b="1">
                <a:latin typeface="Aptos" panose="020B0004020202020204" pitchFamily="34" charset="0"/>
              </a:endParaRPr>
            </a:p>
          </p:txBody>
        </p:sp>
        <p:sp>
          <p:nvSpPr>
            <p:cNvPr id="11" name="object 11"/>
            <p:cNvSpPr/>
            <p:nvPr/>
          </p:nvSpPr>
          <p:spPr>
            <a:xfrm>
              <a:off x="8991980" y="1972436"/>
              <a:ext cx="2711450" cy="744855"/>
            </a:xfrm>
            <a:custGeom>
              <a:avLst/>
              <a:gdLst/>
              <a:ahLst/>
              <a:cxnLst/>
              <a:rect l="l" t="t" r="r" b="b"/>
              <a:pathLst>
                <a:path w="2711450" h="744855">
                  <a:moveTo>
                    <a:pt x="2587117" y="0"/>
                  </a:moveTo>
                  <a:lnTo>
                    <a:pt x="124078" y="0"/>
                  </a:lnTo>
                  <a:lnTo>
                    <a:pt x="75759" y="9743"/>
                  </a:lnTo>
                  <a:lnTo>
                    <a:pt x="36322" y="36322"/>
                  </a:lnTo>
                  <a:lnTo>
                    <a:pt x="9743" y="75759"/>
                  </a:lnTo>
                  <a:lnTo>
                    <a:pt x="0" y="124078"/>
                  </a:lnTo>
                  <a:lnTo>
                    <a:pt x="0" y="620395"/>
                  </a:lnTo>
                  <a:lnTo>
                    <a:pt x="9743" y="668714"/>
                  </a:lnTo>
                  <a:lnTo>
                    <a:pt x="36322" y="708152"/>
                  </a:lnTo>
                  <a:lnTo>
                    <a:pt x="75759" y="734730"/>
                  </a:lnTo>
                  <a:lnTo>
                    <a:pt x="124078" y="744474"/>
                  </a:lnTo>
                  <a:lnTo>
                    <a:pt x="2587117" y="744474"/>
                  </a:lnTo>
                  <a:lnTo>
                    <a:pt x="2635436" y="734730"/>
                  </a:lnTo>
                  <a:lnTo>
                    <a:pt x="2674874" y="708151"/>
                  </a:lnTo>
                  <a:lnTo>
                    <a:pt x="2701452" y="668714"/>
                  </a:lnTo>
                  <a:lnTo>
                    <a:pt x="2711196" y="620395"/>
                  </a:lnTo>
                  <a:lnTo>
                    <a:pt x="2711196" y="124078"/>
                  </a:lnTo>
                  <a:lnTo>
                    <a:pt x="2701452" y="75759"/>
                  </a:lnTo>
                  <a:lnTo>
                    <a:pt x="2674874" y="36321"/>
                  </a:lnTo>
                  <a:lnTo>
                    <a:pt x="2635436" y="9743"/>
                  </a:lnTo>
                  <a:lnTo>
                    <a:pt x="2587117" y="0"/>
                  </a:lnTo>
                  <a:close/>
                </a:path>
              </a:pathLst>
            </a:custGeom>
            <a:solidFill>
              <a:srgbClr val="005DAC"/>
            </a:solidFill>
          </p:spPr>
          <p:txBody>
            <a:bodyPr wrap="square" lIns="0" tIns="0" rIns="0" bIns="0" rtlCol="0"/>
            <a:lstStyle/>
            <a:p>
              <a:endParaRPr b="1">
                <a:latin typeface="Aptos" panose="020B0004020202020204" pitchFamily="34" charset="0"/>
              </a:endParaRPr>
            </a:p>
          </p:txBody>
        </p:sp>
        <p:sp>
          <p:nvSpPr>
            <p:cNvPr id="12" name="object 12"/>
            <p:cNvSpPr/>
            <p:nvPr/>
          </p:nvSpPr>
          <p:spPr>
            <a:xfrm>
              <a:off x="8991980" y="1972436"/>
              <a:ext cx="2711450" cy="744855"/>
            </a:xfrm>
            <a:custGeom>
              <a:avLst/>
              <a:gdLst/>
              <a:ahLst/>
              <a:cxnLst/>
              <a:rect l="l" t="t" r="r" b="b"/>
              <a:pathLst>
                <a:path w="2711450" h="744855">
                  <a:moveTo>
                    <a:pt x="0" y="124078"/>
                  </a:moveTo>
                  <a:lnTo>
                    <a:pt x="9743" y="75759"/>
                  </a:lnTo>
                  <a:lnTo>
                    <a:pt x="36322" y="36322"/>
                  </a:lnTo>
                  <a:lnTo>
                    <a:pt x="75759" y="9743"/>
                  </a:lnTo>
                  <a:lnTo>
                    <a:pt x="124078" y="0"/>
                  </a:lnTo>
                  <a:lnTo>
                    <a:pt x="2587117" y="0"/>
                  </a:lnTo>
                  <a:lnTo>
                    <a:pt x="2635436" y="9743"/>
                  </a:lnTo>
                  <a:lnTo>
                    <a:pt x="2674874" y="36321"/>
                  </a:lnTo>
                  <a:lnTo>
                    <a:pt x="2701452" y="75759"/>
                  </a:lnTo>
                  <a:lnTo>
                    <a:pt x="2711196" y="124078"/>
                  </a:lnTo>
                  <a:lnTo>
                    <a:pt x="2711196" y="620395"/>
                  </a:lnTo>
                  <a:lnTo>
                    <a:pt x="2701452" y="668714"/>
                  </a:lnTo>
                  <a:lnTo>
                    <a:pt x="2674874" y="708151"/>
                  </a:lnTo>
                  <a:lnTo>
                    <a:pt x="2635436" y="734730"/>
                  </a:lnTo>
                  <a:lnTo>
                    <a:pt x="2587117" y="744474"/>
                  </a:lnTo>
                  <a:lnTo>
                    <a:pt x="124078" y="744474"/>
                  </a:lnTo>
                  <a:lnTo>
                    <a:pt x="75759" y="734730"/>
                  </a:lnTo>
                  <a:lnTo>
                    <a:pt x="36322" y="708152"/>
                  </a:lnTo>
                  <a:lnTo>
                    <a:pt x="9743" y="668714"/>
                  </a:lnTo>
                  <a:lnTo>
                    <a:pt x="0" y="620395"/>
                  </a:lnTo>
                  <a:lnTo>
                    <a:pt x="0" y="124078"/>
                  </a:lnTo>
                  <a:close/>
                </a:path>
              </a:pathLst>
            </a:custGeom>
            <a:ln w="12700">
              <a:solidFill>
                <a:srgbClr val="41709C"/>
              </a:solidFill>
            </a:ln>
          </p:spPr>
          <p:txBody>
            <a:bodyPr wrap="square" lIns="0" tIns="0" rIns="0" bIns="0" rtlCol="0"/>
            <a:lstStyle/>
            <a:p>
              <a:endParaRPr b="1">
                <a:latin typeface="Aptos" panose="020B0004020202020204" pitchFamily="34" charset="0"/>
              </a:endParaRPr>
            </a:p>
          </p:txBody>
        </p:sp>
        <p:sp>
          <p:nvSpPr>
            <p:cNvPr id="13" name="object 13"/>
            <p:cNvSpPr/>
            <p:nvPr/>
          </p:nvSpPr>
          <p:spPr>
            <a:xfrm>
              <a:off x="489584" y="2341244"/>
              <a:ext cx="2734310" cy="3053715"/>
            </a:xfrm>
            <a:custGeom>
              <a:avLst/>
              <a:gdLst/>
              <a:ahLst/>
              <a:cxnLst/>
              <a:rect l="l" t="t" r="r" b="b"/>
              <a:pathLst>
                <a:path w="2734310" h="3053715">
                  <a:moveTo>
                    <a:pt x="2500249" y="0"/>
                  </a:moveTo>
                  <a:lnTo>
                    <a:pt x="233756" y="0"/>
                  </a:lnTo>
                  <a:lnTo>
                    <a:pt x="186647" y="4748"/>
                  </a:lnTo>
                  <a:lnTo>
                    <a:pt x="142769" y="18369"/>
                  </a:lnTo>
                  <a:lnTo>
                    <a:pt x="103062" y="39922"/>
                  </a:lnTo>
                  <a:lnTo>
                    <a:pt x="68467" y="68468"/>
                  </a:lnTo>
                  <a:lnTo>
                    <a:pt x="39923" y="103069"/>
                  </a:lnTo>
                  <a:lnTo>
                    <a:pt x="18370" y="142785"/>
                  </a:lnTo>
                  <a:lnTo>
                    <a:pt x="4749" y="186677"/>
                  </a:lnTo>
                  <a:lnTo>
                    <a:pt x="0" y="233806"/>
                  </a:lnTo>
                  <a:lnTo>
                    <a:pt x="0" y="2819527"/>
                  </a:lnTo>
                  <a:lnTo>
                    <a:pt x="4749" y="2866656"/>
                  </a:lnTo>
                  <a:lnTo>
                    <a:pt x="18370" y="2910548"/>
                  </a:lnTo>
                  <a:lnTo>
                    <a:pt x="39923" y="2950264"/>
                  </a:lnTo>
                  <a:lnTo>
                    <a:pt x="68467" y="2984865"/>
                  </a:lnTo>
                  <a:lnTo>
                    <a:pt x="103062" y="3013411"/>
                  </a:lnTo>
                  <a:lnTo>
                    <a:pt x="142769" y="3034964"/>
                  </a:lnTo>
                  <a:lnTo>
                    <a:pt x="186647" y="3048585"/>
                  </a:lnTo>
                  <a:lnTo>
                    <a:pt x="233756" y="3053333"/>
                  </a:lnTo>
                  <a:lnTo>
                    <a:pt x="2500249" y="3053333"/>
                  </a:lnTo>
                  <a:lnTo>
                    <a:pt x="2547378" y="3048585"/>
                  </a:lnTo>
                  <a:lnTo>
                    <a:pt x="2591270" y="3034964"/>
                  </a:lnTo>
                  <a:lnTo>
                    <a:pt x="2630986" y="3013411"/>
                  </a:lnTo>
                  <a:lnTo>
                    <a:pt x="2665587" y="2984865"/>
                  </a:lnTo>
                  <a:lnTo>
                    <a:pt x="2694133" y="2950264"/>
                  </a:lnTo>
                  <a:lnTo>
                    <a:pt x="2715686" y="2910548"/>
                  </a:lnTo>
                  <a:lnTo>
                    <a:pt x="2729307" y="2866656"/>
                  </a:lnTo>
                  <a:lnTo>
                    <a:pt x="2734056" y="2819527"/>
                  </a:lnTo>
                  <a:lnTo>
                    <a:pt x="2734056" y="233806"/>
                  </a:lnTo>
                  <a:lnTo>
                    <a:pt x="2729307" y="186677"/>
                  </a:lnTo>
                  <a:lnTo>
                    <a:pt x="2715686" y="142785"/>
                  </a:lnTo>
                  <a:lnTo>
                    <a:pt x="2694133" y="103069"/>
                  </a:lnTo>
                  <a:lnTo>
                    <a:pt x="2665587" y="68468"/>
                  </a:lnTo>
                  <a:lnTo>
                    <a:pt x="2630986" y="39922"/>
                  </a:lnTo>
                  <a:lnTo>
                    <a:pt x="2591270" y="18369"/>
                  </a:lnTo>
                  <a:lnTo>
                    <a:pt x="2547378" y="4748"/>
                  </a:lnTo>
                  <a:lnTo>
                    <a:pt x="2500249" y="0"/>
                  </a:lnTo>
                  <a:close/>
                </a:path>
              </a:pathLst>
            </a:custGeom>
            <a:solidFill>
              <a:srgbClr val="FFFFFF"/>
            </a:solidFill>
          </p:spPr>
          <p:txBody>
            <a:bodyPr wrap="square" lIns="0" tIns="0" rIns="0" bIns="0" rtlCol="0"/>
            <a:lstStyle/>
            <a:p>
              <a:endParaRPr b="1">
                <a:latin typeface="Aptos" panose="020B0004020202020204" pitchFamily="34" charset="0"/>
              </a:endParaRPr>
            </a:p>
          </p:txBody>
        </p:sp>
        <p:sp>
          <p:nvSpPr>
            <p:cNvPr id="14" name="object 14"/>
            <p:cNvSpPr/>
            <p:nvPr/>
          </p:nvSpPr>
          <p:spPr>
            <a:xfrm>
              <a:off x="489584" y="2341244"/>
              <a:ext cx="2734310" cy="3053715"/>
            </a:xfrm>
            <a:custGeom>
              <a:avLst/>
              <a:gdLst/>
              <a:ahLst/>
              <a:cxnLst/>
              <a:rect l="l" t="t" r="r" b="b"/>
              <a:pathLst>
                <a:path w="2734310" h="3053715">
                  <a:moveTo>
                    <a:pt x="0" y="233806"/>
                  </a:moveTo>
                  <a:lnTo>
                    <a:pt x="4749" y="186677"/>
                  </a:lnTo>
                  <a:lnTo>
                    <a:pt x="18370" y="142785"/>
                  </a:lnTo>
                  <a:lnTo>
                    <a:pt x="39923" y="103069"/>
                  </a:lnTo>
                  <a:lnTo>
                    <a:pt x="68467" y="68468"/>
                  </a:lnTo>
                  <a:lnTo>
                    <a:pt x="103062" y="39922"/>
                  </a:lnTo>
                  <a:lnTo>
                    <a:pt x="142769" y="18369"/>
                  </a:lnTo>
                  <a:lnTo>
                    <a:pt x="186647" y="4748"/>
                  </a:lnTo>
                  <a:lnTo>
                    <a:pt x="233756" y="0"/>
                  </a:lnTo>
                  <a:lnTo>
                    <a:pt x="2500249" y="0"/>
                  </a:lnTo>
                  <a:lnTo>
                    <a:pt x="2547378" y="4748"/>
                  </a:lnTo>
                  <a:lnTo>
                    <a:pt x="2591270" y="18369"/>
                  </a:lnTo>
                  <a:lnTo>
                    <a:pt x="2630986" y="39922"/>
                  </a:lnTo>
                  <a:lnTo>
                    <a:pt x="2665587" y="68468"/>
                  </a:lnTo>
                  <a:lnTo>
                    <a:pt x="2694133" y="103069"/>
                  </a:lnTo>
                  <a:lnTo>
                    <a:pt x="2715686" y="142785"/>
                  </a:lnTo>
                  <a:lnTo>
                    <a:pt x="2729307" y="186677"/>
                  </a:lnTo>
                  <a:lnTo>
                    <a:pt x="2734056" y="233806"/>
                  </a:lnTo>
                  <a:lnTo>
                    <a:pt x="2734056" y="2819527"/>
                  </a:lnTo>
                  <a:lnTo>
                    <a:pt x="2729307" y="2866656"/>
                  </a:lnTo>
                  <a:lnTo>
                    <a:pt x="2715686" y="2910548"/>
                  </a:lnTo>
                  <a:lnTo>
                    <a:pt x="2694133" y="2950264"/>
                  </a:lnTo>
                  <a:lnTo>
                    <a:pt x="2665587" y="2984865"/>
                  </a:lnTo>
                  <a:lnTo>
                    <a:pt x="2630986" y="3013411"/>
                  </a:lnTo>
                  <a:lnTo>
                    <a:pt x="2591270" y="3034964"/>
                  </a:lnTo>
                  <a:lnTo>
                    <a:pt x="2547378" y="3048585"/>
                  </a:lnTo>
                  <a:lnTo>
                    <a:pt x="2500249" y="3053333"/>
                  </a:lnTo>
                  <a:lnTo>
                    <a:pt x="233756" y="3053333"/>
                  </a:lnTo>
                  <a:lnTo>
                    <a:pt x="186647" y="3048585"/>
                  </a:lnTo>
                  <a:lnTo>
                    <a:pt x="142769" y="3034964"/>
                  </a:lnTo>
                  <a:lnTo>
                    <a:pt x="103062" y="3013411"/>
                  </a:lnTo>
                  <a:lnTo>
                    <a:pt x="68467" y="2984865"/>
                  </a:lnTo>
                  <a:lnTo>
                    <a:pt x="39923" y="2950264"/>
                  </a:lnTo>
                  <a:lnTo>
                    <a:pt x="18370" y="2910548"/>
                  </a:lnTo>
                  <a:lnTo>
                    <a:pt x="4749" y="2866656"/>
                  </a:lnTo>
                  <a:lnTo>
                    <a:pt x="0" y="2819527"/>
                  </a:lnTo>
                  <a:lnTo>
                    <a:pt x="0" y="233806"/>
                  </a:lnTo>
                  <a:close/>
                </a:path>
              </a:pathLst>
            </a:custGeom>
            <a:ln w="12700">
              <a:solidFill>
                <a:srgbClr val="3A3838"/>
              </a:solidFill>
            </a:ln>
          </p:spPr>
          <p:txBody>
            <a:bodyPr wrap="square" lIns="0" tIns="0" rIns="0" bIns="0" rtlCol="0"/>
            <a:lstStyle/>
            <a:p>
              <a:endParaRPr b="1">
                <a:latin typeface="Aptos" panose="020B0004020202020204" pitchFamily="34" charset="0"/>
              </a:endParaRPr>
            </a:p>
          </p:txBody>
        </p:sp>
      </p:grpSp>
      <p:sp>
        <p:nvSpPr>
          <p:cNvPr id="15" name="object 15"/>
          <p:cNvSpPr txBox="1"/>
          <p:nvPr/>
        </p:nvSpPr>
        <p:spPr>
          <a:xfrm>
            <a:off x="6182359" y="2198624"/>
            <a:ext cx="5270500" cy="259686"/>
          </a:xfrm>
          <a:prstGeom prst="rect">
            <a:avLst/>
          </a:prstGeom>
        </p:spPr>
        <p:txBody>
          <a:bodyPr vert="horz" wrap="square" lIns="0" tIns="13335" rIns="0" bIns="0" rtlCol="0">
            <a:spAutoFit/>
          </a:bodyPr>
          <a:lstStyle/>
          <a:p>
            <a:pPr marL="3074670">
              <a:lnSpc>
                <a:spcPct val="100000"/>
              </a:lnSpc>
              <a:spcBef>
                <a:spcPts val="105"/>
              </a:spcBef>
            </a:pPr>
            <a:r>
              <a:rPr lang="en-IN" sz="1600" b="1">
                <a:solidFill>
                  <a:srgbClr val="FFFFFF"/>
                </a:solidFill>
                <a:latin typeface="Aptos" panose="020B0004020202020204" pitchFamily="34" charset="0"/>
                <a:cs typeface="Rubik SemiBold"/>
              </a:rPr>
              <a:t>Qualitative</a:t>
            </a:r>
            <a:r>
              <a:rPr lang="en-IN" sz="1600" b="1" spc="-40">
                <a:solidFill>
                  <a:srgbClr val="FFFFFF"/>
                </a:solidFill>
                <a:latin typeface="Aptos" panose="020B0004020202020204" pitchFamily="34" charset="0"/>
                <a:cs typeface="Rubik SemiBold"/>
              </a:rPr>
              <a:t> </a:t>
            </a:r>
            <a:r>
              <a:rPr lang="en-IN" sz="1600" b="1" spc="-10">
                <a:solidFill>
                  <a:srgbClr val="FFFFFF"/>
                </a:solidFill>
                <a:latin typeface="Aptos" panose="020B0004020202020204" pitchFamily="34" charset="0"/>
                <a:cs typeface="Rubik SemiBold"/>
              </a:rPr>
              <a:t>Attributes</a:t>
            </a:r>
          </a:p>
        </p:txBody>
      </p:sp>
      <p:grpSp>
        <p:nvGrpSpPr>
          <p:cNvPr id="16" name="object 16"/>
          <p:cNvGrpSpPr/>
          <p:nvPr/>
        </p:nvGrpSpPr>
        <p:grpSpPr>
          <a:xfrm>
            <a:off x="492106" y="1307179"/>
            <a:ext cx="10185654" cy="4398239"/>
            <a:chOff x="489584" y="1341989"/>
            <a:chExt cx="10185654" cy="4398239"/>
          </a:xfrm>
        </p:grpSpPr>
        <p:pic>
          <p:nvPicPr>
            <p:cNvPr id="20" name="object 20"/>
            <p:cNvPicPr/>
            <p:nvPr/>
          </p:nvPicPr>
          <p:blipFill>
            <a:blip r:embed="rId2" cstate="print"/>
            <a:stretch>
              <a:fillRect/>
            </a:stretch>
          </p:blipFill>
          <p:spPr>
            <a:xfrm>
              <a:off x="3444023" y="1341989"/>
              <a:ext cx="5361177" cy="4398239"/>
            </a:xfrm>
            <a:prstGeom prst="rect">
              <a:avLst/>
            </a:prstGeom>
          </p:spPr>
        </p:pic>
        <p:sp>
          <p:nvSpPr>
            <p:cNvPr id="17" name="object 17"/>
            <p:cNvSpPr/>
            <p:nvPr/>
          </p:nvSpPr>
          <p:spPr>
            <a:xfrm>
              <a:off x="9909428" y="1396364"/>
              <a:ext cx="765810" cy="767080"/>
            </a:xfrm>
            <a:custGeom>
              <a:avLst/>
              <a:gdLst/>
              <a:ahLst/>
              <a:cxnLst/>
              <a:rect l="l" t="t" r="r" b="b"/>
              <a:pathLst>
                <a:path w="765809" h="767080">
                  <a:moveTo>
                    <a:pt x="382904" y="0"/>
                  </a:moveTo>
                  <a:lnTo>
                    <a:pt x="334877" y="2985"/>
                  </a:lnTo>
                  <a:lnTo>
                    <a:pt x="288629" y="11704"/>
                  </a:lnTo>
                  <a:lnTo>
                    <a:pt x="244519" y="25796"/>
                  </a:lnTo>
                  <a:lnTo>
                    <a:pt x="202907" y="44902"/>
                  </a:lnTo>
                  <a:lnTo>
                    <a:pt x="164150" y="68664"/>
                  </a:lnTo>
                  <a:lnTo>
                    <a:pt x="128609" y="96723"/>
                  </a:lnTo>
                  <a:lnTo>
                    <a:pt x="96642" y="128720"/>
                  </a:lnTo>
                  <a:lnTo>
                    <a:pt x="68608" y="164295"/>
                  </a:lnTo>
                  <a:lnTo>
                    <a:pt x="44866" y="203089"/>
                  </a:lnTo>
                  <a:lnTo>
                    <a:pt x="25776" y="244745"/>
                  </a:lnTo>
                  <a:lnTo>
                    <a:pt x="11695" y="288902"/>
                  </a:lnTo>
                  <a:lnTo>
                    <a:pt x="2983" y="335202"/>
                  </a:lnTo>
                  <a:lnTo>
                    <a:pt x="0" y="383286"/>
                  </a:lnTo>
                  <a:lnTo>
                    <a:pt x="2983" y="431369"/>
                  </a:lnTo>
                  <a:lnTo>
                    <a:pt x="11695" y="477669"/>
                  </a:lnTo>
                  <a:lnTo>
                    <a:pt x="25776" y="521826"/>
                  </a:lnTo>
                  <a:lnTo>
                    <a:pt x="44866" y="563482"/>
                  </a:lnTo>
                  <a:lnTo>
                    <a:pt x="68608" y="602276"/>
                  </a:lnTo>
                  <a:lnTo>
                    <a:pt x="96642" y="637851"/>
                  </a:lnTo>
                  <a:lnTo>
                    <a:pt x="128609" y="669848"/>
                  </a:lnTo>
                  <a:lnTo>
                    <a:pt x="164150" y="697907"/>
                  </a:lnTo>
                  <a:lnTo>
                    <a:pt x="202907" y="721669"/>
                  </a:lnTo>
                  <a:lnTo>
                    <a:pt x="244519" y="740775"/>
                  </a:lnTo>
                  <a:lnTo>
                    <a:pt x="288629" y="754867"/>
                  </a:lnTo>
                  <a:lnTo>
                    <a:pt x="334877" y="763586"/>
                  </a:lnTo>
                  <a:lnTo>
                    <a:pt x="382904" y="766572"/>
                  </a:lnTo>
                  <a:lnTo>
                    <a:pt x="430932" y="763586"/>
                  </a:lnTo>
                  <a:lnTo>
                    <a:pt x="477180" y="754867"/>
                  </a:lnTo>
                  <a:lnTo>
                    <a:pt x="521290" y="740775"/>
                  </a:lnTo>
                  <a:lnTo>
                    <a:pt x="562902" y="721669"/>
                  </a:lnTo>
                  <a:lnTo>
                    <a:pt x="601659" y="697907"/>
                  </a:lnTo>
                  <a:lnTo>
                    <a:pt x="637200" y="669848"/>
                  </a:lnTo>
                  <a:lnTo>
                    <a:pt x="669167" y="637851"/>
                  </a:lnTo>
                  <a:lnTo>
                    <a:pt x="697201" y="602276"/>
                  </a:lnTo>
                  <a:lnTo>
                    <a:pt x="720943" y="563482"/>
                  </a:lnTo>
                  <a:lnTo>
                    <a:pt x="740033" y="521826"/>
                  </a:lnTo>
                  <a:lnTo>
                    <a:pt x="754114" y="477669"/>
                  </a:lnTo>
                  <a:lnTo>
                    <a:pt x="762826" y="431369"/>
                  </a:lnTo>
                  <a:lnTo>
                    <a:pt x="765810" y="383286"/>
                  </a:lnTo>
                  <a:lnTo>
                    <a:pt x="762826" y="335202"/>
                  </a:lnTo>
                  <a:lnTo>
                    <a:pt x="754114" y="288902"/>
                  </a:lnTo>
                  <a:lnTo>
                    <a:pt x="740033" y="244745"/>
                  </a:lnTo>
                  <a:lnTo>
                    <a:pt x="720943" y="203089"/>
                  </a:lnTo>
                  <a:lnTo>
                    <a:pt x="697201" y="164295"/>
                  </a:lnTo>
                  <a:lnTo>
                    <a:pt x="669167" y="128720"/>
                  </a:lnTo>
                  <a:lnTo>
                    <a:pt x="637200" y="96723"/>
                  </a:lnTo>
                  <a:lnTo>
                    <a:pt x="601659" y="68664"/>
                  </a:lnTo>
                  <a:lnTo>
                    <a:pt x="562902" y="44902"/>
                  </a:lnTo>
                  <a:lnTo>
                    <a:pt x="521290" y="25796"/>
                  </a:lnTo>
                  <a:lnTo>
                    <a:pt x="477180" y="11704"/>
                  </a:lnTo>
                  <a:lnTo>
                    <a:pt x="430932" y="2985"/>
                  </a:lnTo>
                  <a:lnTo>
                    <a:pt x="382904" y="0"/>
                  </a:lnTo>
                  <a:close/>
                </a:path>
              </a:pathLst>
            </a:custGeom>
            <a:solidFill>
              <a:srgbClr val="DFDFDF"/>
            </a:solidFill>
          </p:spPr>
          <p:txBody>
            <a:bodyPr wrap="square" lIns="0" tIns="0" rIns="0" bIns="0" rtlCol="0"/>
            <a:lstStyle/>
            <a:p>
              <a:endParaRPr b="1">
                <a:latin typeface="Aptos" panose="020B0004020202020204" pitchFamily="34" charset="0"/>
              </a:endParaRPr>
            </a:p>
          </p:txBody>
        </p:sp>
        <p:sp>
          <p:nvSpPr>
            <p:cNvPr id="18" name="object 18"/>
            <p:cNvSpPr/>
            <p:nvPr/>
          </p:nvSpPr>
          <p:spPr>
            <a:xfrm>
              <a:off x="9909428" y="1396364"/>
              <a:ext cx="765810" cy="767080"/>
            </a:xfrm>
            <a:custGeom>
              <a:avLst/>
              <a:gdLst/>
              <a:ahLst/>
              <a:cxnLst/>
              <a:rect l="l" t="t" r="r" b="b"/>
              <a:pathLst>
                <a:path w="765809" h="767080">
                  <a:moveTo>
                    <a:pt x="0" y="383286"/>
                  </a:moveTo>
                  <a:lnTo>
                    <a:pt x="2983" y="335202"/>
                  </a:lnTo>
                  <a:lnTo>
                    <a:pt x="11695" y="288902"/>
                  </a:lnTo>
                  <a:lnTo>
                    <a:pt x="25776" y="244745"/>
                  </a:lnTo>
                  <a:lnTo>
                    <a:pt x="44866" y="203089"/>
                  </a:lnTo>
                  <a:lnTo>
                    <a:pt x="68608" y="164295"/>
                  </a:lnTo>
                  <a:lnTo>
                    <a:pt x="96642" y="128720"/>
                  </a:lnTo>
                  <a:lnTo>
                    <a:pt x="128609" y="96723"/>
                  </a:lnTo>
                  <a:lnTo>
                    <a:pt x="164150" y="68664"/>
                  </a:lnTo>
                  <a:lnTo>
                    <a:pt x="202907" y="44902"/>
                  </a:lnTo>
                  <a:lnTo>
                    <a:pt x="244519" y="25796"/>
                  </a:lnTo>
                  <a:lnTo>
                    <a:pt x="288629" y="11704"/>
                  </a:lnTo>
                  <a:lnTo>
                    <a:pt x="334877" y="2985"/>
                  </a:lnTo>
                  <a:lnTo>
                    <a:pt x="382904" y="0"/>
                  </a:lnTo>
                  <a:lnTo>
                    <a:pt x="430932" y="2985"/>
                  </a:lnTo>
                  <a:lnTo>
                    <a:pt x="477180" y="11704"/>
                  </a:lnTo>
                  <a:lnTo>
                    <a:pt x="521290" y="25796"/>
                  </a:lnTo>
                  <a:lnTo>
                    <a:pt x="562902" y="44902"/>
                  </a:lnTo>
                  <a:lnTo>
                    <a:pt x="601659" y="68664"/>
                  </a:lnTo>
                  <a:lnTo>
                    <a:pt x="637200" y="96723"/>
                  </a:lnTo>
                  <a:lnTo>
                    <a:pt x="669167" y="128720"/>
                  </a:lnTo>
                  <a:lnTo>
                    <a:pt x="697201" y="164295"/>
                  </a:lnTo>
                  <a:lnTo>
                    <a:pt x="720943" y="203089"/>
                  </a:lnTo>
                  <a:lnTo>
                    <a:pt x="740033" y="244745"/>
                  </a:lnTo>
                  <a:lnTo>
                    <a:pt x="754114" y="288902"/>
                  </a:lnTo>
                  <a:lnTo>
                    <a:pt x="762826" y="335202"/>
                  </a:lnTo>
                  <a:lnTo>
                    <a:pt x="765810" y="383286"/>
                  </a:lnTo>
                  <a:lnTo>
                    <a:pt x="762826" y="431369"/>
                  </a:lnTo>
                  <a:lnTo>
                    <a:pt x="754114" y="477669"/>
                  </a:lnTo>
                  <a:lnTo>
                    <a:pt x="740033" y="521826"/>
                  </a:lnTo>
                  <a:lnTo>
                    <a:pt x="720943" y="563482"/>
                  </a:lnTo>
                  <a:lnTo>
                    <a:pt x="697201" y="602276"/>
                  </a:lnTo>
                  <a:lnTo>
                    <a:pt x="669167" y="637851"/>
                  </a:lnTo>
                  <a:lnTo>
                    <a:pt x="637200" y="669848"/>
                  </a:lnTo>
                  <a:lnTo>
                    <a:pt x="601659" y="697907"/>
                  </a:lnTo>
                  <a:lnTo>
                    <a:pt x="562902" y="721669"/>
                  </a:lnTo>
                  <a:lnTo>
                    <a:pt x="521290" y="740775"/>
                  </a:lnTo>
                  <a:lnTo>
                    <a:pt x="477180" y="754867"/>
                  </a:lnTo>
                  <a:lnTo>
                    <a:pt x="430932" y="763586"/>
                  </a:lnTo>
                  <a:lnTo>
                    <a:pt x="382904" y="766572"/>
                  </a:lnTo>
                  <a:lnTo>
                    <a:pt x="334877" y="763586"/>
                  </a:lnTo>
                  <a:lnTo>
                    <a:pt x="288629" y="754867"/>
                  </a:lnTo>
                  <a:lnTo>
                    <a:pt x="244519" y="740775"/>
                  </a:lnTo>
                  <a:lnTo>
                    <a:pt x="202907" y="721669"/>
                  </a:lnTo>
                  <a:lnTo>
                    <a:pt x="164150" y="697907"/>
                  </a:lnTo>
                  <a:lnTo>
                    <a:pt x="128609" y="669848"/>
                  </a:lnTo>
                  <a:lnTo>
                    <a:pt x="96642" y="637851"/>
                  </a:lnTo>
                  <a:lnTo>
                    <a:pt x="68608" y="602276"/>
                  </a:lnTo>
                  <a:lnTo>
                    <a:pt x="44866" y="563482"/>
                  </a:lnTo>
                  <a:lnTo>
                    <a:pt x="25776" y="521826"/>
                  </a:lnTo>
                  <a:lnTo>
                    <a:pt x="11695" y="477669"/>
                  </a:lnTo>
                  <a:lnTo>
                    <a:pt x="2983" y="431369"/>
                  </a:lnTo>
                  <a:lnTo>
                    <a:pt x="0" y="383286"/>
                  </a:lnTo>
                  <a:close/>
                </a:path>
              </a:pathLst>
            </a:custGeom>
            <a:ln w="12700">
              <a:solidFill>
                <a:srgbClr val="213E58"/>
              </a:solidFill>
            </a:ln>
          </p:spPr>
          <p:txBody>
            <a:bodyPr wrap="square" lIns="0" tIns="0" rIns="0" bIns="0" rtlCol="0"/>
            <a:lstStyle/>
            <a:p>
              <a:endParaRPr b="1">
                <a:latin typeface="Aptos" panose="020B0004020202020204" pitchFamily="34" charset="0"/>
              </a:endParaRPr>
            </a:p>
          </p:txBody>
        </p:sp>
        <p:sp>
          <p:nvSpPr>
            <p:cNvPr id="19" name="object 19"/>
            <p:cNvSpPr/>
            <p:nvPr/>
          </p:nvSpPr>
          <p:spPr>
            <a:xfrm>
              <a:off x="3223259" y="2673730"/>
              <a:ext cx="2480310" cy="85725"/>
            </a:xfrm>
            <a:custGeom>
              <a:avLst/>
              <a:gdLst/>
              <a:ahLst/>
              <a:cxnLst/>
              <a:rect l="l" t="t" r="r" b="b"/>
              <a:pathLst>
                <a:path w="2480310" h="85725">
                  <a:moveTo>
                    <a:pt x="85725" y="0"/>
                  </a:moveTo>
                  <a:lnTo>
                    <a:pt x="0" y="42799"/>
                  </a:lnTo>
                  <a:lnTo>
                    <a:pt x="85725" y="85725"/>
                  </a:lnTo>
                  <a:lnTo>
                    <a:pt x="85725" y="57150"/>
                  </a:lnTo>
                  <a:lnTo>
                    <a:pt x="71374" y="57150"/>
                  </a:lnTo>
                  <a:lnTo>
                    <a:pt x="71374" y="28575"/>
                  </a:lnTo>
                  <a:lnTo>
                    <a:pt x="85725" y="28574"/>
                  </a:lnTo>
                  <a:lnTo>
                    <a:pt x="85725" y="0"/>
                  </a:lnTo>
                  <a:close/>
                </a:path>
                <a:path w="2480310" h="85725">
                  <a:moveTo>
                    <a:pt x="85725" y="28574"/>
                  </a:moveTo>
                  <a:lnTo>
                    <a:pt x="71374" y="28575"/>
                  </a:lnTo>
                  <a:lnTo>
                    <a:pt x="71374" y="57150"/>
                  </a:lnTo>
                  <a:lnTo>
                    <a:pt x="85725" y="57149"/>
                  </a:lnTo>
                  <a:lnTo>
                    <a:pt x="85725" y="28574"/>
                  </a:lnTo>
                  <a:close/>
                </a:path>
                <a:path w="2480310" h="85725">
                  <a:moveTo>
                    <a:pt x="85725" y="57149"/>
                  </a:moveTo>
                  <a:lnTo>
                    <a:pt x="71374" y="57150"/>
                  </a:lnTo>
                  <a:lnTo>
                    <a:pt x="85725" y="57150"/>
                  </a:lnTo>
                  <a:close/>
                </a:path>
                <a:path w="2480310" h="85725">
                  <a:moveTo>
                    <a:pt x="2480182" y="28448"/>
                  </a:moveTo>
                  <a:lnTo>
                    <a:pt x="85725" y="28574"/>
                  </a:lnTo>
                  <a:lnTo>
                    <a:pt x="85725" y="57149"/>
                  </a:lnTo>
                  <a:lnTo>
                    <a:pt x="2480182" y="57023"/>
                  </a:lnTo>
                  <a:lnTo>
                    <a:pt x="2480182" y="28448"/>
                  </a:lnTo>
                  <a:close/>
                </a:path>
              </a:pathLst>
            </a:custGeom>
            <a:solidFill>
              <a:srgbClr val="005DAC"/>
            </a:solidFill>
          </p:spPr>
          <p:txBody>
            <a:bodyPr wrap="square" lIns="0" tIns="0" rIns="0" bIns="0" rtlCol="0"/>
            <a:lstStyle/>
            <a:p>
              <a:endParaRPr b="1">
                <a:latin typeface="Aptos" panose="020B0004020202020204" pitchFamily="34" charset="0"/>
              </a:endParaRPr>
            </a:p>
          </p:txBody>
        </p:sp>
        <p:sp>
          <p:nvSpPr>
            <p:cNvPr id="21" name="object 21"/>
            <p:cNvSpPr/>
            <p:nvPr/>
          </p:nvSpPr>
          <p:spPr>
            <a:xfrm>
              <a:off x="6922769" y="3192525"/>
              <a:ext cx="2069464" cy="85725"/>
            </a:xfrm>
            <a:custGeom>
              <a:avLst/>
              <a:gdLst/>
              <a:ahLst/>
              <a:cxnLst/>
              <a:rect l="l" t="t" r="r" b="b"/>
              <a:pathLst>
                <a:path w="2069465" h="85725">
                  <a:moveTo>
                    <a:pt x="1983231" y="0"/>
                  </a:moveTo>
                  <a:lnTo>
                    <a:pt x="1983231" y="85725"/>
                  </a:lnTo>
                  <a:lnTo>
                    <a:pt x="2040466" y="57150"/>
                  </a:lnTo>
                  <a:lnTo>
                    <a:pt x="1997455" y="57150"/>
                  </a:lnTo>
                  <a:lnTo>
                    <a:pt x="1997455" y="28575"/>
                  </a:lnTo>
                  <a:lnTo>
                    <a:pt x="2040297" y="28575"/>
                  </a:lnTo>
                  <a:lnTo>
                    <a:pt x="1983231" y="0"/>
                  </a:lnTo>
                  <a:close/>
                </a:path>
                <a:path w="2069465" h="85725">
                  <a:moveTo>
                    <a:pt x="1983231" y="28575"/>
                  </a:moveTo>
                  <a:lnTo>
                    <a:pt x="0" y="28575"/>
                  </a:lnTo>
                  <a:lnTo>
                    <a:pt x="0" y="57150"/>
                  </a:lnTo>
                  <a:lnTo>
                    <a:pt x="1983231" y="57150"/>
                  </a:lnTo>
                  <a:lnTo>
                    <a:pt x="1983231" y="28575"/>
                  </a:lnTo>
                  <a:close/>
                </a:path>
                <a:path w="2069465" h="85725">
                  <a:moveTo>
                    <a:pt x="2040297" y="28575"/>
                  </a:moveTo>
                  <a:lnTo>
                    <a:pt x="1997455" y="28575"/>
                  </a:lnTo>
                  <a:lnTo>
                    <a:pt x="1997455" y="57150"/>
                  </a:lnTo>
                  <a:lnTo>
                    <a:pt x="2040466" y="57150"/>
                  </a:lnTo>
                  <a:lnTo>
                    <a:pt x="2068956" y="42925"/>
                  </a:lnTo>
                  <a:lnTo>
                    <a:pt x="2040297" y="28575"/>
                  </a:lnTo>
                  <a:close/>
                </a:path>
              </a:pathLst>
            </a:custGeom>
            <a:solidFill>
              <a:srgbClr val="005DAC"/>
            </a:solidFill>
          </p:spPr>
          <p:txBody>
            <a:bodyPr wrap="square" lIns="0" tIns="0" rIns="0" bIns="0" rtlCol="0"/>
            <a:lstStyle/>
            <a:p>
              <a:endParaRPr b="1">
                <a:latin typeface="Aptos" panose="020B0004020202020204" pitchFamily="34" charset="0"/>
              </a:endParaRPr>
            </a:p>
          </p:txBody>
        </p:sp>
        <p:sp>
          <p:nvSpPr>
            <p:cNvPr id="22" name="object 22"/>
            <p:cNvSpPr/>
            <p:nvPr/>
          </p:nvSpPr>
          <p:spPr>
            <a:xfrm>
              <a:off x="6223254" y="2097531"/>
              <a:ext cx="1029969" cy="500380"/>
            </a:xfrm>
            <a:custGeom>
              <a:avLst/>
              <a:gdLst/>
              <a:ahLst/>
              <a:cxnLst/>
              <a:rect l="l" t="t" r="r" b="b"/>
              <a:pathLst>
                <a:path w="1029970" h="500380">
                  <a:moveTo>
                    <a:pt x="985393" y="423925"/>
                  </a:moveTo>
                  <a:lnTo>
                    <a:pt x="953643" y="423925"/>
                  </a:lnTo>
                  <a:lnTo>
                    <a:pt x="991743" y="500125"/>
                  </a:lnTo>
                  <a:lnTo>
                    <a:pt x="1023493" y="436625"/>
                  </a:lnTo>
                  <a:lnTo>
                    <a:pt x="985393" y="436625"/>
                  </a:lnTo>
                  <a:lnTo>
                    <a:pt x="985393" y="423925"/>
                  </a:lnTo>
                  <a:close/>
                </a:path>
                <a:path w="1029970" h="500380">
                  <a:moveTo>
                    <a:pt x="985393" y="6350"/>
                  </a:moveTo>
                  <a:lnTo>
                    <a:pt x="985393" y="436625"/>
                  </a:lnTo>
                  <a:lnTo>
                    <a:pt x="998093" y="436625"/>
                  </a:lnTo>
                  <a:lnTo>
                    <a:pt x="998093" y="12700"/>
                  </a:lnTo>
                  <a:lnTo>
                    <a:pt x="991743" y="12700"/>
                  </a:lnTo>
                  <a:lnTo>
                    <a:pt x="985393" y="6350"/>
                  </a:lnTo>
                  <a:close/>
                </a:path>
                <a:path w="1029970" h="500380">
                  <a:moveTo>
                    <a:pt x="1029843" y="423925"/>
                  </a:moveTo>
                  <a:lnTo>
                    <a:pt x="998093" y="423925"/>
                  </a:lnTo>
                  <a:lnTo>
                    <a:pt x="998093" y="436625"/>
                  </a:lnTo>
                  <a:lnTo>
                    <a:pt x="1023493" y="436625"/>
                  </a:lnTo>
                  <a:lnTo>
                    <a:pt x="1029843" y="423925"/>
                  </a:lnTo>
                  <a:close/>
                </a:path>
                <a:path w="1029970" h="500380">
                  <a:moveTo>
                    <a:pt x="998093" y="0"/>
                  </a:moveTo>
                  <a:lnTo>
                    <a:pt x="0" y="0"/>
                  </a:lnTo>
                  <a:lnTo>
                    <a:pt x="0" y="12700"/>
                  </a:lnTo>
                  <a:lnTo>
                    <a:pt x="985393" y="12700"/>
                  </a:lnTo>
                  <a:lnTo>
                    <a:pt x="985393" y="6350"/>
                  </a:lnTo>
                  <a:lnTo>
                    <a:pt x="998093" y="6350"/>
                  </a:lnTo>
                  <a:lnTo>
                    <a:pt x="998093" y="0"/>
                  </a:lnTo>
                  <a:close/>
                </a:path>
                <a:path w="1029970" h="500380">
                  <a:moveTo>
                    <a:pt x="998093" y="6350"/>
                  </a:moveTo>
                  <a:lnTo>
                    <a:pt x="985393" y="6350"/>
                  </a:lnTo>
                  <a:lnTo>
                    <a:pt x="991743" y="12700"/>
                  </a:lnTo>
                  <a:lnTo>
                    <a:pt x="998093" y="12700"/>
                  </a:lnTo>
                  <a:lnTo>
                    <a:pt x="998093" y="6350"/>
                  </a:lnTo>
                  <a:close/>
                </a:path>
              </a:pathLst>
            </a:custGeom>
            <a:solidFill>
              <a:srgbClr val="F59F17"/>
            </a:solidFill>
          </p:spPr>
          <p:txBody>
            <a:bodyPr wrap="square" lIns="0" tIns="0" rIns="0" bIns="0" rtlCol="0"/>
            <a:lstStyle/>
            <a:p>
              <a:endParaRPr b="1">
                <a:latin typeface="Aptos" panose="020B0004020202020204" pitchFamily="34" charset="0"/>
              </a:endParaRPr>
            </a:p>
          </p:txBody>
        </p:sp>
        <p:sp>
          <p:nvSpPr>
            <p:cNvPr id="23" name="object 23"/>
            <p:cNvSpPr/>
            <p:nvPr/>
          </p:nvSpPr>
          <p:spPr>
            <a:xfrm>
              <a:off x="4612386" y="3064510"/>
              <a:ext cx="652145" cy="554990"/>
            </a:xfrm>
            <a:custGeom>
              <a:avLst/>
              <a:gdLst/>
              <a:ahLst/>
              <a:cxnLst/>
              <a:rect l="l" t="t" r="r" b="b"/>
              <a:pathLst>
                <a:path w="652145" h="554989">
                  <a:moveTo>
                    <a:pt x="31750" y="478281"/>
                  </a:moveTo>
                  <a:lnTo>
                    <a:pt x="0" y="478281"/>
                  </a:lnTo>
                  <a:lnTo>
                    <a:pt x="38100" y="554482"/>
                  </a:lnTo>
                  <a:lnTo>
                    <a:pt x="69850" y="490981"/>
                  </a:lnTo>
                  <a:lnTo>
                    <a:pt x="31750" y="490981"/>
                  </a:lnTo>
                  <a:lnTo>
                    <a:pt x="31750" y="478281"/>
                  </a:lnTo>
                  <a:close/>
                </a:path>
                <a:path w="652145" h="554989">
                  <a:moveTo>
                    <a:pt x="652144" y="0"/>
                  </a:moveTo>
                  <a:lnTo>
                    <a:pt x="31750" y="0"/>
                  </a:lnTo>
                  <a:lnTo>
                    <a:pt x="31750" y="490981"/>
                  </a:lnTo>
                  <a:lnTo>
                    <a:pt x="44450" y="490981"/>
                  </a:lnTo>
                  <a:lnTo>
                    <a:pt x="44450" y="12700"/>
                  </a:lnTo>
                  <a:lnTo>
                    <a:pt x="38100" y="12700"/>
                  </a:lnTo>
                  <a:lnTo>
                    <a:pt x="44450" y="6350"/>
                  </a:lnTo>
                  <a:lnTo>
                    <a:pt x="652144" y="6350"/>
                  </a:lnTo>
                  <a:lnTo>
                    <a:pt x="652144" y="0"/>
                  </a:lnTo>
                  <a:close/>
                </a:path>
                <a:path w="652145" h="554989">
                  <a:moveTo>
                    <a:pt x="76200" y="478281"/>
                  </a:moveTo>
                  <a:lnTo>
                    <a:pt x="44450" y="478281"/>
                  </a:lnTo>
                  <a:lnTo>
                    <a:pt x="44450" y="490981"/>
                  </a:lnTo>
                  <a:lnTo>
                    <a:pt x="69850" y="490981"/>
                  </a:lnTo>
                  <a:lnTo>
                    <a:pt x="76200" y="478281"/>
                  </a:lnTo>
                  <a:close/>
                </a:path>
                <a:path w="652145" h="554989">
                  <a:moveTo>
                    <a:pt x="44450" y="6350"/>
                  </a:moveTo>
                  <a:lnTo>
                    <a:pt x="38100" y="12700"/>
                  </a:lnTo>
                  <a:lnTo>
                    <a:pt x="44450" y="12700"/>
                  </a:lnTo>
                  <a:lnTo>
                    <a:pt x="44450" y="6350"/>
                  </a:lnTo>
                  <a:close/>
                </a:path>
                <a:path w="652145" h="554989">
                  <a:moveTo>
                    <a:pt x="652144" y="6350"/>
                  </a:moveTo>
                  <a:lnTo>
                    <a:pt x="44450" y="6350"/>
                  </a:lnTo>
                  <a:lnTo>
                    <a:pt x="44450" y="12700"/>
                  </a:lnTo>
                  <a:lnTo>
                    <a:pt x="652144" y="12700"/>
                  </a:lnTo>
                  <a:lnTo>
                    <a:pt x="652144" y="6350"/>
                  </a:lnTo>
                  <a:close/>
                </a:path>
              </a:pathLst>
            </a:custGeom>
            <a:solidFill>
              <a:srgbClr val="005DAC"/>
            </a:solidFill>
          </p:spPr>
          <p:txBody>
            <a:bodyPr wrap="square" lIns="0" tIns="0" rIns="0" bIns="0" rtlCol="0"/>
            <a:lstStyle/>
            <a:p>
              <a:endParaRPr b="1">
                <a:latin typeface="Aptos" panose="020B0004020202020204" pitchFamily="34" charset="0"/>
              </a:endParaRPr>
            </a:p>
          </p:txBody>
        </p:sp>
        <p:sp>
          <p:nvSpPr>
            <p:cNvPr id="24" name="object 24"/>
            <p:cNvSpPr/>
            <p:nvPr/>
          </p:nvSpPr>
          <p:spPr>
            <a:xfrm>
              <a:off x="6223254" y="4343907"/>
              <a:ext cx="669925" cy="510540"/>
            </a:xfrm>
            <a:custGeom>
              <a:avLst/>
              <a:gdLst/>
              <a:ahLst/>
              <a:cxnLst/>
              <a:rect l="l" t="t" r="r" b="b"/>
              <a:pathLst>
                <a:path w="669925" h="510539">
                  <a:moveTo>
                    <a:pt x="593851" y="431165"/>
                  </a:moveTo>
                  <a:lnTo>
                    <a:pt x="625348" y="510413"/>
                  </a:lnTo>
                  <a:lnTo>
                    <a:pt x="664047" y="447167"/>
                  </a:lnTo>
                  <a:lnTo>
                    <a:pt x="637031" y="447167"/>
                  </a:lnTo>
                  <a:lnTo>
                    <a:pt x="624331" y="447040"/>
                  </a:lnTo>
                  <a:lnTo>
                    <a:pt x="624366" y="433818"/>
                  </a:lnTo>
                  <a:lnTo>
                    <a:pt x="593851" y="431165"/>
                  </a:lnTo>
                  <a:close/>
                </a:path>
                <a:path w="669925" h="510539">
                  <a:moveTo>
                    <a:pt x="624366" y="433818"/>
                  </a:moveTo>
                  <a:lnTo>
                    <a:pt x="624331" y="447040"/>
                  </a:lnTo>
                  <a:lnTo>
                    <a:pt x="637031" y="447167"/>
                  </a:lnTo>
                  <a:lnTo>
                    <a:pt x="637063" y="434922"/>
                  </a:lnTo>
                  <a:lnTo>
                    <a:pt x="624366" y="433818"/>
                  </a:lnTo>
                  <a:close/>
                </a:path>
                <a:path w="669925" h="510539">
                  <a:moveTo>
                    <a:pt x="637063" y="434922"/>
                  </a:moveTo>
                  <a:lnTo>
                    <a:pt x="637031" y="447167"/>
                  </a:lnTo>
                  <a:lnTo>
                    <a:pt x="664047" y="447167"/>
                  </a:lnTo>
                  <a:lnTo>
                    <a:pt x="669798" y="437769"/>
                  </a:lnTo>
                  <a:lnTo>
                    <a:pt x="637063" y="434922"/>
                  </a:lnTo>
                  <a:close/>
                </a:path>
                <a:path w="669925" h="510539">
                  <a:moveTo>
                    <a:pt x="638158" y="6350"/>
                  </a:moveTo>
                  <a:lnTo>
                    <a:pt x="625475" y="6350"/>
                  </a:lnTo>
                  <a:lnTo>
                    <a:pt x="631825" y="12700"/>
                  </a:lnTo>
                  <a:lnTo>
                    <a:pt x="625458" y="12700"/>
                  </a:lnTo>
                  <a:lnTo>
                    <a:pt x="624366" y="433818"/>
                  </a:lnTo>
                  <a:lnTo>
                    <a:pt x="637063" y="434922"/>
                  </a:lnTo>
                  <a:lnTo>
                    <a:pt x="638142" y="12700"/>
                  </a:lnTo>
                  <a:lnTo>
                    <a:pt x="631825" y="12700"/>
                  </a:lnTo>
                  <a:lnTo>
                    <a:pt x="625475" y="6350"/>
                  </a:lnTo>
                  <a:lnTo>
                    <a:pt x="638158" y="6350"/>
                  </a:lnTo>
                  <a:close/>
                </a:path>
                <a:path w="669925" h="510539">
                  <a:moveTo>
                    <a:pt x="638175" y="0"/>
                  </a:moveTo>
                  <a:lnTo>
                    <a:pt x="0" y="0"/>
                  </a:lnTo>
                  <a:lnTo>
                    <a:pt x="0" y="12700"/>
                  </a:lnTo>
                  <a:lnTo>
                    <a:pt x="625458" y="12700"/>
                  </a:lnTo>
                  <a:lnTo>
                    <a:pt x="625475" y="6350"/>
                  </a:lnTo>
                  <a:lnTo>
                    <a:pt x="638158" y="6350"/>
                  </a:lnTo>
                  <a:lnTo>
                    <a:pt x="638175" y="0"/>
                  </a:lnTo>
                  <a:close/>
                </a:path>
              </a:pathLst>
            </a:custGeom>
            <a:solidFill>
              <a:srgbClr val="686868"/>
            </a:solidFill>
          </p:spPr>
          <p:txBody>
            <a:bodyPr wrap="square" lIns="0" tIns="0" rIns="0" bIns="0" rtlCol="0"/>
            <a:lstStyle/>
            <a:p>
              <a:endParaRPr b="1">
                <a:latin typeface="Aptos" panose="020B0004020202020204" pitchFamily="34" charset="0"/>
              </a:endParaRPr>
            </a:p>
          </p:txBody>
        </p:sp>
        <p:pic>
          <p:nvPicPr>
            <p:cNvPr id="25" name="object 25"/>
            <p:cNvPicPr/>
            <p:nvPr/>
          </p:nvPicPr>
          <p:blipFill>
            <a:blip r:embed="rId3" cstate="print"/>
            <a:stretch>
              <a:fillRect/>
            </a:stretch>
          </p:blipFill>
          <p:spPr>
            <a:xfrm>
              <a:off x="5929266" y="1779904"/>
              <a:ext cx="482561" cy="483507"/>
            </a:xfrm>
            <a:prstGeom prst="rect">
              <a:avLst/>
            </a:prstGeom>
          </p:spPr>
        </p:pic>
        <p:pic>
          <p:nvPicPr>
            <p:cNvPr id="26" name="object 26"/>
            <p:cNvPicPr/>
            <p:nvPr/>
          </p:nvPicPr>
          <p:blipFill>
            <a:blip r:embed="rId4" cstate="print"/>
            <a:stretch>
              <a:fillRect/>
            </a:stretch>
          </p:blipFill>
          <p:spPr>
            <a:xfrm>
              <a:off x="5992043" y="2790318"/>
              <a:ext cx="375587" cy="376160"/>
            </a:xfrm>
            <a:prstGeom prst="rect">
              <a:avLst/>
            </a:prstGeom>
          </p:spPr>
        </p:pic>
        <p:sp>
          <p:nvSpPr>
            <p:cNvPr id="27" name="object 27"/>
            <p:cNvSpPr/>
            <p:nvPr/>
          </p:nvSpPr>
          <p:spPr>
            <a:xfrm>
              <a:off x="5924248" y="3790450"/>
              <a:ext cx="511175" cy="1502160"/>
            </a:xfrm>
            <a:custGeom>
              <a:avLst/>
              <a:gdLst/>
              <a:ahLst/>
              <a:cxnLst/>
              <a:rect l="l" t="t" r="r" b="b"/>
              <a:pathLst>
                <a:path w="511175" h="1747520">
                  <a:moveTo>
                    <a:pt x="31699" y="232765"/>
                  </a:moveTo>
                  <a:lnTo>
                    <a:pt x="0" y="232765"/>
                  </a:lnTo>
                  <a:lnTo>
                    <a:pt x="0" y="247980"/>
                  </a:lnTo>
                  <a:lnTo>
                    <a:pt x="31699" y="247980"/>
                  </a:lnTo>
                  <a:lnTo>
                    <a:pt x="31699" y="232765"/>
                  </a:lnTo>
                  <a:close/>
                </a:path>
                <a:path w="511175" h="1747520">
                  <a:moveTo>
                    <a:pt x="52298" y="147840"/>
                  </a:moveTo>
                  <a:lnTo>
                    <a:pt x="21920" y="135394"/>
                  </a:lnTo>
                  <a:lnTo>
                    <a:pt x="15748" y="150469"/>
                  </a:lnTo>
                  <a:lnTo>
                    <a:pt x="45961" y="163004"/>
                  </a:lnTo>
                  <a:lnTo>
                    <a:pt x="52298" y="147840"/>
                  </a:lnTo>
                  <a:close/>
                </a:path>
                <a:path w="511175" h="1747520">
                  <a:moveTo>
                    <a:pt x="97510" y="232524"/>
                  </a:moveTo>
                  <a:lnTo>
                    <a:pt x="49022" y="232524"/>
                  </a:lnTo>
                  <a:lnTo>
                    <a:pt x="49022" y="248031"/>
                  </a:lnTo>
                  <a:lnTo>
                    <a:pt x="97510" y="248031"/>
                  </a:lnTo>
                  <a:lnTo>
                    <a:pt x="97510" y="232524"/>
                  </a:lnTo>
                  <a:close/>
                </a:path>
                <a:path w="511175" h="1747520">
                  <a:moveTo>
                    <a:pt x="101079" y="78701"/>
                  </a:moveTo>
                  <a:lnTo>
                    <a:pt x="78955" y="56857"/>
                  </a:lnTo>
                  <a:lnTo>
                    <a:pt x="69811" y="64198"/>
                  </a:lnTo>
                  <a:lnTo>
                    <a:pt x="91084" y="87744"/>
                  </a:lnTo>
                  <a:lnTo>
                    <a:pt x="101079" y="78701"/>
                  </a:lnTo>
                  <a:close/>
                </a:path>
                <a:path w="511175" h="1747520">
                  <a:moveTo>
                    <a:pt x="102476" y="201739"/>
                  </a:moveTo>
                  <a:lnTo>
                    <a:pt x="6197" y="182613"/>
                  </a:lnTo>
                  <a:lnTo>
                    <a:pt x="2933" y="198755"/>
                  </a:lnTo>
                  <a:lnTo>
                    <a:pt x="99364" y="217843"/>
                  </a:lnTo>
                  <a:lnTo>
                    <a:pt x="102476" y="201739"/>
                  </a:lnTo>
                  <a:close/>
                </a:path>
                <a:path w="511175" h="1747520">
                  <a:moveTo>
                    <a:pt x="102616" y="278777"/>
                  </a:moveTo>
                  <a:lnTo>
                    <a:pt x="99187" y="262788"/>
                  </a:lnTo>
                  <a:lnTo>
                    <a:pt x="2794" y="281990"/>
                  </a:lnTo>
                  <a:lnTo>
                    <a:pt x="6096" y="298069"/>
                  </a:lnTo>
                  <a:lnTo>
                    <a:pt x="102616" y="278777"/>
                  </a:lnTo>
                  <a:close/>
                </a:path>
                <a:path w="511175" h="1747520">
                  <a:moveTo>
                    <a:pt x="112979" y="173050"/>
                  </a:moveTo>
                  <a:lnTo>
                    <a:pt x="67525" y="154203"/>
                  </a:lnTo>
                  <a:lnTo>
                    <a:pt x="61315" y="169418"/>
                  </a:lnTo>
                  <a:lnTo>
                    <a:pt x="106756" y="188175"/>
                  </a:lnTo>
                  <a:lnTo>
                    <a:pt x="112979" y="173050"/>
                  </a:lnTo>
                  <a:close/>
                </a:path>
                <a:path w="511175" h="1747520">
                  <a:moveTo>
                    <a:pt x="128981" y="146799"/>
                  </a:moveTo>
                  <a:lnTo>
                    <a:pt x="46901" y="92113"/>
                  </a:lnTo>
                  <a:lnTo>
                    <a:pt x="37909" y="105854"/>
                  </a:lnTo>
                  <a:lnTo>
                    <a:pt x="119849" y="160502"/>
                  </a:lnTo>
                  <a:lnTo>
                    <a:pt x="128981" y="146799"/>
                  </a:lnTo>
                  <a:close/>
                </a:path>
                <a:path w="511175" h="1747520">
                  <a:moveTo>
                    <a:pt x="148602" y="125463"/>
                  </a:moveTo>
                  <a:lnTo>
                    <a:pt x="113233" y="90411"/>
                  </a:lnTo>
                  <a:lnTo>
                    <a:pt x="104736" y="100114"/>
                  </a:lnTo>
                  <a:lnTo>
                    <a:pt x="139014" y="134366"/>
                  </a:lnTo>
                  <a:lnTo>
                    <a:pt x="148602" y="125463"/>
                  </a:lnTo>
                  <a:close/>
                </a:path>
                <a:path w="511175" h="1747520">
                  <a:moveTo>
                    <a:pt x="228523" y="331495"/>
                  </a:moveTo>
                  <a:lnTo>
                    <a:pt x="220675" y="330200"/>
                  </a:lnTo>
                  <a:lnTo>
                    <a:pt x="214210" y="328676"/>
                  </a:lnTo>
                  <a:lnTo>
                    <a:pt x="209753" y="339204"/>
                  </a:lnTo>
                  <a:lnTo>
                    <a:pt x="204279" y="345313"/>
                  </a:lnTo>
                  <a:lnTo>
                    <a:pt x="196443" y="347319"/>
                  </a:lnTo>
                  <a:lnTo>
                    <a:pt x="188595" y="345236"/>
                  </a:lnTo>
                  <a:lnTo>
                    <a:pt x="183095" y="339064"/>
                  </a:lnTo>
                  <a:lnTo>
                    <a:pt x="178841" y="329209"/>
                  </a:lnTo>
                  <a:lnTo>
                    <a:pt x="164439" y="331431"/>
                  </a:lnTo>
                  <a:lnTo>
                    <a:pt x="166497" y="343750"/>
                  </a:lnTo>
                  <a:lnTo>
                    <a:pt x="173774" y="353999"/>
                  </a:lnTo>
                  <a:lnTo>
                    <a:pt x="184315" y="360972"/>
                  </a:lnTo>
                  <a:lnTo>
                    <a:pt x="196126" y="363461"/>
                  </a:lnTo>
                  <a:lnTo>
                    <a:pt x="208775" y="361022"/>
                  </a:lnTo>
                  <a:lnTo>
                    <a:pt x="218935" y="354444"/>
                  </a:lnTo>
                  <a:lnTo>
                    <a:pt x="225793" y="344373"/>
                  </a:lnTo>
                  <a:lnTo>
                    <a:pt x="228523" y="331495"/>
                  </a:lnTo>
                  <a:close/>
                </a:path>
                <a:path w="511175" h="1747520">
                  <a:moveTo>
                    <a:pt x="310019" y="404787"/>
                  </a:moveTo>
                  <a:lnTo>
                    <a:pt x="304711" y="406209"/>
                  </a:lnTo>
                  <a:lnTo>
                    <a:pt x="297434" y="399973"/>
                  </a:lnTo>
                  <a:lnTo>
                    <a:pt x="294411" y="409663"/>
                  </a:lnTo>
                  <a:lnTo>
                    <a:pt x="288861" y="422770"/>
                  </a:lnTo>
                  <a:lnTo>
                    <a:pt x="281343" y="431292"/>
                  </a:lnTo>
                  <a:lnTo>
                    <a:pt x="270903" y="435902"/>
                  </a:lnTo>
                  <a:lnTo>
                    <a:pt x="256641" y="437299"/>
                  </a:lnTo>
                  <a:lnTo>
                    <a:pt x="213423" y="437299"/>
                  </a:lnTo>
                  <a:lnTo>
                    <a:pt x="213423" y="452958"/>
                  </a:lnTo>
                  <a:lnTo>
                    <a:pt x="242697" y="453517"/>
                  </a:lnTo>
                  <a:lnTo>
                    <a:pt x="257124" y="453466"/>
                  </a:lnTo>
                  <a:lnTo>
                    <a:pt x="271399" y="452539"/>
                  </a:lnTo>
                  <a:lnTo>
                    <a:pt x="287731" y="446989"/>
                  </a:lnTo>
                  <a:lnTo>
                    <a:pt x="300634" y="435660"/>
                  </a:lnTo>
                  <a:lnTo>
                    <a:pt x="308571" y="420839"/>
                  </a:lnTo>
                  <a:lnTo>
                    <a:pt x="310019" y="404787"/>
                  </a:lnTo>
                  <a:close/>
                </a:path>
                <a:path w="511175" h="1747520">
                  <a:moveTo>
                    <a:pt x="343395" y="331406"/>
                  </a:moveTo>
                  <a:lnTo>
                    <a:pt x="328853" y="331406"/>
                  </a:lnTo>
                  <a:lnTo>
                    <a:pt x="327787" y="334162"/>
                  </a:lnTo>
                  <a:lnTo>
                    <a:pt x="326529" y="336829"/>
                  </a:lnTo>
                  <a:lnTo>
                    <a:pt x="325094" y="339407"/>
                  </a:lnTo>
                  <a:lnTo>
                    <a:pt x="318744" y="345173"/>
                  </a:lnTo>
                  <a:lnTo>
                    <a:pt x="310845" y="347129"/>
                  </a:lnTo>
                  <a:lnTo>
                    <a:pt x="303314" y="345135"/>
                  </a:lnTo>
                  <a:lnTo>
                    <a:pt x="298069" y="339026"/>
                  </a:lnTo>
                  <a:lnTo>
                    <a:pt x="293573" y="328383"/>
                  </a:lnTo>
                  <a:lnTo>
                    <a:pt x="286969" y="330390"/>
                  </a:lnTo>
                  <a:lnTo>
                    <a:pt x="279247" y="331635"/>
                  </a:lnTo>
                  <a:lnTo>
                    <a:pt x="282511" y="344944"/>
                  </a:lnTo>
                  <a:lnTo>
                    <a:pt x="289737" y="355142"/>
                  </a:lnTo>
                  <a:lnTo>
                    <a:pt x="300177" y="361518"/>
                  </a:lnTo>
                  <a:lnTo>
                    <a:pt x="313067" y="363372"/>
                  </a:lnTo>
                  <a:lnTo>
                    <a:pt x="325081" y="360553"/>
                  </a:lnTo>
                  <a:lnTo>
                    <a:pt x="334784" y="353606"/>
                  </a:lnTo>
                  <a:lnTo>
                    <a:pt x="341198" y="343560"/>
                  </a:lnTo>
                  <a:lnTo>
                    <a:pt x="343395" y="331406"/>
                  </a:lnTo>
                  <a:close/>
                </a:path>
                <a:path w="511175" h="1747520">
                  <a:moveTo>
                    <a:pt x="357670" y="1641398"/>
                  </a:moveTo>
                  <a:lnTo>
                    <a:pt x="343776" y="1641398"/>
                  </a:lnTo>
                  <a:lnTo>
                    <a:pt x="343776" y="1655724"/>
                  </a:lnTo>
                  <a:lnTo>
                    <a:pt x="357670" y="1655724"/>
                  </a:lnTo>
                  <a:lnTo>
                    <a:pt x="357670" y="1641398"/>
                  </a:lnTo>
                  <a:close/>
                </a:path>
                <a:path w="511175" h="1747520">
                  <a:moveTo>
                    <a:pt x="402336" y="100114"/>
                  </a:moveTo>
                  <a:lnTo>
                    <a:pt x="394868" y="90576"/>
                  </a:lnTo>
                  <a:lnTo>
                    <a:pt x="360565" y="124752"/>
                  </a:lnTo>
                  <a:lnTo>
                    <a:pt x="368312" y="133629"/>
                  </a:lnTo>
                  <a:lnTo>
                    <a:pt x="402336" y="100114"/>
                  </a:lnTo>
                  <a:close/>
                </a:path>
                <a:path w="511175" h="1747520">
                  <a:moveTo>
                    <a:pt x="437464" y="67957"/>
                  </a:moveTo>
                  <a:lnTo>
                    <a:pt x="428625" y="55994"/>
                  </a:lnTo>
                  <a:lnTo>
                    <a:pt x="407174" y="77736"/>
                  </a:lnTo>
                  <a:lnTo>
                    <a:pt x="416013" y="88379"/>
                  </a:lnTo>
                  <a:lnTo>
                    <a:pt x="437464" y="67957"/>
                  </a:lnTo>
                  <a:close/>
                </a:path>
                <a:path w="511175" h="1747520">
                  <a:moveTo>
                    <a:pt x="442772" y="355600"/>
                  </a:moveTo>
                  <a:lnTo>
                    <a:pt x="439928" y="340360"/>
                  </a:lnTo>
                  <a:lnTo>
                    <a:pt x="433666" y="331470"/>
                  </a:lnTo>
                  <a:lnTo>
                    <a:pt x="430987" y="327660"/>
                  </a:lnTo>
                  <a:lnTo>
                    <a:pt x="426313" y="324942"/>
                  </a:lnTo>
                  <a:lnTo>
                    <a:pt x="426313" y="355600"/>
                  </a:lnTo>
                  <a:lnTo>
                    <a:pt x="425323" y="361950"/>
                  </a:lnTo>
                  <a:lnTo>
                    <a:pt x="422427" y="368300"/>
                  </a:lnTo>
                  <a:lnTo>
                    <a:pt x="417042" y="374650"/>
                  </a:lnTo>
                  <a:lnTo>
                    <a:pt x="410502" y="378460"/>
                  </a:lnTo>
                  <a:lnTo>
                    <a:pt x="402932" y="379730"/>
                  </a:lnTo>
                  <a:lnTo>
                    <a:pt x="394462" y="379730"/>
                  </a:lnTo>
                  <a:lnTo>
                    <a:pt x="394538" y="369570"/>
                  </a:lnTo>
                  <a:lnTo>
                    <a:pt x="399897" y="364490"/>
                  </a:lnTo>
                  <a:lnTo>
                    <a:pt x="407377" y="359410"/>
                  </a:lnTo>
                  <a:lnTo>
                    <a:pt x="413816" y="353060"/>
                  </a:lnTo>
                  <a:lnTo>
                    <a:pt x="410083" y="347980"/>
                  </a:lnTo>
                  <a:lnTo>
                    <a:pt x="405409" y="341630"/>
                  </a:lnTo>
                  <a:lnTo>
                    <a:pt x="394538" y="347980"/>
                  </a:lnTo>
                  <a:lnTo>
                    <a:pt x="394538" y="331470"/>
                  </a:lnTo>
                  <a:lnTo>
                    <a:pt x="403098" y="331470"/>
                  </a:lnTo>
                  <a:lnTo>
                    <a:pt x="410705" y="332740"/>
                  </a:lnTo>
                  <a:lnTo>
                    <a:pt x="417245" y="336550"/>
                  </a:lnTo>
                  <a:lnTo>
                    <a:pt x="422554" y="342900"/>
                  </a:lnTo>
                  <a:lnTo>
                    <a:pt x="425399" y="349250"/>
                  </a:lnTo>
                  <a:lnTo>
                    <a:pt x="426313" y="355600"/>
                  </a:lnTo>
                  <a:lnTo>
                    <a:pt x="426313" y="324942"/>
                  </a:lnTo>
                  <a:lnTo>
                    <a:pt x="415721" y="318770"/>
                  </a:lnTo>
                  <a:lnTo>
                    <a:pt x="393903" y="313690"/>
                  </a:lnTo>
                  <a:lnTo>
                    <a:pt x="393865" y="303530"/>
                  </a:lnTo>
                  <a:lnTo>
                    <a:pt x="393242" y="298450"/>
                  </a:lnTo>
                  <a:lnTo>
                    <a:pt x="392620" y="293370"/>
                  </a:lnTo>
                  <a:lnTo>
                    <a:pt x="387553" y="285750"/>
                  </a:lnTo>
                  <a:lnTo>
                    <a:pt x="379933" y="283210"/>
                  </a:lnTo>
                  <a:lnTo>
                    <a:pt x="377482" y="282397"/>
                  </a:lnTo>
                  <a:lnTo>
                    <a:pt x="377482" y="392430"/>
                  </a:lnTo>
                  <a:lnTo>
                    <a:pt x="377355" y="398780"/>
                  </a:lnTo>
                  <a:lnTo>
                    <a:pt x="368642" y="443230"/>
                  </a:lnTo>
                  <a:lnTo>
                    <a:pt x="326174" y="486410"/>
                  </a:lnTo>
                  <a:lnTo>
                    <a:pt x="274294" y="496570"/>
                  </a:lnTo>
                  <a:lnTo>
                    <a:pt x="233857" y="496570"/>
                  </a:lnTo>
                  <a:lnTo>
                    <a:pt x="181991" y="486410"/>
                  </a:lnTo>
                  <a:lnTo>
                    <a:pt x="139306" y="444500"/>
                  </a:lnTo>
                  <a:lnTo>
                    <a:pt x="130657" y="384810"/>
                  </a:lnTo>
                  <a:lnTo>
                    <a:pt x="130644" y="379730"/>
                  </a:lnTo>
                  <a:lnTo>
                    <a:pt x="130708" y="347980"/>
                  </a:lnTo>
                  <a:lnTo>
                    <a:pt x="130937" y="331470"/>
                  </a:lnTo>
                  <a:lnTo>
                    <a:pt x="130987" y="327660"/>
                  </a:lnTo>
                  <a:lnTo>
                    <a:pt x="131241" y="298450"/>
                  </a:lnTo>
                  <a:lnTo>
                    <a:pt x="377291" y="298450"/>
                  </a:lnTo>
                  <a:lnTo>
                    <a:pt x="377355" y="363220"/>
                  </a:lnTo>
                  <a:lnTo>
                    <a:pt x="377482" y="392430"/>
                  </a:lnTo>
                  <a:lnTo>
                    <a:pt x="377482" y="282397"/>
                  </a:lnTo>
                  <a:lnTo>
                    <a:pt x="376123" y="281940"/>
                  </a:lnTo>
                  <a:lnTo>
                    <a:pt x="374827" y="252730"/>
                  </a:lnTo>
                  <a:lnTo>
                    <a:pt x="367677" y="233680"/>
                  </a:lnTo>
                  <a:lnTo>
                    <a:pt x="360121" y="226542"/>
                  </a:lnTo>
                  <a:lnTo>
                    <a:pt x="360121" y="271780"/>
                  </a:lnTo>
                  <a:lnTo>
                    <a:pt x="359168" y="281940"/>
                  </a:lnTo>
                  <a:lnTo>
                    <a:pt x="358038" y="283210"/>
                  </a:lnTo>
                  <a:lnTo>
                    <a:pt x="351612" y="281940"/>
                  </a:lnTo>
                  <a:lnTo>
                    <a:pt x="345198" y="280670"/>
                  </a:lnTo>
                  <a:lnTo>
                    <a:pt x="340207" y="266700"/>
                  </a:lnTo>
                  <a:lnTo>
                    <a:pt x="333273" y="257810"/>
                  </a:lnTo>
                  <a:lnTo>
                    <a:pt x="324040" y="251460"/>
                  </a:lnTo>
                  <a:lnTo>
                    <a:pt x="312166" y="250190"/>
                  </a:lnTo>
                  <a:lnTo>
                    <a:pt x="312166" y="261620"/>
                  </a:lnTo>
                  <a:lnTo>
                    <a:pt x="329311" y="278130"/>
                  </a:lnTo>
                  <a:lnTo>
                    <a:pt x="327215" y="281940"/>
                  </a:lnTo>
                  <a:lnTo>
                    <a:pt x="262458" y="281940"/>
                  </a:lnTo>
                  <a:lnTo>
                    <a:pt x="262343" y="260350"/>
                  </a:lnTo>
                  <a:lnTo>
                    <a:pt x="262242" y="246380"/>
                  </a:lnTo>
                  <a:lnTo>
                    <a:pt x="262775" y="204470"/>
                  </a:lnTo>
                  <a:lnTo>
                    <a:pt x="280022" y="184150"/>
                  </a:lnTo>
                  <a:lnTo>
                    <a:pt x="289902" y="184150"/>
                  </a:lnTo>
                  <a:lnTo>
                    <a:pt x="298526" y="186690"/>
                  </a:lnTo>
                  <a:lnTo>
                    <a:pt x="305396" y="191770"/>
                  </a:lnTo>
                  <a:lnTo>
                    <a:pt x="309918" y="199390"/>
                  </a:lnTo>
                  <a:lnTo>
                    <a:pt x="311505" y="208280"/>
                  </a:lnTo>
                  <a:lnTo>
                    <a:pt x="309473" y="217170"/>
                  </a:lnTo>
                  <a:lnTo>
                    <a:pt x="304419" y="224790"/>
                  </a:lnTo>
                  <a:lnTo>
                    <a:pt x="297027" y="229870"/>
                  </a:lnTo>
                  <a:lnTo>
                    <a:pt x="287985" y="232410"/>
                  </a:lnTo>
                  <a:lnTo>
                    <a:pt x="280606" y="232410"/>
                  </a:lnTo>
                  <a:lnTo>
                    <a:pt x="277088" y="246380"/>
                  </a:lnTo>
                  <a:lnTo>
                    <a:pt x="289433" y="248920"/>
                  </a:lnTo>
                  <a:lnTo>
                    <a:pt x="301053" y="246380"/>
                  </a:lnTo>
                  <a:lnTo>
                    <a:pt x="311442" y="241300"/>
                  </a:lnTo>
                  <a:lnTo>
                    <a:pt x="320090" y="231140"/>
                  </a:lnTo>
                  <a:lnTo>
                    <a:pt x="324091" y="224790"/>
                  </a:lnTo>
                  <a:lnTo>
                    <a:pt x="328091" y="224790"/>
                  </a:lnTo>
                  <a:lnTo>
                    <a:pt x="359486" y="256540"/>
                  </a:lnTo>
                  <a:lnTo>
                    <a:pt x="360121" y="271780"/>
                  </a:lnTo>
                  <a:lnTo>
                    <a:pt x="360121" y="226542"/>
                  </a:lnTo>
                  <a:lnTo>
                    <a:pt x="358267" y="224790"/>
                  </a:lnTo>
                  <a:lnTo>
                    <a:pt x="352882" y="219710"/>
                  </a:lnTo>
                  <a:lnTo>
                    <a:pt x="328688" y="208280"/>
                  </a:lnTo>
                  <a:lnTo>
                    <a:pt x="321030" y="185420"/>
                  </a:lnTo>
                  <a:lnTo>
                    <a:pt x="319722" y="184150"/>
                  </a:lnTo>
                  <a:lnTo>
                    <a:pt x="309257" y="173990"/>
                  </a:lnTo>
                  <a:lnTo>
                    <a:pt x="307949" y="172720"/>
                  </a:lnTo>
                  <a:lnTo>
                    <a:pt x="288810" y="168910"/>
                  </a:lnTo>
                  <a:lnTo>
                    <a:pt x="263017" y="172720"/>
                  </a:lnTo>
                  <a:lnTo>
                    <a:pt x="263017" y="149860"/>
                  </a:lnTo>
                  <a:lnTo>
                    <a:pt x="271716" y="149860"/>
                  </a:lnTo>
                  <a:lnTo>
                    <a:pt x="280200" y="151130"/>
                  </a:lnTo>
                  <a:lnTo>
                    <a:pt x="288531" y="151130"/>
                  </a:lnTo>
                  <a:lnTo>
                    <a:pt x="337693" y="135890"/>
                  </a:lnTo>
                  <a:lnTo>
                    <a:pt x="358902" y="99060"/>
                  </a:lnTo>
                  <a:lnTo>
                    <a:pt x="360184" y="83820"/>
                  </a:lnTo>
                  <a:lnTo>
                    <a:pt x="360070" y="62230"/>
                  </a:lnTo>
                  <a:lnTo>
                    <a:pt x="359752" y="52070"/>
                  </a:lnTo>
                  <a:lnTo>
                    <a:pt x="359435" y="36830"/>
                  </a:lnTo>
                  <a:lnTo>
                    <a:pt x="345020" y="36830"/>
                  </a:lnTo>
                  <a:lnTo>
                    <a:pt x="345020" y="52070"/>
                  </a:lnTo>
                  <a:lnTo>
                    <a:pt x="344424" y="64770"/>
                  </a:lnTo>
                  <a:lnTo>
                    <a:pt x="334010" y="115570"/>
                  </a:lnTo>
                  <a:lnTo>
                    <a:pt x="287439" y="133350"/>
                  </a:lnTo>
                  <a:lnTo>
                    <a:pt x="291122" y="128270"/>
                  </a:lnTo>
                  <a:lnTo>
                    <a:pt x="320560" y="87630"/>
                  </a:lnTo>
                  <a:lnTo>
                    <a:pt x="331851" y="72390"/>
                  </a:lnTo>
                  <a:lnTo>
                    <a:pt x="320154" y="64770"/>
                  </a:lnTo>
                  <a:lnTo>
                    <a:pt x="311658" y="72390"/>
                  </a:lnTo>
                  <a:lnTo>
                    <a:pt x="309765" y="66040"/>
                  </a:lnTo>
                  <a:lnTo>
                    <a:pt x="308025" y="59690"/>
                  </a:lnTo>
                  <a:lnTo>
                    <a:pt x="306146" y="52070"/>
                  </a:lnTo>
                  <a:lnTo>
                    <a:pt x="345020" y="52070"/>
                  </a:lnTo>
                  <a:lnTo>
                    <a:pt x="345020" y="36830"/>
                  </a:lnTo>
                  <a:lnTo>
                    <a:pt x="302971" y="36830"/>
                  </a:lnTo>
                  <a:lnTo>
                    <a:pt x="298958" y="35560"/>
                  </a:lnTo>
                  <a:lnTo>
                    <a:pt x="295097" y="34290"/>
                  </a:lnTo>
                  <a:lnTo>
                    <a:pt x="295046" y="80010"/>
                  </a:lnTo>
                  <a:lnTo>
                    <a:pt x="291236" y="100330"/>
                  </a:lnTo>
                  <a:lnTo>
                    <a:pt x="280466" y="116840"/>
                  </a:lnTo>
                  <a:lnTo>
                    <a:pt x="263613" y="128270"/>
                  </a:lnTo>
                  <a:lnTo>
                    <a:pt x="263448" y="127000"/>
                  </a:lnTo>
                  <a:lnTo>
                    <a:pt x="261366" y="111760"/>
                  </a:lnTo>
                  <a:lnTo>
                    <a:pt x="264287" y="97790"/>
                  </a:lnTo>
                  <a:lnTo>
                    <a:pt x="270459" y="88900"/>
                  </a:lnTo>
                  <a:lnTo>
                    <a:pt x="272237" y="86360"/>
                  </a:lnTo>
                  <a:lnTo>
                    <a:pt x="285102" y="74930"/>
                  </a:lnTo>
                  <a:lnTo>
                    <a:pt x="282257" y="72390"/>
                  </a:lnTo>
                  <a:lnTo>
                    <a:pt x="272288" y="63500"/>
                  </a:lnTo>
                  <a:lnTo>
                    <a:pt x="262521" y="72390"/>
                  </a:lnTo>
                  <a:lnTo>
                    <a:pt x="262521" y="53340"/>
                  </a:lnTo>
                  <a:lnTo>
                    <a:pt x="246329" y="53340"/>
                  </a:lnTo>
                  <a:lnTo>
                    <a:pt x="246329" y="88900"/>
                  </a:lnTo>
                  <a:lnTo>
                    <a:pt x="245732" y="88404"/>
                  </a:lnTo>
                  <a:lnTo>
                    <a:pt x="245732" y="257810"/>
                  </a:lnTo>
                  <a:lnTo>
                    <a:pt x="245618" y="281940"/>
                  </a:lnTo>
                  <a:lnTo>
                    <a:pt x="181800" y="281940"/>
                  </a:lnTo>
                  <a:lnTo>
                    <a:pt x="180479" y="280670"/>
                  </a:lnTo>
                  <a:lnTo>
                    <a:pt x="181495" y="271780"/>
                  </a:lnTo>
                  <a:lnTo>
                    <a:pt x="187350" y="266700"/>
                  </a:lnTo>
                  <a:lnTo>
                    <a:pt x="196049" y="265430"/>
                  </a:lnTo>
                  <a:lnTo>
                    <a:pt x="196049" y="250190"/>
                  </a:lnTo>
                  <a:lnTo>
                    <a:pt x="184238" y="251460"/>
                  </a:lnTo>
                  <a:lnTo>
                    <a:pt x="174904" y="257810"/>
                  </a:lnTo>
                  <a:lnTo>
                    <a:pt x="167906" y="266700"/>
                  </a:lnTo>
                  <a:lnTo>
                    <a:pt x="163118" y="280670"/>
                  </a:lnTo>
                  <a:lnTo>
                    <a:pt x="150164" y="283210"/>
                  </a:lnTo>
                  <a:lnTo>
                    <a:pt x="148805" y="281940"/>
                  </a:lnTo>
                  <a:lnTo>
                    <a:pt x="147942" y="270510"/>
                  </a:lnTo>
                  <a:lnTo>
                    <a:pt x="148018" y="266700"/>
                  </a:lnTo>
                  <a:lnTo>
                    <a:pt x="173824" y="227330"/>
                  </a:lnTo>
                  <a:lnTo>
                    <a:pt x="179603" y="224790"/>
                  </a:lnTo>
                  <a:lnTo>
                    <a:pt x="183603" y="224790"/>
                  </a:lnTo>
                  <a:lnTo>
                    <a:pt x="187820" y="231140"/>
                  </a:lnTo>
                  <a:lnTo>
                    <a:pt x="196418" y="241300"/>
                  </a:lnTo>
                  <a:lnTo>
                    <a:pt x="206730" y="246380"/>
                  </a:lnTo>
                  <a:lnTo>
                    <a:pt x="218363" y="248920"/>
                  </a:lnTo>
                  <a:lnTo>
                    <a:pt x="230924" y="246380"/>
                  </a:lnTo>
                  <a:lnTo>
                    <a:pt x="229806" y="242570"/>
                  </a:lnTo>
                  <a:lnTo>
                    <a:pt x="228663" y="237490"/>
                  </a:lnTo>
                  <a:lnTo>
                    <a:pt x="227406" y="232410"/>
                  </a:lnTo>
                  <a:lnTo>
                    <a:pt x="220192" y="232410"/>
                  </a:lnTo>
                  <a:lnTo>
                    <a:pt x="211112" y="229870"/>
                  </a:lnTo>
                  <a:lnTo>
                    <a:pt x="203682" y="224790"/>
                  </a:lnTo>
                  <a:lnTo>
                    <a:pt x="198564" y="218440"/>
                  </a:lnTo>
                  <a:lnTo>
                    <a:pt x="196469" y="208280"/>
                  </a:lnTo>
                  <a:lnTo>
                    <a:pt x="198081" y="199390"/>
                  </a:lnTo>
                  <a:lnTo>
                    <a:pt x="202780" y="191770"/>
                  </a:lnTo>
                  <a:lnTo>
                    <a:pt x="209931" y="186690"/>
                  </a:lnTo>
                  <a:lnTo>
                    <a:pt x="218871" y="184150"/>
                  </a:lnTo>
                  <a:lnTo>
                    <a:pt x="228676" y="185420"/>
                  </a:lnTo>
                  <a:lnTo>
                    <a:pt x="245732" y="257810"/>
                  </a:lnTo>
                  <a:lnTo>
                    <a:pt x="245732" y="88404"/>
                  </a:lnTo>
                  <a:lnTo>
                    <a:pt x="234340" y="78740"/>
                  </a:lnTo>
                  <a:lnTo>
                    <a:pt x="224929" y="91440"/>
                  </a:lnTo>
                  <a:lnTo>
                    <a:pt x="231457" y="99060"/>
                  </a:lnTo>
                  <a:lnTo>
                    <a:pt x="239445" y="106680"/>
                  </a:lnTo>
                  <a:lnTo>
                    <a:pt x="245275" y="114300"/>
                  </a:lnTo>
                  <a:lnTo>
                    <a:pt x="245287" y="127000"/>
                  </a:lnTo>
                  <a:lnTo>
                    <a:pt x="235292" y="123190"/>
                  </a:lnTo>
                  <a:lnTo>
                    <a:pt x="226085" y="115570"/>
                  </a:lnTo>
                  <a:lnTo>
                    <a:pt x="219532" y="105371"/>
                  </a:lnTo>
                  <a:lnTo>
                    <a:pt x="219532" y="133350"/>
                  </a:lnTo>
                  <a:lnTo>
                    <a:pt x="200863" y="133350"/>
                  </a:lnTo>
                  <a:lnTo>
                    <a:pt x="183591" y="124460"/>
                  </a:lnTo>
                  <a:lnTo>
                    <a:pt x="170446" y="110490"/>
                  </a:lnTo>
                  <a:lnTo>
                    <a:pt x="164249" y="91440"/>
                  </a:lnTo>
                  <a:lnTo>
                    <a:pt x="163830" y="83820"/>
                  </a:lnTo>
                  <a:lnTo>
                    <a:pt x="163944" y="62230"/>
                  </a:lnTo>
                  <a:lnTo>
                    <a:pt x="164071" y="53340"/>
                  </a:lnTo>
                  <a:lnTo>
                    <a:pt x="201460" y="53340"/>
                  </a:lnTo>
                  <a:lnTo>
                    <a:pt x="199872" y="59690"/>
                  </a:lnTo>
                  <a:lnTo>
                    <a:pt x="198348" y="64770"/>
                  </a:lnTo>
                  <a:lnTo>
                    <a:pt x="196354" y="72390"/>
                  </a:lnTo>
                  <a:lnTo>
                    <a:pt x="185775" y="63500"/>
                  </a:lnTo>
                  <a:lnTo>
                    <a:pt x="175907" y="74930"/>
                  </a:lnTo>
                  <a:lnTo>
                    <a:pt x="176225" y="76200"/>
                  </a:lnTo>
                  <a:lnTo>
                    <a:pt x="176669" y="76200"/>
                  </a:lnTo>
                  <a:lnTo>
                    <a:pt x="177203" y="77470"/>
                  </a:lnTo>
                  <a:lnTo>
                    <a:pt x="206565" y="115570"/>
                  </a:lnTo>
                  <a:lnTo>
                    <a:pt x="208838" y="121920"/>
                  </a:lnTo>
                  <a:lnTo>
                    <a:pt x="215138" y="127000"/>
                  </a:lnTo>
                  <a:lnTo>
                    <a:pt x="219532" y="133350"/>
                  </a:lnTo>
                  <a:lnTo>
                    <a:pt x="219532" y="105371"/>
                  </a:lnTo>
                  <a:lnTo>
                    <a:pt x="218744" y="104140"/>
                  </a:lnTo>
                  <a:lnTo>
                    <a:pt x="214312" y="92710"/>
                  </a:lnTo>
                  <a:lnTo>
                    <a:pt x="214134" y="72390"/>
                  </a:lnTo>
                  <a:lnTo>
                    <a:pt x="214109" y="69850"/>
                  </a:lnTo>
                  <a:lnTo>
                    <a:pt x="221348" y="53340"/>
                  </a:lnTo>
                  <a:lnTo>
                    <a:pt x="222465" y="50800"/>
                  </a:lnTo>
                  <a:lnTo>
                    <a:pt x="236804" y="35560"/>
                  </a:lnTo>
                  <a:lnTo>
                    <a:pt x="254571" y="21590"/>
                  </a:lnTo>
                  <a:lnTo>
                    <a:pt x="261327" y="27940"/>
                  </a:lnTo>
                  <a:lnTo>
                    <a:pt x="268211" y="33020"/>
                  </a:lnTo>
                  <a:lnTo>
                    <a:pt x="274942" y="39370"/>
                  </a:lnTo>
                  <a:lnTo>
                    <a:pt x="281241" y="45720"/>
                  </a:lnTo>
                  <a:lnTo>
                    <a:pt x="285356" y="49530"/>
                  </a:lnTo>
                  <a:lnTo>
                    <a:pt x="288658" y="54610"/>
                  </a:lnTo>
                  <a:lnTo>
                    <a:pt x="290995" y="60960"/>
                  </a:lnTo>
                  <a:lnTo>
                    <a:pt x="295046" y="80010"/>
                  </a:lnTo>
                  <a:lnTo>
                    <a:pt x="295046" y="34251"/>
                  </a:lnTo>
                  <a:lnTo>
                    <a:pt x="279196" y="21590"/>
                  </a:lnTo>
                  <a:lnTo>
                    <a:pt x="272884" y="16510"/>
                  </a:lnTo>
                  <a:lnTo>
                    <a:pt x="253949" y="0"/>
                  </a:lnTo>
                  <a:lnTo>
                    <a:pt x="234848" y="16510"/>
                  </a:lnTo>
                  <a:lnTo>
                    <a:pt x="216319" y="31750"/>
                  </a:lnTo>
                  <a:lnTo>
                    <a:pt x="212839" y="34290"/>
                  </a:lnTo>
                  <a:lnTo>
                    <a:pt x="208635" y="35560"/>
                  </a:lnTo>
                  <a:lnTo>
                    <a:pt x="204317" y="35560"/>
                  </a:lnTo>
                  <a:lnTo>
                    <a:pt x="190207" y="36830"/>
                  </a:lnTo>
                  <a:lnTo>
                    <a:pt x="147307" y="36830"/>
                  </a:lnTo>
                  <a:lnTo>
                    <a:pt x="147307" y="80010"/>
                  </a:lnTo>
                  <a:lnTo>
                    <a:pt x="152298" y="109220"/>
                  </a:lnTo>
                  <a:lnTo>
                    <a:pt x="166382" y="132080"/>
                  </a:lnTo>
                  <a:lnTo>
                    <a:pt x="188569" y="146050"/>
                  </a:lnTo>
                  <a:lnTo>
                    <a:pt x="217919" y="151130"/>
                  </a:lnTo>
                  <a:lnTo>
                    <a:pt x="245173" y="151130"/>
                  </a:lnTo>
                  <a:lnTo>
                    <a:pt x="245173" y="173990"/>
                  </a:lnTo>
                  <a:lnTo>
                    <a:pt x="244309" y="173990"/>
                  </a:lnTo>
                  <a:lnTo>
                    <a:pt x="243459" y="172720"/>
                  </a:lnTo>
                  <a:lnTo>
                    <a:pt x="242633" y="172720"/>
                  </a:lnTo>
                  <a:lnTo>
                    <a:pt x="237578" y="170180"/>
                  </a:lnTo>
                  <a:lnTo>
                    <a:pt x="231927" y="167640"/>
                  </a:lnTo>
                  <a:lnTo>
                    <a:pt x="226060" y="167640"/>
                  </a:lnTo>
                  <a:lnTo>
                    <a:pt x="185051" y="187960"/>
                  </a:lnTo>
                  <a:lnTo>
                    <a:pt x="179641" y="205740"/>
                  </a:lnTo>
                  <a:lnTo>
                    <a:pt x="175768" y="209550"/>
                  </a:lnTo>
                  <a:lnTo>
                    <a:pt x="172986" y="209550"/>
                  </a:lnTo>
                  <a:lnTo>
                    <a:pt x="156514" y="218440"/>
                  </a:lnTo>
                  <a:lnTo>
                    <a:pt x="143992" y="228600"/>
                  </a:lnTo>
                  <a:lnTo>
                    <a:pt x="135509" y="242570"/>
                  </a:lnTo>
                  <a:lnTo>
                    <a:pt x="131152" y="260350"/>
                  </a:lnTo>
                  <a:lnTo>
                    <a:pt x="130352" y="267970"/>
                  </a:lnTo>
                  <a:lnTo>
                    <a:pt x="131038" y="274320"/>
                  </a:lnTo>
                  <a:lnTo>
                    <a:pt x="131038" y="281940"/>
                  </a:lnTo>
                  <a:lnTo>
                    <a:pt x="120027" y="285750"/>
                  </a:lnTo>
                  <a:lnTo>
                    <a:pt x="115265" y="293370"/>
                  </a:lnTo>
                  <a:lnTo>
                    <a:pt x="114134" y="303530"/>
                  </a:lnTo>
                  <a:lnTo>
                    <a:pt x="114007" y="313690"/>
                  </a:lnTo>
                  <a:lnTo>
                    <a:pt x="113436" y="313829"/>
                  </a:lnTo>
                  <a:lnTo>
                    <a:pt x="113436" y="379730"/>
                  </a:lnTo>
                  <a:lnTo>
                    <a:pt x="105346" y="379730"/>
                  </a:lnTo>
                  <a:lnTo>
                    <a:pt x="81445" y="356870"/>
                  </a:lnTo>
                  <a:lnTo>
                    <a:pt x="82232" y="350520"/>
                  </a:lnTo>
                  <a:lnTo>
                    <a:pt x="102400" y="341630"/>
                  </a:lnTo>
                  <a:lnTo>
                    <a:pt x="94081" y="353060"/>
                  </a:lnTo>
                  <a:lnTo>
                    <a:pt x="100063" y="359410"/>
                  </a:lnTo>
                  <a:lnTo>
                    <a:pt x="107607" y="363220"/>
                  </a:lnTo>
                  <a:lnTo>
                    <a:pt x="113233" y="369570"/>
                  </a:lnTo>
                  <a:lnTo>
                    <a:pt x="113436" y="379730"/>
                  </a:lnTo>
                  <a:lnTo>
                    <a:pt x="113436" y="313829"/>
                  </a:lnTo>
                  <a:lnTo>
                    <a:pt x="91884" y="318770"/>
                  </a:lnTo>
                  <a:lnTo>
                    <a:pt x="76720" y="327660"/>
                  </a:lnTo>
                  <a:lnTo>
                    <a:pt x="67995" y="340360"/>
                  </a:lnTo>
                  <a:lnTo>
                    <a:pt x="65189" y="355600"/>
                  </a:lnTo>
                  <a:lnTo>
                    <a:pt x="67805" y="370840"/>
                  </a:lnTo>
                  <a:lnTo>
                    <a:pt x="76238" y="383540"/>
                  </a:lnTo>
                  <a:lnTo>
                    <a:pt x="91300" y="392430"/>
                  </a:lnTo>
                  <a:lnTo>
                    <a:pt x="113792" y="398780"/>
                  </a:lnTo>
                  <a:lnTo>
                    <a:pt x="113931" y="400050"/>
                  </a:lnTo>
                  <a:lnTo>
                    <a:pt x="114236" y="403860"/>
                  </a:lnTo>
                  <a:lnTo>
                    <a:pt x="114236" y="406400"/>
                  </a:lnTo>
                  <a:lnTo>
                    <a:pt x="122059" y="444500"/>
                  </a:lnTo>
                  <a:lnTo>
                    <a:pt x="142062" y="477520"/>
                  </a:lnTo>
                  <a:lnTo>
                    <a:pt x="172072" y="500380"/>
                  </a:lnTo>
                  <a:lnTo>
                    <a:pt x="209943" y="510540"/>
                  </a:lnTo>
                  <a:lnTo>
                    <a:pt x="229552" y="511810"/>
                  </a:lnTo>
                  <a:lnTo>
                    <a:pt x="288772" y="511810"/>
                  </a:lnTo>
                  <a:lnTo>
                    <a:pt x="338353" y="496570"/>
                  </a:lnTo>
                  <a:lnTo>
                    <a:pt x="380149" y="457200"/>
                  </a:lnTo>
                  <a:lnTo>
                    <a:pt x="393331" y="412750"/>
                  </a:lnTo>
                  <a:lnTo>
                    <a:pt x="393763" y="405130"/>
                  </a:lnTo>
                  <a:lnTo>
                    <a:pt x="394538" y="397510"/>
                  </a:lnTo>
                  <a:lnTo>
                    <a:pt x="415912" y="392430"/>
                  </a:lnTo>
                  <a:lnTo>
                    <a:pt x="430898" y="384810"/>
                  </a:lnTo>
                  <a:lnTo>
                    <a:pt x="434454" y="379730"/>
                  </a:lnTo>
                  <a:lnTo>
                    <a:pt x="439775" y="372110"/>
                  </a:lnTo>
                  <a:lnTo>
                    <a:pt x="442772" y="355600"/>
                  </a:lnTo>
                  <a:close/>
                </a:path>
                <a:path w="511175" h="1747520">
                  <a:moveTo>
                    <a:pt x="446608" y="169481"/>
                  </a:moveTo>
                  <a:lnTo>
                    <a:pt x="440601" y="154203"/>
                  </a:lnTo>
                  <a:lnTo>
                    <a:pt x="395033" y="173075"/>
                  </a:lnTo>
                  <a:lnTo>
                    <a:pt x="401535" y="188137"/>
                  </a:lnTo>
                  <a:lnTo>
                    <a:pt x="446608" y="169481"/>
                  </a:lnTo>
                  <a:close/>
                </a:path>
                <a:path w="511175" h="1747520">
                  <a:moveTo>
                    <a:pt x="458609" y="232740"/>
                  </a:moveTo>
                  <a:lnTo>
                    <a:pt x="410286" y="232740"/>
                  </a:lnTo>
                  <a:lnTo>
                    <a:pt x="410286" y="247751"/>
                  </a:lnTo>
                  <a:lnTo>
                    <a:pt x="458609" y="247751"/>
                  </a:lnTo>
                  <a:lnTo>
                    <a:pt x="458609" y="232740"/>
                  </a:lnTo>
                  <a:close/>
                </a:path>
                <a:path w="511175" h="1747520">
                  <a:moveTo>
                    <a:pt x="470535" y="105651"/>
                  </a:moveTo>
                  <a:lnTo>
                    <a:pt x="461352" y="91973"/>
                  </a:lnTo>
                  <a:lnTo>
                    <a:pt x="379387" y="146862"/>
                  </a:lnTo>
                  <a:lnTo>
                    <a:pt x="388696" y="160477"/>
                  </a:lnTo>
                  <a:lnTo>
                    <a:pt x="470535" y="105651"/>
                  </a:lnTo>
                  <a:close/>
                </a:path>
                <a:path w="511175" h="1747520">
                  <a:moveTo>
                    <a:pt x="480072" y="1641386"/>
                  </a:moveTo>
                  <a:lnTo>
                    <a:pt x="465721" y="1641386"/>
                  </a:lnTo>
                  <a:lnTo>
                    <a:pt x="465721" y="1655508"/>
                  </a:lnTo>
                  <a:lnTo>
                    <a:pt x="480072" y="1655508"/>
                  </a:lnTo>
                  <a:lnTo>
                    <a:pt x="480072" y="1641386"/>
                  </a:lnTo>
                  <a:close/>
                </a:path>
                <a:path w="511175" h="1747520">
                  <a:moveTo>
                    <a:pt x="492455" y="150368"/>
                  </a:moveTo>
                  <a:lnTo>
                    <a:pt x="485978" y="135267"/>
                  </a:lnTo>
                  <a:lnTo>
                    <a:pt x="455853" y="147904"/>
                  </a:lnTo>
                  <a:lnTo>
                    <a:pt x="458190" y="153339"/>
                  </a:lnTo>
                  <a:lnTo>
                    <a:pt x="462153" y="163004"/>
                  </a:lnTo>
                  <a:lnTo>
                    <a:pt x="492455" y="150368"/>
                  </a:lnTo>
                  <a:close/>
                </a:path>
                <a:path w="511175" h="1747520">
                  <a:moveTo>
                    <a:pt x="505231" y="281711"/>
                  </a:moveTo>
                  <a:lnTo>
                    <a:pt x="408546" y="262610"/>
                  </a:lnTo>
                  <a:lnTo>
                    <a:pt x="405777" y="278777"/>
                  </a:lnTo>
                  <a:lnTo>
                    <a:pt x="501992" y="297827"/>
                  </a:lnTo>
                  <a:lnTo>
                    <a:pt x="505231" y="281711"/>
                  </a:lnTo>
                  <a:close/>
                </a:path>
                <a:path w="511175" h="1747520">
                  <a:moveTo>
                    <a:pt x="505333" y="198856"/>
                  </a:moveTo>
                  <a:lnTo>
                    <a:pt x="501827" y="182778"/>
                  </a:lnTo>
                  <a:lnTo>
                    <a:pt x="405511" y="201917"/>
                  </a:lnTo>
                  <a:lnTo>
                    <a:pt x="408774" y="217995"/>
                  </a:lnTo>
                  <a:lnTo>
                    <a:pt x="505333" y="198856"/>
                  </a:lnTo>
                  <a:close/>
                </a:path>
                <a:path w="511175" h="1747520">
                  <a:moveTo>
                    <a:pt x="507682" y="232486"/>
                  </a:moveTo>
                  <a:lnTo>
                    <a:pt x="476199" y="232486"/>
                  </a:lnTo>
                  <a:lnTo>
                    <a:pt x="476199" y="248069"/>
                  </a:lnTo>
                  <a:lnTo>
                    <a:pt x="507682" y="248069"/>
                  </a:lnTo>
                  <a:lnTo>
                    <a:pt x="507682" y="232486"/>
                  </a:lnTo>
                  <a:close/>
                </a:path>
                <a:path w="511175" h="1747520">
                  <a:moveTo>
                    <a:pt x="510781" y="1500949"/>
                  </a:moveTo>
                  <a:lnTo>
                    <a:pt x="507707" y="1471345"/>
                  </a:lnTo>
                  <a:lnTo>
                    <a:pt x="501523" y="1448168"/>
                  </a:lnTo>
                  <a:lnTo>
                    <a:pt x="496938" y="1430959"/>
                  </a:lnTo>
                  <a:lnTo>
                    <a:pt x="496938" y="1519809"/>
                  </a:lnTo>
                  <a:lnTo>
                    <a:pt x="485940" y="1582407"/>
                  </a:lnTo>
                  <a:lnTo>
                    <a:pt x="466166" y="1566125"/>
                  </a:lnTo>
                  <a:lnTo>
                    <a:pt x="464591" y="1565325"/>
                  </a:lnTo>
                  <a:lnTo>
                    <a:pt x="445223" y="1555432"/>
                  </a:lnTo>
                  <a:lnTo>
                    <a:pt x="422935" y="1550250"/>
                  </a:lnTo>
                  <a:lnTo>
                    <a:pt x="399161" y="1550517"/>
                  </a:lnTo>
                  <a:lnTo>
                    <a:pt x="352031" y="1569885"/>
                  </a:lnTo>
                  <a:lnTo>
                    <a:pt x="320535" y="1610779"/>
                  </a:lnTo>
                  <a:lnTo>
                    <a:pt x="313131" y="1646174"/>
                  </a:lnTo>
                  <a:lnTo>
                    <a:pt x="319836" y="1684185"/>
                  </a:lnTo>
                  <a:lnTo>
                    <a:pt x="343687" y="1721040"/>
                  </a:lnTo>
                  <a:lnTo>
                    <a:pt x="328815" y="1725752"/>
                  </a:lnTo>
                  <a:lnTo>
                    <a:pt x="313804" y="1729003"/>
                  </a:lnTo>
                  <a:lnTo>
                    <a:pt x="298538" y="1731010"/>
                  </a:lnTo>
                  <a:lnTo>
                    <a:pt x="282930" y="1731975"/>
                  </a:lnTo>
                  <a:lnTo>
                    <a:pt x="282930" y="1731568"/>
                  </a:lnTo>
                  <a:lnTo>
                    <a:pt x="282930" y="1519809"/>
                  </a:lnTo>
                  <a:lnTo>
                    <a:pt x="496938" y="1519809"/>
                  </a:lnTo>
                  <a:lnTo>
                    <a:pt x="496938" y="1430959"/>
                  </a:lnTo>
                  <a:lnTo>
                    <a:pt x="496811" y="1430489"/>
                  </a:lnTo>
                  <a:lnTo>
                    <a:pt x="496811" y="1503172"/>
                  </a:lnTo>
                  <a:lnTo>
                    <a:pt x="432435" y="1503172"/>
                  </a:lnTo>
                  <a:lnTo>
                    <a:pt x="487578" y="1448168"/>
                  </a:lnTo>
                  <a:lnTo>
                    <a:pt x="492404" y="1476667"/>
                  </a:lnTo>
                  <a:lnTo>
                    <a:pt x="496811" y="1503172"/>
                  </a:lnTo>
                  <a:lnTo>
                    <a:pt x="496811" y="1430489"/>
                  </a:lnTo>
                  <a:lnTo>
                    <a:pt x="495846" y="1426857"/>
                  </a:lnTo>
                  <a:lnTo>
                    <a:pt x="482650" y="1400200"/>
                  </a:lnTo>
                  <a:lnTo>
                    <a:pt x="477837" y="1390472"/>
                  </a:lnTo>
                  <a:lnTo>
                    <a:pt x="477837" y="1428940"/>
                  </a:lnTo>
                  <a:lnTo>
                    <a:pt x="472948" y="1438998"/>
                  </a:lnTo>
                  <a:lnTo>
                    <a:pt x="425183" y="1487500"/>
                  </a:lnTo>
                  <a:lnTo>
                    <a:pt x="383362" y="1503959"/>
                  </a:lnTo>
                  <a:lnTo>
                    <a:pt x="363143" y="1503857"/>
                  </a:lnTo>
                  <a:lnTo>
                    <a:pt x="371271" y="1493405"/>
                  </a:lnTo>
                  <a:lnTo>
                    <a:pt x="362115" y="1484147"/>
                  </a:lnTo>
                  <a:lnTo>
                    <a:pt x="361848" y="1483880"/>
                  </a:lnTo>
                  <a:lnTo>
                    <a:pt x="360705" y="1484147"/>
                  </a:lnTo>
                  <a:lnTo>
                    <a:pt x="360273" y="1484134"/>
                  </a:lnTo>
                  <a:lnTo>
                    <a:pt x="360184" y="1484299"/>
                  </a:lnTo>
                  <a:lnTo>
                    <a:pt x="348945" y="1496263"/>
                  </a:lnTo>
                  <a:lnTo>
                    <a:pt x="335686" y="1502549"/>
                  </a:lnTo>
                  <a:lnTo>
                    <a:pt x="320916" y="1504607"/>
                  </a:lnTo>
                  <a:lnTo>
                    <a:pt x="305142" y="1503908"/>
                  </a:lnTo>
                  <a:lnTo>
                    <a:pt x="302806" y="1503756"/>
                  </a:lnTo>
                  <a:lnTo>
                    <a:pt x="300443" y="1503756"/>
                  </a:lnTo>
                  <a:lnTo>
                    <a:pt x="298094" y="1503908"/>
                  </a:lnTo>
                  <a:lnTo>
                    <a:pt x="298818" y="1503197"/>
                  </a:lnTo>
                  <a:lnTo>
                    <a:pt x="311111" y="1490891"/>
                  </a:lnTo>
                  <a:lnTo>
                    <a:pt x="438632" y="1363319"/>
                  </a:lnTo>
                  <a:lnTo>
                    <a:pt x="456907" y="1385887"/>
                  </a:lnTo>
                  <a:lnTo>
                    <a:pt x="371640" y="1470837"/>
                  </a:lnTo>
                  <a:lnTo>
                    <a:pt x="383832" y="1481924"/>
                  </a:lnTo>
                  <a:lnTo>
                    <a:pt x="465315" y="1400238"/>
                  </a:lnTo>
                  <a:lnTo>
                    <a:pt x="475119" y="1417650"/>
                  </a:lnTo>
                  <a:lnTo>
                    <a:pt x="477837" y="1428940"/>
                  </a:lnTo>
                  <a:lnTo>
                    <a:pt x="477837" y="1390472"/>
                  </a:lnTo>
                  <a:lnTo>
                    <a:pt x="476123" y="1387005"/>
                  </a:lnTo>
                  <a:lnTo>
                    <a:pt x="458063" y="1363319"/>
                  </a:lnTo>
                  <a:lnTo>
                    <a:pt x="449656" y="1352296"/>
                  </a:lnTo>
                  <a:lnTo>
                    <a:pt x="424472" y="1329588"/>
                  </a:lnTo>
                  <a:lnTo>
                    <a:pt x="424472" y="1348828"/>
                  </a:lnTo>
                  <a:lnTo>
                    <a:pt x="282422" y="1490891"/>
                  </a:lnTo>
                  <a:lnTo>
                    <a:pt x="282511" y="1454188"/>
                  </a:lnTo>
                  <a:lnTo>
                    <a:pt x="282676" y="1448054"/>
                  </a:lnTo>
                  <a:lnTo>
                    <a:pt x="282803" y="1445336"/>
                  </a:lnTo>
                  <a:lnTo>
                    <a:pt x="286042" y="1442478"/>
                  </a:lnTo>
                  <a:lnTo>
                    <a:pt x="305206" y="1423263"/>
                  </a:lnTo>
                  <a:lnTo>
                    <a:pt x="375361" y="1353108"/>
                  </a:lnTo>
                  <a:lnTo>
                    <a:pt x="364007" y="1343863"/>
                  </a:lnTo>
                  <a:lnTo>
                    <a:pt x="284988" y="1423263"/>
                  </a:lnTo>
                  <a:lnTo>
                    <a:pt x="282422" y="1421942"/>
                  </a:lnTo>
                  <a:lnTo>
                    <a:pt x="282498" y="1385887"/>
                  </a:lnTo>
                  <a:lnTo>
                    <a:pt x="282638" y="1377149"/>
                  </a:lnTo>
                  <a:lnTo>
                    <a:pt x="284911" y="1374965"/>
                  </a:lnTo>
                  <a:lnTo>
                    <a:pt x="286588" y="1373301"/>
                  </a:lnTo>
                  <a:lnTo>
                    <a:pt x="308051" y="1351775"/>
                  </a:lnTo>
                  <a:lnTo>
                    <a:pt x="338061" y="1321701"/>
                  </a:lnTo>
                  <a:lnTo>
                    <a:pt x="352894" y="1306715"/>
                  </a:lnTo>
                  <a:lnTo>
                    <a:pt x="356031" y="1305356"/>
                  </a:lnTo>
                  <a:lnTo>
                    <a:pt x="361073" y="1308100"/>
                  </a:lnTo>
                  <a:lnTo>
                    <a:pt x="367017" y="1311148"/>
                  </a:lnTo>
                  <a:lnTo>
                    <a:pt x="373126" y="1314081"/>
                  </a:lnTo>
                  <a:lnTo>
                    <a:pt x="385978" y="1320101"/>
                  </a:lnTo>
                  <a:lnTo>
                    <a:pt x="374192" y="1333157"/>
                  </a:lnTo>
                  <a:lnTo>
                    <a:pt x="386600" y="1343863"/>
                  </a:lnTo>
                  <a:lnTo>
                    <a:pt x="398208" y="1327645"/>
                  </a:lnTo>
                  <a:lnTo>
                    <a:pt x="424472" y="1348828"/>
                  </a:lnTo>
                  <a:lnTo>
                    <a:pt x="424472" y="1329588"/>
                  </a:lnTo>
                  <a:lnTo>
                    <a:pt x="422325" y="1327645"/>
                  </a:lnTo>
                  <a:lnTo>
                    <a:pt x="417537" y="1323327"/>
                  </a:lnTo>
                  <a:lnTo>
                    <a:pt x="388518" y="1305356"/>
                  </a:lnTo>
                  <a:lnTo>
                    <a:pt x="380885" y="1300619"/>
                  </a:lnTo>
                  <a:lnTo>
                    <a:pt x="352907" y="1289558"/>
                  </a:lnTo>
                  <a:lnTo>
                    <a:pt x="340791" y="1284770"/>
                  </a:lnTo>
                  <a:lnTo>
                    <a:pt x="336410" y="1283906"/>
                  </a:lnTo>
                  <a:lnTo>
                    <a:pt x="336410" y="1298244"/>
                  </a:lnTo>
                  <a:lnTo>
                    <a:pt x="282867" y="1351775"/>
                  </a:lnTo>
                  <a:lnTo>
                    <a:pt x="282867" y="1291043"/>
                  </a:lnTo>
                  <a:lnTo>
                    <a:pt x="282867" y="1289558"/>
                  </a:lnTo>
                  <a:lnTo>
                    <a:pt x="336410" y="1298244"/>
                  </a:lnTo>
                  <a:lnTo>
                    <a:pt x="336410" y="1283906"/>
                  </a:lnTo>
                  <a:lnTo>
                    <a:pt x="298373" y="1276311"/>
                  </a:lnTo>
                  <a:lnTo>
                    <a:pt x="266573" y="1275956"/>
                  </a:lnTo>
                  <a:lnTo>
                    <a:pt x="266573" y="1291043"/>
                  </a:lnTo>
                  <a:lnTo>
                    <a:pt x="266573" y="1503197"/>
                  </a:lnTo>
                  <a:lnTo>
                    <a:pt x="266420" y="1503197"/>
                  </a:lnTo>
                  <a:lnTo>
                    <a:pt x="266420" y="1519529"/>
                  </a:lnTo>
                  <a:lnTo>
                    <a:pt x="266420" y="1731568"/>
                  </a:lnTo>
                  <a:lnTo>
                    <a:pt x="218389" y="1725117"/>
                  </a:lnTo>
                  <a:lnTo>
                    <a:pt x="174078" y="1708111"/>
                  </a:lnTo>
                  <a:lnTo>
                    <a:pt x="134823" y="1682127"/>
                  </a:lnTo>
                  <a:lnTo>
                    <a:pt x="101942" y="1648714"/>
                  </a:lnTo>
                  <a:lnTo>
                    <a:pt x="76758" y="1609432"/>
                  </a:lnTo>
                  <a:lnTo>
                    <a:pt x="60591" y="1565859"/>
                  </a:lnTo>
                  <a:lnTo>
                    <a:pt x="54787" y="1519529"/>
                  </a:lnTo>
                  <a:lnTo>
                    <a:pt x="266420" y="1519529"/>
                  </a:lnTo>
                  <a:lnTo>
                    <a:pt x="266420" y="1503197"/>
                  </a:lnTo>
                  <a:lnTo>
                    <a:pt x="54368" y="1503197"/>
                  </a:lnTo>
                  <a:lnTo>
                    <a:pt x="56730" y="1476667"/>
                  </a:lnTo>
                  <a:lnTo>
                    <a:pt x="62407" y="1451241"/>
                  </a:lnTo>
                  <a:lnTo>
                    <a:pt x="71501" y="1426857"/>
                  </a:lnTo>
                  <a:lnTo>
                    <a:pt x="84162" y="1403464"/>
                  </a:lnTo>
                  <a:lnTo>
                    <a:pt x="84162" y="1472577"/>
                  </a:lnTo>
                  <a:lnTo>
                    <a:pt x="251396" y="1472577"/>
                  </a:lnTo>
                  <a:lnTo>
                    <a:pt x="251396" y="1397127"/>
                  </a:lnTo>
                  <a:lnTo>
                    <a:pt x="235978" y="1397127"/>
                  </a:lnTo>
                  <a:lnTo>
                    <a:pt x="235978" y="1412697"/>
                  </a:lnTo>
                  <a:lnTo>
                    <a:pt x="235978" y="1457401"/>
                  </a:lnTo>
                  <a:lnTo>
                    <a:pt x="221830" y="1457401"/>
                  </a:lnTo>
                  <a:lnTo>
                    <a:pt x="221830" y="1412697"/>
                  </a:lnTo>
                  <a:lnTo>
                    <a:pt x="235978" y="1412697"/>
                  </a:lnTo>
                  <a:lnTo>
                    <a:pt x="235978" y="1397127"/>
                  </a:lnTo>
                  <a:lnTo>
                    <a:pt x="221424" y="1397127"/>
                  </a:lnTo>
                  <a:lnTo>
                    <a:pt x="221424" y="1382598"/>
                  </a:lnTo>
                  <a:lnTo>
                    <a:pt x="221424" y="1366799"/>
                  </a:lnTo>
                  <a:lnTo>
                    <a:pt x="205714" y="1366799"/>
                  </a:lnTo>
                  <a:lnTo>
                    <a:pt x="205714" y="1382598"/>
                  </a:lnTo>
                  <a:lnTo>
                    <a:pt x="205714" y="1457528"/>
                  </a:lnTo>
                  <a:lnTo>
                    <a:pt x="191655" y="1457528"/>
                  </a:lnTo>
                  <a:lnTo>
                    <a:pt x="191655" y="1457248"/>
                  </a:lnTo>
                  <a:lnTo>
                    <a:pt x="191655" y="1382598"/>
                  </a:lnTo>
                  <a:lnTo>
                    <a:pt x="205714" y="1382598"/>
                  </a:lnTo>
                  <a:lnTo>
                    <a:pt x="205714" y="1366799"/>
                  </a:lnTo>
                  <a:lnTo>
                    <a:pt x="191211" y="1366799"/>
                  </a:lnTo>
                  <a:lnTo>
                    <a:pt x="191211" y="1351902"/>
                  </a:lnTo>
                  <a:lnTo>
                    <a:pt x="191211" y="1336167"/>
                  </a:lnTo>
                  <a:lnTo>
                    <a:pt x="174891" y="1336167"/>
                  </a:lnTo>
                  <a:lnTo>
                    <a:pt x="174891" y="1351902"/>
                  </a:lnTo>
                  <a:lnTo>
                    <a:pt x="174891" y="1457248"/>
                  </a:lnTo>
                  <a:lnTo>
                    <a:pt x="160743" y="1457248"/>
                  </a:lnTo>
                  <a:lnTo>
                    <a:pt x="160743" y="1351902"/>
                  </a:lnTo>
                  <a:lnTo>
                    <a:pt x="174891" y="1351902"/>
                  </a:lnTo>
                  <a:lnTo>
                    <a:pt x="174891" y="1336167"/>
                  </a:lnTo>
                  <a:lnTo>
                    <a:pt x="161302" y="1336167"/>
                  </a:lnTo>
                  <a:lnTo>
                    <a:pt x="159105" y="1327365"/>
                  </a:lnTo>
                  <a:lnTo>
                    <a:pt x="160134" y="1321765"/>
                  </a:lnTo>
                  <a:lnTo>
                    <a:pt x="160261" y="1321701"/>
                  </a:lnTo>
                  <a:lnTo>
                    <a:pt x="168948" y="1317244"/>
                  </a:lnTo>
                  <a:lnTo>
                    <a:pt x="192151" y="1306652"/>
                  </a:lnTo>
                  <a:lnTo>
                    <a:pt x="195846" y="1305407"/>
                  </a:lnTo>
                  <a:lnTo>
                    <a:pt x="216052" y="1298587"/>
                  </a:lnTo>
                  <a:lnTo>
                    <a:pt x="240817" y="1293291"/>
                  </a:lnTo>
                  <a:lnTo>
                    <a:pt x="266573" y="1291043"/>
                  </a:lnTo>
                  <a:lnTo>
                    <a:pt x="266573" y="1275956"/>
                  </a:lnTo>
                  <a:lnTo>
                    <a:pt x="254723" y="1275816"/>
                  </a:lnTo>
                  <a:lnTo>
                    <a:pt x="210947" y="1283830"/>
                  </a:lnTo>
                  <a:lnTo>
                    <a:pt x="168148" y="1300924"/>
                  </a:lnTo>
                  <a:lnTo>
                    <a:pt x="158813" y="1304302"/>
                  </a:lnTo>
                  <a:lnTo>
                    <a:pt x="149415" y="1305407"/>
                  </a:lnTo>
                  <a:lnTo>
                    <a:pt x="144640" y="1305382"/>
                  </a:lnTo>
                  <a:lnTo>
                    <a:pt x="144640" y="1321701"/>
                  </a:lnTo>
                  <a:lnTo>
                    <a:pt x="144640" y="1457579"/>
                  </a:lnTo>
                  <a:lnTo>
                    <a:pt x="130721" y="1457579"/>
                  </a:lnTo>
                  <a:lnTo>
                    <a:pt x="130721" y="1321701"/>
                  </a:lnTo>
                  <a:lnTo>
                    <a:pt x="144640" y="1321701"/>
                  </a:lnTo>
                  <a:lnTo>
                    <a:pt x="144640" y="1305382"/>
                  </a:lnTo>
                  <a:lnTo>
                    <a:pt x="139801" y="1305331"/>
                  </a:lnTo>
                  <a:lnTo>
                    <a:pt x="129832" y="1305140"/>
                  </a:lnTo>
                  <a:lnTo>
                    <a:pt x="129832" y="1290853"/>
                  </a:lnTo>
                  <a:lnTo>
                    <a:pt x="129832" y="1275613"/>
                  </a:lnTo>
                  <a:lnTo>
                    <a:pt x="113880" y="1275613"/>
                  </a:lnTo>
                  <a:lnTo>
                    <a:pt x="113880" y="1290853"/>
                  </a:lnTo>
                  <a:lnTo>
                    <a:pt x="113880" y="1457579"/>
                  </a:lnTo>
                  <a:lnTo>
                    <a:pt x="99936" y="1457528"/>
                  </a:lnTo>
                  <a:lnTo>
                    <a:pt x="99936" y="1403464"/>
                  </a:lnTo>
                  <a:lnTo>
                    <a:pt x="99936" y="1290853"/>
                  </a:lnTo>
                  <a:lnTo>
                    <a:pt x="113880" y="1290853"/>
                  </a:lnTo>
                  <a:lnTo>
                    <a:pt x="113880" y="1275613"/>
                  </a:lnTo>
                  <a:lnTo>
                    <a:pt x="84277" y="1275613"/>
                  </a:lnTo>
                  <a:lnTo>
                    <a:pt x="84302" y="1341107"/>
                  </a:lnTo>
                  <a:lnTo>
                    <a:pt x="84061" y="1362773"/>
                  </a:lnTo>
                  <a:lnTo>
                    <a:pt x="83908" y="1368463"/>
                  </a:lnTo>
                  <a:lnTo>
                    <a:pt x="82207" y="1374000"/>
                  </a:lnTo>
                  <a:lnTo>
                    <a:pt x="79146" y="1378813"/>
                  </a:lnTo>
                  <a:lnTo>
                    <a:pt x="58737" y="1415643"/>
                  </a:lnTo>
                  <a:lnTo>
                    <a:pt x="45339" y="1454188"/>
                  </a:lnTo>
                  <a:lnTo>
                    <a:pt x="39204" y="1493405"/>
                  </a:lnTo>
                  <a:lnTo>
                    <a:pt x="39128" y="1498930"/>
                  </a:lnTo>
                  <a:lnTo>
                    <a:pt x="39903" y="1536534"/>
                  </a:lnTo>
                  <a:lnTo>
                    <a:pt x="49491" y="1582839"/>
                  </a:lnTo>
                  <a:lnTo>
                    <a:pt x="67449" y="1624914"/>
                  </a:lnTo>
                  <a:lnTo>
                    <a:pt x="92710" y="1662023"/>
                  </a:lnTo>
                  <a:lnTo>
                    <a:pt x="124193" y="1693430"/>
                  </a:lnTo>
                  <a:lnTo>
                    <a:pt x="160832" y="1718386"/>
                  </a:lnTo>
                  <a:lnTo>
                    <a:pt x="201536" y="1736166"/>
                  </a:lnTo>
                  <a:lnTo>
                    <a:pt x="245237" y="1746021"/>
                  </a:lnTo>
                  <a:lnTo>
                    <a:pt x="290855" y="1747227"/>
                  </a:lnTo>
                  <a:lnTo>
                    <a:pt x="337312" y="1739023"/>
                  </a:lnTo>
                  <a:lnTo>
                    <a:pt x="347535" y="1736737"/>
                  </a:lnTo>
                  <a:lnTo>
                    <a:pt x="357251" y="1736064"/>
                  </a:lnTo>
                  <a:lnTo>
                    <a:pt x="366966" y="1737309"/>
                  </a:lnTo>
                  <a:lnTo>
                    <a:pt x="377151" y="1740763"/>
                  </a:lnTo>
                  <a:lnTo>
                    <a:pt x="403542" y="1747456"/>
                  </a:lnTo>
                  <a:lnTo>
                    <a:pt x="456044" y="1737715"/>
                  </a:lnTo>
                  <a:lnTo>
                    <a:pt x="464007" y="1731860"/>
                  </a:lnTo>
                  <a:lnTo>
                    <a:pt x="476059" y="1722996"/>
                  </a:lnTo>
                  <a:lnTo>
                    <a:pt x="473202" y="1719618"/>
                  </a:lnTo>
                  <a:lnTo>
                    <a:pt x="466953" y="1712366"/>
                  </a:lnTo>
                  <a:lnTo>
                    <a:pt x="435102" y="1728965"/>
                  </a:lnTo>
                  <a:lnTo>
                    <a:pt x="402996" y="1731860"/>
                  </a:lnTo>
                  <a:lnTo>
                    <a:pt x="373481" y="1722996"/>
                  </a:lnTo>
                  <a:lnTo>
                    <a:pt x="349465" y="1704314"/>
                  </a:lnTo>
                  <a:lnTo>
                    <a:pt x="333425" y="1677543"/>
                  </a:lnTo>
                  <a:lnTo>
                    <a:pt x="328320" y="1647748"/>
                  </a:lnTo>
                  <a:lnTo>
                    <a:pt x="334111" y="1618068"/>
                  </a:lnTo>
                  <a:lnTo>
                    <a:pt x="350761" y="1591678"/>
                  </a:lnTo>
                  <a:lnTo>
                    <a:pt x="375678" y="1573301"/>
                  </a:lnTo>
                  <a:lnTo>
                    <a:pt x="404622" y="1565325"/>
                  </a:lnTo>
                  <a:lnTo>
                    <a:pt x="434505" y="1568005"/>
                  </a:lnTo>
                  <a:lnTo>
                    <a:pt x="462305" y="1581632"/>
                  </a:lnTo>
                  <a:lnTo>
                    <a:pt x="482511" y="1603527"/>
                  </a:lnTo>
                  <a:lnTo>
                    <a:pt x="494207" y="1632648"/>
                  </a:lnTo>
                  <a:lnTo>
                    <a:pt x="493852" y="1666214"/>
                  </a:lnTo>
                  <a:lnTo>
                    <a:pt x="477913" y="1701406"/>
                  </a:lnTo>
                  <a:lnTo>
                    <a:pt x="488962" y="1710245"/>
                  </a:lnTo>
                  <a:lnTo>
                    <a:pt x="503783" y="1686433"/>
                  </a:lnTo>
                  <a:lnTo>
                    <a:pt x="510590" y="1659026"/>
                  </a:lnTo>
                  <a:lnTo>
                    <a:pt x="509282" y="1630222"/>
                  </a:lnTo>
                  <a:lnTo>
                    <a:pt x="499770" y="1602219"/>
                  </a:lnTo>
                  <a:lnTo>
                    <a:pt x="497738" y="1598028"/>
                  </a:lnTo>
                  <a:lnTo>
                    <a:pt x="497268" y="1593240"/>
                  </a:lnTo>
                  <a:lnTo>
                    <a:pt x="500164" y="1582407"/>
                  </a:lnTo>
                  <a:lnTo>
                    <a:pt x="506145" y="1559979"/>
                  </a:lnTo>
                  <a:lnTo>
                    <a:pt x="510247" y="1530604"/>
                  </a:lnTo>
                  <a:lnTo>
                    <a:pt x="510438" y="1519809"/>
                  </a:lnTo>
                  <a:lnTo>
                    <a:pt x="510451" y="1519529"/>
                  </a:lnTo>
                  <a:lnTo>
                    <a:pt x="510717" y="1504607"/>
                  </a:lnTo>
                  <a:lnTo>
                    <a:pt x="510730" y="1503959"/>
                  </a:lnTo>
                  <a:lnTo>
                    <a:pt x="510743" y="1503172"/>
                  </a:lnTo>
                  <a:lnTo>
                    <a:pt x="510781" y="1500949"/>
                  </a:lnTo>
                  <a:close/>
                </a:path>
              </a:pathLst>
            </a:custGeom>
            <a:solidFill>
              <a:srgbClr val="005DAC"/>
            </a:solidFill>
          </p:spPr>
          <p:txBody>
            <a:bodyPr wrap="square" lIns="0" tIns="0" rIns="0" bIns="0" rtlCol="0"/>
            <a:lstStyle/>
            <a:p>
              <a:endParaRPr b="1">
                <a:latin typeface="Aptos" panose="020B0004020202020204" pitchFamily="34" charset="0"/>
              </a:endParaRPr>
            </a:p>
          </p:txBody>
        </p:sp>
        <p:pic>
          <p:nvPicPr>
            <p:cNvPr id="30" name="object 30"/>
            <p:cNvPicPr/>
            <p:nvPr/>
          </p:nvPicPr>
          <p:blipFill>
            <a:blip r:embed="rId5" cstate="print"/>
            <a:stretch>
              <a:fillRect/>
            </a:stretch>
          </p:blipFill>
          <p:spPr>
            <a:xfrm>
              <a:off x="10034086" y="1496534"/>
              <a:ext cx="534974" cy="591623"/>
            </a:xfrm>
            <a:prstGeom prst="rect">
              <a:avLst/>
            </a:prstGeom>
          </p:spPr>
        </p:pic>
        <p:sp>
          <p:nvSpPr>
            <p:cNvPr id="31" name="object 31"/>
            <p:cNvSpPr/>
            <p:nvPr/>
          </p:nvSpPr>
          <p:spPr>
            <a:xfrm>
              <a:off x="489584" y="1972436"/>
              <a:ext cx="2734310" cy="744855"/>
            </a:xfrm>
            <a:custGeom>
              <a:avLst/>
              <a:gdLst/>
              <a:ahLst/>
              <a:cxnLst/>
              <a:rect l="l" t="t" r="r" b="b"/>
              <a:pathLst>
                <a:path w="2734310" h="744855">
                  <a:moveTo>
                    <a:pt x="2609977" y="0"/>
                  </a:moveTo>
                  <a:lnTo>
                    <a:pt x="124079" y="0"/>
                  </a:lnTo>
                  <a:lnTo>
                    <a:pt x="75780" y="9743"/>
                  </a:lnTo>
                  <a:lnTo>
                    <a:pt x="36341" y="36322"/>
                  </a:lnTo>
                  <a:lnTo>
                    <a:pt x="9750" y="75759"/>
                  </a:lnTo>
                  <a:lnTo>
                    <a:pt x="0" y="124078"/>
                  </a:lnTo>
                  <a:lnTo>
                    <a:pt x="0" y="620395"/>
                  </a:lnTo>
                  <a:lnTo>
                    <a:pt x="9750" y="668714"/>
                  </a:lnTo>
                  <a:lnTo>
                    <a:pt x="36341" y="708152"/>
                  </a:lnTo>
                  <a:lnTo>
                    <a:pt x="75780" y="734730"/>
                  </a:lnTo>
                  <a:lnTo>
                    <a:pt x="124079" y="744474"/>
                  </a:lnTo>
                  <a:lnTo>
                    <a:pt x="2609977" y="744474"/>
                  </a:lnTo>
                  <a:lnTo>
                    <a:pt x="2658296" y="734730"/>
                  </a:lnTo>
                  <a:lnTo>
                    <a:pt x="2697734" y="708151"/>
                  </a:lnTo>
                  <a:lnTo>
                    <a:pt x="2724312" y="668714"/>
                  </a:lnTo>
                  <a:lnTo>
                    <a:pt x="2734056" y="620395"/>
                  </a:lnTo>
                  <a:lnTo>
                    <a:pt x="2734056" y="124078"/>
                  </a:lnTo>
                  <a:lnTo>
                    <a:pt x="2724312" y="75759"/>
                  </a:lnTo>
                  <a:lnTo>
                    <a:pt x="2697734" y="36321"/>
                  </a:lnTo>
                  <a:lnTo>
                    <a:pt x="2658296" y="9743"/>
                  </a:lnTo>
                  <a:lnTo>
                    <a:pt x="2609977" y="0"/>
                  </a:lnTo>
                  <a:close/>
                </a:path>
              </a:pathLst>
            </a:custGeom>
            <a:solidFill>
              <a:srgbClr val="005DAC"/>
            </a:solidFill>
          </p:spPr>
          <p:txBody>
            <a:bodyPr wrap="square" lIns="0" tIns="0" rIns="0" bIns="0" rtlCol="0"/>
            <a:lstStyle/>
            <a:p>
              <a:endParaRPr b="1">
                <a:latin typeface="Aptos" panose="020B0004020202020204" pitchFamily="34" charset="0"/>
              </a:endParaRPr>
            </a:p>
          </p:txBody>
        </p:sp>
        <p:sp>
          <p:nvSpPr>
            <p:cNvPr id="32" name="object 32"/>
            <p:cNvSpPr/>
            <p:nvPr/>
          </p:nvSpPr>
          <p:spPr>
            <a:xfrm>
              <a:off x="489584" y="1972436"/>
              <a:ext cx="2734310" cy="744855"/>
            </a:xfrm>
            <a:custGeom>
              <a:avLst/>
              <a:gdLst/>
              <a:ahLst/>
              <a:cxnLst/>
              <a:rect l="l" t="t" r="r" b="b"/>
              <a:pathLst>
                <a:path w="2734310" h="744855">
                  <a:moveTo>
                    <a:pt x="0" y="124078"/>
                  </a:moveTo>
                  <a:lnTo>
                    <a:pt x="9750" y="75759"/>
                  </a:lnTo>
                  <a:lnTo>
                    <a:pt x="36341" y="36322"/>
                  </a:lnTo>
                  <a:lnTo>
                    <a:pt x="75780" y="9743"/>
                  </a:lnTo>
                  <a:lnTo>
                    <a:pt x="124079" y="0"/>
                  </a:lnTo>
                  <a:lnTo>
                    <a:pt x="2609977" y="0"/>
                  </a:lnTo>
                  <a:lnTo>
                    <a:pt x="2658296" y="9743"/>
                  </a:lnTo>
                  <a:lnTo>
                    <a:pt x="2697734" y="36321"/>
                  </a:lnTo>
                  <a:lnTo>
                    <a:pt x="2724312" y="75759"/>
                  </a:lnTo>
                  <a:lnTo>
                    <a:pt x="2734056" y="124078"/>
                  </a:lnTo>
                  <a:lnTo>
                    <a:pt x="2734056" y="620395"/>
                  </a:lnTo>
                  <a:lnTo>
                    <a:pt x="2724312" y="668714"/>
                  </a:lnTo>
                  <a:lnTo>
                    <a:pt x="2697734" y="708151"/>
                  </a:lnTo>
                  <a:lnTo>
                    <a:pt x="2658296" y="734730"/>
                  </a:lnTo>
                  <a:lnTo>
                    <a:pt x="2609977" y="744474"/>
                  </a:lnTo>
                  <a:lnTo>
                    <a:pt x="124079" y="744474"/>
                  </a:lnTo>
                  <a:lnTo>
                    <a:pt x="75780" y="734730"/>
                  </a:lnTo>
                  <a:lnTo>
                    <a:pt x="36341" y="708152"/>
                  </a:lnTo>
                  <a:lnTo>
                    <a:pt x="9750" y="668714"/>
                  </a:lnTo>
                  <a:lnTo>
                    <a:pt x="0" y="620395"/>
                  </a:lnTo>
                  <a:lnTo>
                    <a:pt x="0" y="124078"/>
                  </a:lnTo>
                  <a:close/>
                </a:path>
              </a:pathLst>
            </a:custGeom>
            <a:ln w="12700">
              <a:solidFill>
                <a:srgbClr val="41709C"/>
              </a:solidFill>
            </a:ln>
          </p:spPr>
          <p:txBody>
            <a:bodyPr wrap="square" lIns="0" tIns="0" rIns="0" bIns="0" rtlCol="0"/>
            <a:lstStyle/>
            <a:p>
              <a:endParaRPr b="1">
                <a:latin typeface="Aptos" panose="020B0004020202020204" pitchFamily="34" charset="0"/>
              </a:endParaRPr>
            </a:p>
          </p:txBody>
        </p:sp>
      </p:grpSp>
      <p:sp>
        <p:nvSpPr>
          <p:cNvPr id="33" name="object 33"/>
          <p:cNvSpPr txBox="1"/>
          <p:nvPr/>
        </p:nvSpPr>
        <p:spPr>
          <a:xfrm>
            <a:off x="671068" y="2198624"/>
            <a:ext cx="2371090" cy="269875"/>
          </a:xfrm>
          <a:prstGeom prst="rect">
            <a:avLst/>
          </a:prstGeom>
        </p:spPr>
        <p:txBody>
          <a:bodyPr vert="horz" wrap="square" lIns="0" tIns="13335" rIns="0" bIns="0" rtlCol="0">
            <a:spAutoFit/>
          </a:bodyPr>
          <a:lstStyle/>
          <a:p>
            <a:pPr marL="12700">
              <a:lnSpc>
                <a:spcPct val="100000"/>
              </a:lnSpc>
              <a:spcBef>
                <a:spcPts val="105"/>
              </a:spcBef>
            </a:pPr>
            <a:r>
              <a:rPr lang="en-IN" sz="1600" b="1">
                <a:solidFill>
                  <a:srgbClr val="FFFFFF"/>
                </a:solidFill>
                <a:latin typeface="Aptos" panose="020B0004020202020204" pitchFamily="34" charset="0"/>
                <a:cs typeface="Rubik SemiBold"/>
              </a:rPr>
              <a:t>Quantitative</a:t>
            </a:r>
            <a:r>
              <a:rPr lang="en-IN" sz="1600" b="1" spc="-45">
                <a:solidFill>
                  <a:srgbClr val="FFFFFF"/>
                </a:solidFill>
                <a:latin typeface="Aptos" panose="020B0004020202020204" pitchFamily="34" charset="0"/>
                <a:cs typeface="Rubik SemiBold"/>
              </a:rPr>
              <a:t> </a:t>
            </a:r>
            <a:r>
              <a:rPr lang="en-IN" sz="1600" b="1" spc="-10">
                <a:solidFill>
                  <a:srgbClr val="FFFFFF"/>
                </a:solidFill>
                <a:latin typeface="Aptos" panose="020B0004020202020204" pitchFamily="34" charset="0"/>
                <a:cs typeface="Rubik SemiBold"/>
              </a:rPr>
              <a:t>Attributes</a:t>
            </a:r>
            <a:endParaRPr lang="en-IN" sz="1600" b="1">
              <a:latin typeface="Aptos" panose="020B0004020202020204" pitchFamily="34" charset="0"/>
              <a:cs typeface="Rubik SemiBold"/>
            </a:endParaRPr>
          </a:p>
        </p:txBody>
      </p:sp>
      <p:grpSp>
        <p:nvGrpSpPr>
          <p:cNvPr id="34" name="object 34"/>
          <p:cNvGrpSpPr/>
          <p:nvPr/>
        </p:nvGrpSpPr>
        <p:grpSpPr>
          <a:xfrm>
            <a:off x="1438275" y="1381886"/>
            <a:ext cx="765810" cy="765810"/>
            <a:chOff x="1438275" y="1381886"/>
            <a:chExt cx="765810" cy="765810"/>
          </a:xfrm>
        </p:grpSpPr>
        <p:sp>
          <p:nvSpPr>
            <p:cNvPr id="35" name="object 35"/>
            <p:cNvSpPr/>
            <p:nvPr/>
          </p:nvSpPr>
          <p:spPr>
            <a:xfrm>
              <a:off x="1438275" y="1381886"/>
              <a:ext cx="765810" cy="765810"/>
            </a:xfrm>
            <a:custGeom>
              <a:avLst/>
              <a:gdLst/>
              <a:ahLst/>
              <a:cxnLst/>
              <a:rect l="l" t="t" r="r" b="b"/>
              <a:pathLst>
                <a:path w="765810" h="765810">
                  <a:moveTo>
                    <a:pt x="382905" y="0"/>
                  </a:moveTo>
                  <a:lnTo>
                    <a:pt x="334877" y="2983"/>
                  </a:lnTo>
                  <a:lnTo>
                    <a:pt x="288629" y="11695"/>
                  </a:lnTo>
                  <a:lnTo>
                    <a:pt x="244519" y="25776"/>
                  </a:lnTo>
                  <a:lnTo>
                    <a:pt x="202907" y="44866"/>
                  </a:lnTo>
                  <a:lnTo>
                    <a:pt x="164150" y="68608"/>
                  </a:lnTo>
                  <a:lnTo>
                    <a:pt x="128609" y="96642"/>
                  </a:lnTo>
                  <a:lnTo>
                    <a:pt x="96642" y="128609"/>
                  </a:lnTo>
                  <a:lnTo>
                    <a:pt x="68608" y="164150"/>
                  </a:lnTo>
                  <a:lnTo>
                    <a:pt x="44866" y="202907"/>
                  </a:lnTo>
                  <a:lnTo>
                    <a:pt x="25776" y="244519"/>
                  </a:lnTo>
                  <a:lnTo>
                    <a:pt x="11695" y="288629"/>
                  </a:lnTo>
                  <a:lnTo>
                    <a:pt x="2983" y="334877"/>
                  </a:lnTo>
                  <a:lnTo>
                    <a:pt x="0" y="382904"/>
                  </a:lnTo>
                  <a:lnTo>
                    <a:pt x="2983" y="430932"/>
                  </a:lnTo>
                  <a:lnTo>
                    <a:pt x="11695" y="477180"/>
                  </a:lnTo>
                  <a:lnTo>
                    <a:pt x="25776" y="521290"/>
                  </a:lnTo>
                  <a:lnTo>
                    <a:pt x="44866" y="562902"/>
                  </a:lnTo>
                  <a:lnTo>
                    <a:pt x="68608" y="601659"/>
                  </a:lnTo>
                  <a:lnTo>
                    <a:pt x="96642" y="637200"/>
                  </a:lnTo>
                  <a:lnTo>
                    <a:pt x="128609" y="669167"/>
                  </a:lnTo>
                  <a:lnTo>
                    <a:pt x="164150" y="697201"/>
                  </a:lnTo>
                  <a:lnTo>
                    <a:pt x="202907" y="720943"/>
                  </a:lnTo>
                  <a:lnTo>
                    <a:pt x="244519" y="740033"/>
                  </a:lnTo>
                  <a:lnTo>
                    <a:pt x="288629" y="754114"/>
                  </a:lnTo>
                  <a:lnTo>
                    <a:pt x="334877" y="762826"/>
                  </a:lnTo>
                  <a:lnTo>
                    <a:pt x="382905" y="765810"/>
                  </a:lnTo>
                  <a:lnTo>
                    <a:pt x="430932" y="762826"/>
                  </a:lnTo>
                  <a:lnTo>
                    <a:pt x="477180" y="754114"/>
                  </a:lnTo>
                  <a:lnTo>
                    <a:pt x="521290" y="740033"/>
                  </a:lnTo>
                  <a:lnTo>
                    <a:pt x="562902" y="720943"/>
                  </a:lnTo>
                  <a:lnTo>
                    <a:pt x="601659" y="697201"/>
                  </a:lnTo>
                  <a:lnTo>
                    <a:pt x="637200" y="669167"/>
                  </a:lnTo>
                  <a:lnTo>
                    <a:pt x="669167" y="637200"/>
                  </a:lnTo>
                  <a:lnTo>
                    <a:pt x="697201" y="601659"/>
                  </a:lnTo>
                  <a:lnTo>
                    <a:pt x="720943" y="562902"/>
                  </a:lnTo>
                  <a:lnTo>
                    <a:pt x="740033" y="521290"/>
                  </a:lnTo>
                  <a:lnTo>
                    <a:pt x="754114" y="477180"/>
                  </a:lnTo>
                  <a:lnTo>
                    <a:pt x="762826" y="430932"/>
                  </a:lnTo>
                  <a:lnTo>
                    <a:pt x="765810" y="382904"/>
                  </a:lnTo>
                  <a:lnTo>
                    <a:pt x="762826" y="334877"/>
                  </a:lnTo>
                  <a:lnTo>
                    <a:pt x="754114" y="288629"/>
                  </a:lnTo>
                  <a:lnTo>
                    <a:pt x="740033" y="244519"/>
                  </a:lnTo>
                  <a:lnTo>
                    <a:pt x="720943" y="202907"/>
                  </a:lnTo>
                  <a:lnTo>
                    <a:pt x="697201" y="164150"/>
                  </a:lnTo>
                  <a:lnTo>
                    <a:pt x="669167" y="128609"/>
                  </a:lnTo>
                  <a:lnTo>
                    <a:pt x="637200" y="96642"/>
                  </a:lnTo>
                  <a:lnTo>
                    <a:pt x="601659" y="68608"/>
                  </a:lnTo>
                  <a:lnTo>
                    <a:pt x="562902" y="44866"/>
                  </a:lnTo>
                  <a:lnTo>
                    <a:pt x="521290" y="25776"/>
                  </a:lnTo>
                  <a:lnTo>
                    <a:pt x="477180" y="11695"/>
                  </a:lnTo>
                  <a:lnTo>
                    <a:pt x="430932" y="2983"/>
                  </a:lnTo>
                  <a:lnTo>
                    <a:pt x="382905" y="0"/>
                  </a:lnTo>
                  <a:close/>
                </a:path>
              </a:pathLst>
            </a:custGeom>
            <a:solidFill>
              <a:srgbClr val="DFDFDF"/>
            </a:solidFill>
          </p:spPr>
          <p:txBody>
            <a:bodyPr wrap="square" lIns="0" tIns="0" rIns="0" bIns="0" rtlCol="0"/>
            <a:lstStyle/>
            <a:p>
              <a:endParaRPr b="1">
                <a:latin typeface="Aptos" panose="020B0004020202020204" pitchFamily="34" charset="0"/>
              </a:endParaRPr>
            </a:p>
          </p:txBody>
        </p:sp>
        <p:sp>
          <p:nvSpPr>
            <p:cNvPr id="36" name="object 36"/>
            <p:cNvSpPr/>
            <p:nvPr/>
          </p:nvSpPr>
          <p:spPr>
            <a:xfrm>
              <a:off x="1438275" y="1381886"/>
              <a:ext cx="765810" cy="765810"/>
            </a:xfrm>
            <a:custGeom>
              <a:avLst/>
              <a:gdLst/>
              <a:ahLst/>
              <a:cxnLst/>
              <a:rect l="l" t="t" r="r" b="b"/>
              <a:pathLst>
                <a:path w="765810" h="765810">
                  <a:moveTo>
                    <a:pt x="0" y="382904"/>
                  </a:moveTo>
                  <a:lnTo>
                    <a:pt x="2983" y="334877"/>
                  </a:lnTo>
                  <a:lnTo>
                    <a:pt x="11695" y="288629"/>
                  </a:lnTo>
                  <a:lnTo>
                    <a:pt x="25776" y="244519"/>
                  </a:lnTo>
                  <a:lnTo>
                    <a:pt x="44866" y="202907"/>
                  </a:lnTo>
                  <a:lnTo>
                    <a:pt x="68608" y="164150"/>
                  </a:lnTo>
                  <a:lnTo>
                    <a:pt x="96642" y="128609"/>
                  </a:lnTo>
                  <a:lnTo>
                    <a:pt x="128609" y="96642"/>
                  </a:lnTo>
                  <a:lnTo>
                    <a:pt x="164150" y="68608"/>
                  </a:lnTo>
                  <a:lnTo>
                    <a:pt x="202907" y="44866"/>
                  </a:lnTo>
                  <a:lnTo>
                    <a:pt x="244519" y="25776"/>
                  </a:lnTo>
                  <a:lnTo>
                    <a:pt x="288629" y="11695"/>
                  </a:lnTo>
                  <a:lnTo>
                    <a:pt x="334877" y="2983"/>
                  </a:lnTo>
                  <a:lnTo>
                    <a:pt x="382905" y="0"/>
                  </a:lnTo>
                  <a:lnTo>
                    <a:pt x="430932" y="2983"/>
                  </a:lnTo>
                  <a:lnTo>
                    <a:pt x="477180" y="11695"/>
                  </a:lnTo>
                  <a:lnTo>
                    <a:pt x="521290" y="25776"/>
                  </a:lnTo>
                  <a:lnTo>
                    <a:pt x="562902" y="44866"/>
                  </a:lnTo>
                  <a:lnTo>
                    <a:pt x="601659" y="68608"/>
                  </a:lnTo>
                  <a:lnTo>
                    <a:pt x="637200" y="96642"/>
                  </a:lnTo>
                  <a:lnTo>
                    <a:pt x="669167" y="128609"/>
                  </a:lnTo>
                  <a:lnTo>
                    <a:pt x="697201" y="164150"/>
                  </a:lnTo>
                  <a:lnTo>
                    <a:pt x="720943" y="202907"/>
                  </a:lnTo>
                  <a:lnTo>
                    <a:pt x="740033" y="244519"/>
                  </a:lnTo>
                  <a:lnTo>
                    <a:pt x="754114" y="288629"/>
                  </a:lnTo>
                  <a:lnTo>
                    <a:pt x="762826" y="334877"/>
                  </a:lnTo>
                  <a:lnTo>
                    <a:pt x="765810" y="382904"/>
                  </a:lnTo>
                  <a:lnTo>
                    <a:pt x="762826" y="430932"/>
                  </a:lnTo>
                  <a:lnTo>
                    <a:pt x="754114" y="477180"/>
                  </a:lnTo>
                  <a:lnTo>
                    <a:pt x="740033" y="521290"/>
                  </a:lnTo>
                  <a:lnTo>
                    <a:pt x="720943" y="562902"/>
                  </a:lnTo>
                  <a:lnTo>
                    <a:pt x="697201" y="601659"/>
                  </a:lnTo>
                  <a:lnTo>
                    <a:pt x="669167" y="637200"/>
                  </a:lnTo>
                  <a:lnTo>
                    <a:pt x="637200" y="669167"/>
                  </a:lnTo>
                  <a:lnTo>
                    <a:pt x="601659" y="697201"/>
                  </a:lnTo>
                  <a:lnTo>
                    <a:pt x="562902" y="720943"/>
                  </a:lnTo>
                  <a:lnTo>
                    <a:pt x="521290" y="740033"/>
                  </a:lnTo>
                  <a:lnTo>
                    <a:pt x="477180" y="754114"/>
                  </a:lnTo>
                  <a:lnTo>
                    <a:pt x="430932" y="762826"/>
                  </a:lnTo>
                  <a:lnTo>
                    <a:pt x="382905" y="765810"/>
                  </a:lnTo>
                  <a:lnTo>
                    <a:pt x="334877" y="762826"/>
                  </a:lnTo>
                  <a:lnTo>
                    <a:pt x="288629" y="754114"/>
                  </a:lnTo>
                  <a:lnTo>
                    <a:pt x="244519" y="740033"/>
                  </a:lnTo>
                  <a:lnTo>
                    <a:pt x="202907" y="720943"/>
                  </a:lnTo>
                  <a:lnTo>
                    <a:pt x="164150" y="697201"/>
                  </a:lnTo>
                  <a:lnTo>
                    <a:pt x="128609" y="669167"/>
                  </a:lnTo>
                  <a:lnTo>
                    <a:pt x="96642" y="637200"/>
                  </a:lnTo>
                  <a:lnTo>
                    <a:pt x="68608" y="601659"/>
                  </a:lnTo>
                  <a:lnTo>
                    <a:pt x="44866" y="562902"/>
                  </a:lnTo>
                  <a:lnTo>
                    <a:pt x="25776" y="521290"/>
                  </a:lnTo>
                  <a:lnTo>
                    <a:pt x="11695" y="477180"/>
                  </a:lnTo>
                  <a:lnTo>
                    <a:pt x="2983" y="430932"/>
                  </a:lnTo>
                  <a:lnTo>
                    <a:pt x="0" y="382904"/>
                  </a:lnTo>
                  <a:close/>
                </a:path>
              </a:pathLst>
            </a:custGeom>
            <a:ln w="12700">
              <a:solidFill>
                <a:srgbClr val="213E58"/>
              </a:solidFill>
            </a:ln>
          </p:spPr>
          <p:txBody>
            <a:bodyPr wrap="square" lIns="0" tIns="0" rIns="0" bIns="0" rtlCol="0"/>
            <a:lstStyle/>
            <a:p>
              <a:endParaRPr b="1">
                <a:latin typeface="Aptos" panose="020B0004020202020204" pitchFamily="34" charset="0"/>
              </a:endParaRPr>
            </a:p>
          </p:txBody>
        </p:sp>
        <p:sp>
          <p:nvSpPr>
            <p:cNvPr id="37" name="object 37"/>
            <p:cNvSpPr/>
            <p:nvPr/>
          </p:nvSpPr>
          <p:spPr>
            <a:xfrm>
              <a:off x="1575498" y="1516773"/>
              <a:ext cx="509905" cy="474980"/>
            </a:xfrm>
            <a:custGeom>
              <a:avLst/>
              <a:gdLst/>
              <a:ahLst/>
              <a:cxnLst/>
              <a:rect l="l" t="t" r="r" b="b"/>
              <a:pathLst>
                <a:path w="509905" h="474980">
                  <a:moveTo>
                    <a:pt x="105587" y="421868"/>
                  </a:moveTo>
                  <a:lnTo>
                    <a:pt x="90182" y="384187"/>
                  </a:lnTo>
                  <a:lnTo>
                    <a:pt x="88074" y="382778"/>
                  </a:lnTo>
                  <a:lnTo>
                    <a:pt x="88074" y="421170"/>
                  </a:lnTo>
                  <a:lnTo>
                    <a:pt x="85191" y="434809"/>
                  </a:lnTo>
                  <a:lnTo>
                    <a:pt x="77216" y="446290"/>
                  </a:lnTo>
                  <a:lnTo>
                    <a:pt x="65659" y="454190"/>
                  </a:lnTo>
                  <a:lnTo>
                    <a:pt x="51993" y="457022"/>
                  </a:lnTo>
                  <a:lnTo>
                    <a:pt x="38887" y="453961"/>
                  </a:lnTo>
                  <a:lnTo>
                    <a:pt x="27914" y="446062"/>
                  </a:lnTo>
                  <a:lnTo>
                    <a:pt x="20370" y="434670"/>
                  </a:lnTo>
                  <a:lnTo>
                    <a:pt x="17576" y="421170"/>
                  </a:lnTo>
                  <a:lnTo>
                    <a:pt x="20523" y="407657"/>
                  </a:lnTo>
                  <a:lnTo>
                    <a:pt x="28117" y="396659"/>
                  </a:lnTo>
                  <a:lnTo>
                    <a:pt x="39243" y="389267"/>
                  </a:lnTo>
                  <a:lnTo>
                    <a:pt x="52819" y="386549"/>
                  </a:lnTo>
                  <a:lnTo>
                    <a:pt x="66382" y="389280"/>
                  </a:lnTo>
                  <a:lnTo>
                    <a:pt x="77520" y="396697"/>
                  </a:lnTo>
                  <a:lnTo>
                    <a:pt x="85128" y="407695"/>
                  </a:lnTo>
                  <a:lnTo>
                    <a:pt x="88074" y="421170"/>
                  </a:lnTo>
                  <a:lnTo>
                    <a:pt x="88074" y="382778"/>
                  </a:lnTo>
                  <a:lnTo>
                    <a:pt x="73482" y="372948"/>
                  </a:lnTo>
                  <a:lnTo>
                    <a:pt x="53035" y="368846"/>
                  </a:lnTo>
                  <a:lnTo>
                    <a:pt x="52336" y="368846"/>
                  </a:lnTo>
                  <a:lnTo>
                    <a:pt x="15265" y="384263"/>
                  </a:lnTo>
                  <a:lnTo>
                    <a:pt x="12" y="421170"/>
                  </a:lnTo>
                  <a:lnTo>
                    <a:pt x="0" y="421868"/>
                  </a:lnTo>
                  <a:lnTo>
                    <a:pt x="4051" y="442290"/>
                  </a:lnTo>
                  <a:lnTo>
                    <a:pt x="15278" y="459054"/>
                  </a:lnTo>
                  <a:lnTo>
                    <a:pt x="31978" y="470382"/>
                  </a:lnTo>
                  <a:lnTo>
                    <a:pt x="52476" y="474586"/>
                  </a:lnTo>
                  <a:lnTo>
                    <a:pt x="73088" y="470496"/>
                  </a:lnTo>
                  <a:lnTo>
                    <a:pt x="89954" y="459219"/>
                  </a:lnTo>
                  <a:lnTo>
                    <a:pt x="91452" y="457022"/>
                  </a:lnTo>
                  <a:lnTo>
                    <a:pt x="101358" y="442455"/>
                  </a:lnTo>
                  <a:lnTo>
                    <a:pt x="105587" y="421868"/>
                  </a:lnTo>
                  <a:close/>
                </a:path>
                <a:path w="509905" h="474980">
                  <a:moveTo>
                    <a:pt x="174625" y="299681"/>
                  </a:moveTo>
                  <a:lnTo>
                    <a:pt x="170637" y="279146"/>
                  </a:lnTo>
                  <a:lnTo>
                    <a:pt x="160502" y="263715"/>
                  </a:lnTo>
                  <a:lnTo>
                    <a:pt x="159499" y="262166"/>
                  </a:lnTo>
                  <a:lnTo>
                    <a:pt x="156400" y="260007"/>
                  </a:lnTo>
                  <a:lnTo>
                    <a:pt x="156400" y="299681"/>
                  </a:lnTo>
                  <a:lnTo>
                    <a:pt x="156400" y="299923"/>
                  </a:lnTo>
                  <a:lnTo>
                    <a:pt x="153377" y="313321"/>
                  </a:lnTo>
                  <a:lnTo>
                    <a:pt x="145732" y="324154"/>
                  </a:lnTo>
                  <a:lnTo>
                    <a:pt x="134581" y="331330"/>
                  </a:lnTo>
                  <a:lnTo>
                    <a:pt x="121069" y="333756"/>
                  </a:lnTo>
                  <a:lnTo>
                    <a:pt x="107632" y="330809"/>
                  </a:lnTo>
                  <a:lnTo>
                    <a:pt x="96621" y="323291"/>
                  </a:lnTo>
                  <a:lnTo>
                    <a:pt x="89115" y="312280"/>
                  </a:lnTo>
                  <a:lnTo>
                    <a:pt x="86131" y="298831"/>
                  </a:lnTo>
                  <a:lnTo>
                    <a:pt x="88950" y="285711"/>
                  </a:lnTo>
                  <a:lnTo>
                    <a:pt x="96659" y="274535"/>
                  </a:lnTo>
                  <a:lnTo>
                    <a:pt x="107861" y="266738"/>
                  </a:lnTo>
                  <a:lnTo>
                    <a:pt x="121208" y="263715"/>
                  </a:lnTo>
                  <a:lnTo>
                    <a:pt x="121412" y="263715"/>
                  </a:lnTo>
                  <a:lnTo>
                    <a:pt x="153898" y="285902"/>
                  </a:lnTo>
                  <a:lnTo>
                    <a:pt x="156400" y="299681"/>
                  </a:lnTo>
                  <a:lnTo>
                    <a:pt x="156400" y="260007"/>
                  </a:lnTo>
                  <a:lnTo>
                    <a:pt x="142862" y="250532"/>
                  </a:lnTo>
                  <a:lnTo>
                    <a:pt x="122364" y="245897"/>
                  </a:lnTo>
                  <a:lnTo>
                    <a:pt x="101752" y="249872"/>
                  </a:lnTo>
                  <a:lnTo>
                    <a:pt x="84785" y="260985"/>
                  </a:lnTo>
                  <a:lnTo>
                    <a:pt x="73177" y="277609"/>
                  </a:lnTo>
                  <a:lnTo>
                    <a:pt x="68592" y="298107"/>
                  </a:lnTo>
                  <a:lnTo>
                    <a:pt x="72517" y="318731"/>
                  </a:lnTo>
                  <a:lnTo>
                    <a:pt x="83591" y="335724"/>
                  </a:lnTo>
                  <a:lnTo>
                    <a:pt x="100190" y="347370"/>
                  </a:lnTo>
                  <a:lnTo>
                    <a:pt x="120675" y="351993"/>
                  </a:lnTo>
                  <a:lnTo>
                    <a:pt x="141287" y="347967"/>
                  </a:lnTo>
                  <a:lnTo>
                    <a:pt x="158267" y="336842"/>
                  </a:lnTo>
                  <a:lnTo>
                    <a:pt x="160413" y="333781"/>
                  </a:lnTo>
                  <a:lnTo>
                    <a:pt x="169938" y="320230"/>
                  </a:lnTo>
                  <a:lnTo>
                    <a:pt x="174599" y="299923"/>
                  </a:lnTo>
                  <a:lnTo>
                    <a:pt x="174625" y="299681"/>
                  </a:lnTo>
                  <a:close/>
                </a:path>
                <a:path w="509905" h="474980">
                  <a:moveTo>
                    <a:pt x="240538" y="422605"/>
                  </a:moveTo>
                  <a:lnTo>
                    <a:pt x="240436" y="421195"/>
                  </a:lnTo>
                  <a:lnTo>
                    <a:pt x="236639" y="401535"/>
                  </a:lnTo>
                  <a:lnTo>
                    <a:pt x="226822" y="386689"/>
                  </a:lnTo>
                  <a:lnTo>
                    <a:pt x="225501" y="384683"/>
                  </a:lnTo>
                  <a:lnTo>
                    <a:pt x="223037" y="382993"/>
                  </a:lnTo>
                  <a:lnTo>
                    <a:pt x="223037" y="422605"/>
                  </a:lnTo>
                  <a:lnTo>
                    <a:pt x="219875" y="435698"/>
                  </a:lnTo>
                  <a:lnTo>
                    <a:pt x="211899" y="446671"/>
                  </a:lnTo>
                  <a:lnTo>
                    <a:pt x="200520" y="454164"/>
                  </a:lnTo>
                  <a:lnTo>
                    <a:pt x="187121" y="456882"/>
                  </a:lnTo>
                  <a:lnTo>
                    <a:pt x="173685" y="453771"/>
                  </a:lnTo>
                  <a:lnTo>
                    <a:pt x="162788" y="446087"/>
                  </a:lnTo>
                  <a:lnTo>
                    <a:pt x="155498" y="434911"/>
                  </a:lnTo>
                  <a:lnTo>
                    <a:pt x="152920" y="421487"/>
                  </a:lnTo>
                  <a:lnTo>
                    <a:pt x="152946" y="420941"/>
                  </a:lnTo>
                  <a:lnTo>
                    <a:pt x="155676" y="407720"/>
                  </a:lnTo>
                  <a:lnTo>
                    <a:pt x="163144" y="396735"/>
                  </a:lnTo>
                  <a:lnTo>
                    <a:pt x="174180" y="389356"/>
                  </a:lnTo>
                  <a:lnTo>
                    <a:pt x="187680" y="386689"/>
                  </a:lnTo>
                  <a:lnTo>
                    <a:pt x="201536" y="389610"/>
                  </a:lnTo>
                  <a:lnTo>
                    <a:pt x="212801" y="397332"/>
                  </a:lnTo>
                  <a:lnTo>
                    <a:pt x="220345" y="408724"/>
                  </a:lnTo>
                  <a:lnTo>
                    <a:pt x="223037" y="422605"/>
                  </a:lnTo>
                  <a:lnTo>
                    <a:pt x="223037" y="382993"/>
                  </a:lnTo>
                  <a:lnTo>
                    <a:pt x="208838" y="373240"/>
                  </a:lnTo>
                  <a:lnTo>
                    <a:pt x="188366" y="368909"/>
                  </a:lnTo>
                  <a:lnTo>
                    <a:pt x="187769" y="368896"/>
                  </a:lnTo>
                  <a:lnTo>
                    <a:pt x="167322" y="372872"/>
                  </a:lnTo>
                  <a:lnTo>
                    <a:pt x="150571" y="383984"/>
                  </a:lnTo>
                  <a:lnTo>
                    <a:pt x="139217" y="400558"/>
                  </a:lnTo>
                  <a:lnTo>
                    <a:pt x="134937" y="420941"/>
                  </a:lnTo>
                  <a:lnTo>
                    <a:pt x="135051" y="422097"/>
                  </a:lnTo>
                  <a:lnTo>
                    <a:pt x="138899" y="441960"/>
                  </a:lnTo>
                  <a:lnTo>
                    <a:pt x="150025" y="458736"/>
                  </a:lnTo>
                  <a:lnTo>
                    <a:pt x="166624" y="470128"/>
                  </a:lnTo>
                  <a:lnTo>
                    <a:pt x="187032" y="474408"/>
                  </a:lnTo>
                  <a:lnTo>
                    <a:pt x="207670" y="470547"/>
                  </a:lnTo>
                  <a:lnTo>
                    <a:pt x="224624" y="459460"/>
                  </a:lnTo>
                  <a:lnTo>
                    <a:pt x="226415" y="456882"/>
                  </a:lnTo>
                  <a:lnTo>
                    <a:pt x="236169" y="442823"/>
                  </a:lnTo>
                  <a:lnTo>
                    <a:pt x="240538" y="422605"/>
                  </a:lnTo>
                  <a:close/>
                </a:path>
                <a:path w="509905" h="474980">
                  <a:moveTo>
                    <a:pt x="241287" y="175793"/>
                  </a:moveTo>
                  <a:lnTo>
                    <a:pt x="237401" y="155194"/>
                  </a:lnTo>
                  <a:lnTo>
                    <a:pt x="227838" y="140627"/>
                  </a:lnTo>
                  <a:lnTo>
                    <a:pt x="226301" y="138264"/>
                  </a:lnTo>
                  <a:lnTo>
                    <a:pt x="223735" y="136499"/>
                  </a:lnTo>
                  <a:lnTo>
                    <a:pt x="223735" y="175793"/>
                  </a:lnTo>
                  <a:lnTo>
                    <a:pt x="223723" y="175971"/>
                  </a:lnTo>
                  <a:lnTo>
                    <a:pt x="220687" y="189344"/>
                  </a:lnTo>
                  <a:lnTo>
                    <a:pt x="213080" y="200317"/>
                  </a:lnTo>
                  <a:lnTo>
                    <a:pt x="202006" y="207759"/>
                  </a:lnTo>
                  <a:lnTo>
                    <a:pt x="188506" y="210642"/>
                  </a:lnTo>
                  <a:lnTo>
                    <a:pt x="174955" y="207708"/>
                  </a:lnTo>
                  <a:lnTo>
                    <a:pt x="163677" y="199720"/>
                  </a:lnTo>
                  <a:lnTo>
                    <a:pt x="156057" y="188074"/>
                  </a:lnTo>
                  <a:lnTo>
                    <a:pt x="153454" y="174218"/>
                  </a:lnTo>
                  <a:lnTo>
                    <a:pt x="156743" y="160794"/>
                  </a:lnTo>
                  <a:lnTo>
                    <a:pt x="164617" y="150025"/>
                  </a:lnTo>
                  <a:lnTo>
                    <a:pt x="175920" y="142938"/>
                  </a:lnTo>
                  <a:lnTo>
                    <a:pt x="189547" y="140627"/>
                  </a:lnTo>
                  <a:lnTo>
                    <a:pt x="189687" y="140627"/>
                  </a:lnTo>
                  <a:lnTo>
                    <a:pt x="190004" y="140627"/>
                  </a:lnTo>
                  <a:lnTo>
                    <a:pt x="203377" y="143637"/>
                  </a:lnTo>
                  <a:lnTo>
                    <a:pt x="214185" y="151269"/>
                  </a:lnTo>
                  <a:lnTo>
                    <a:pt x="221335" y="162394"/>
                  </a:lnTo>
                  <a:lnTo>
                    <a:pt x="223735" y="175793"/>
                  </a:lnTo>
                  <a:lnTo>
                    <a:pt x="223735" y="136499"/>
                  </a:lnTo>
                  <a:lnTo>
                    <a:pt x="209651" y="126733"/>
                  </a:lnTo>
                  <a:lnTo>
                    <a:pt x="189153" y="122326"/>
                  </a:lnTo>
                  <a:lnTo>
                    <a:pt x="168503" y="126365"/>
                  </a:lnTo>
                  <a:lnTo>
                    <a:pt x="151676" y="137591"/>
                  </a:lnTo>
                  <a:lnTo>
                    <a:pt x="140271" y="154292"/>
                  </a:lnTo>
                  <a:lnTo>
                    <a:pt x="136004" y="174815"/>
                  </a:lnTo>
                  <a:lnTo>
                    <a:pt x="139865" y="195453"/>
                  </a:lnTo>
                  <a:lnTo>
                    <a:pt x="150952" y="212420"/>
                  </a:lnTo>
                  <a:lnTo>
                    <a:pt x="167589" y="223989"/>
                  </a:lnTo>
                  <a:lnTo>
                    <a:pt x="188112" y="228447"/>
                  </a:lnTo>
                  <a:lnTo>
                    <a:pt x="208686" y="224421"/>
                  </a:lnTo>
                  <a:lnTo>
                    <a:pt x="225552" y="213207"/>
                  </a:lnTo>
                  <a:lnTo>
                    <a:pt x="227304" y="210642"/>
                  </a:lnTo>
                  <a:lnTo>
                    <a:pt x="236982" y="196494"/>
                  </a:lnTo>
                  <a:lnTo>
                    <a:pt x="241287" y="175971"/>
                  </a:lnTo>
                  <a:lnTo>
                    <a:pt x="241287" y="175793"/>
                  </a:lnTo>
                  <a:close/>
                </a:path>
                <a:path w="509905" h="474980">
                  <a:moveTo>
                    <a:pt x="308457" y="299707"/>
                  </a:moveTo>
                  <a:lnTo>
                    <a:pt x="294538" y="263766"/>
                  </a:lnTo>
                  <a:lnTo>
                    <a:pt x="291020" y="260311"/>
                  </a:lnTo>
                  <a:lnTo>
                    <a:pt x="291020" y="299707"/>
                  </a:lnTo>
                  <a:lnTo>
                    <a:pt x="287858" y="313156"/>
                  </a:lnTo>
                  <a:lnTo>
                    <a:pt x="280111" y="324027"/>
                  </a:lnTo>
                  <a:lnTo>
                    <a:pt x="268884" y="331241"/>
                  </a:lnTo>
                  <a:lnTo>
                    <a:pt x="255295" y="333756"/>
                  </a:lnTo>
                  <a:lnTo>
                    <a:pt x="254723" y="333756"/>
                  </a:lnTo>
                  <a:lnTo>
                    <a:pt x="220929" y="299288"/>
                  </a:lnTo>
                  <a:lnTo>
                    <a:pt x="220865" y="298665"/>
                  </a:lnTo>
                  <a:lnTo>
                    <a:pt x="223494" y="285242"/>
                  </a:lnTo>
                  <a:lnTo>
                    <a:pt x="230886" y="274129"/>
                  </a:lnTo>
                  <a:lnTo>
                    <a:pt x="241896" y="266598"/>
                  </a:lnTo>
                  <a:lnTo>
                    <a:pt x="255435" y="263766"/>
                  </a:lnTo>
                  <a:lnTo>
                    <a:pt x="269240" y="266788"/>
                  </a:lnTo>
                  <a:lnTo>
                    <a:pt x="280504" y="274535"/>
                  </a:lnTo>
                  <a:lnTo>
                    <a:pt x="288124" y="285877"/>
                  </a:lnTo>
                  <a:lnTo>
                    <a:pt x="291020" y="299707"/>
                  </a:lnTo>
                  <a:lnTo>
                    <a:pt x="291020" y="260311"/>
                  </a:lnTo>
                  <a:lnTo>
                    <a:pt x="276618" y="250367"/>
                  </a:lnTo>
                  <a:lnTo>
                    <a:pt x="256133" y="245897"/>
                  </a:lnTo>
                  <a:lnTo>
                    <a:pt x="235508" y="249999"/>
                  </a:lnTo>
                  <a:lnTo>
                    <a:pt x="218643" y="261289"/>
                  </a:lnTo>
                  <a:lnTo>
                    <a:pt x="207238" y="278079"/>
                  </a:lnTo>
                  <a:lnTo>
                    <a:pt x="203022" y="298665"/>
                  </a:lnTo>
                  <a:lnTo>
                    <a:pt x="207010" y="319265"/>
                  </a:lnTo>
                  <a:lnTo>
                    <a:pt x="218198" y="336169"/>
                  </a:lnTo>
                  <a:lnTo>
                    <a:pt x="234899" y="347649"/>
                  </a:lnTo>
                  <a:lnTo>
                    <a:pt x="255435" y="352005"/>
                  </a:lnTo>
                  <a:lnTo>
                    <a:pt x="276021" y="347891"/>
                  </a:lnTo>
                  <a:lnTo>
                    <a:pt x="292874" y="336613"/>
                  </a:lnTo>
                  <a:lnTo>
                    <a:pt x="294817" y="333756"/>
                  </a:lnTo>
                  <a:lnTo>
                    <a:pt x="304279" y="319849"/>
                  </a:lnTo>
                  <a:lnTo>
                    <a:pt x="308457" y="299707"/>
                  </a:lnTo>
                  <a:close/>
                </a:path>
                <a:path w="509905" h="474980">
                  <a:moveTo>
                    <a:pt x="308546" y="51777"/>
                  </a:moveTo>
                  <a:lnTo>
                    <a:pt x="304126" y="31381"/>
                  </a:lnTo>
                  <a:lnTo>
                    <a:pt x="294525" y="17589"/>
                  </a:lnTo>
                  <a:lnTo>
                    <a:pt x="292620" y="14846"/>
                  </a:lnTo>
                  <a:lnTo>
                    <a:pt x="291020" y="13804"/>
                  </a:lnTo>
                  <a:lnTo>
                    <a:pt x="291020" y="54190"/>
                  </a:lnTo>
                  <a:lnTo>
                    <a:pt x="288036" y="67487"/>
                  </a:lnTo>
                  <a:lnTo>
                    <a:pt x="280454" y="78244"/>
                  </a:lnTo>
                  <a:lnTo>
                    <a:pt x="269379" y="85382"/>
                  </a:lnTo>
                  <a:lnTo>
                    <a:pt x="255968" y="87807"/>
                  </a:lnTo>
                  <a:lnTo>
                    <a:pt x="242493" y="84734"/>
                  </a:lnTo>
                  <a:lnTo>
                    <a:pt x="231533" y="77114"/>
                  </a:lnTo>
                  <a:lnTo>
                    <a:pt x="224129" y="65989"/>
                  </a:lnTo>
                  <a:lnTo>
                    <a:pt x="221500" y="53187"/>
                  </a:lnTo>
                  <a:lnTo>
                    <a:pt x="221500" y="51777"/>
                  </a:lnTo>
                  <a:lnTo>
                    <a:pt x="224269" y="38989"/>
                  </a:lnTo>
                  <a:lnTo>
                    <a:pt x="231990" y="27787"/>
                  </a:lnTo>
                  <a:lnTo>
                    <a:pt x="243166" y="20205"/>
                  </a:lnTo>
                  <a:lnTo>
                    <a:pt x="256425" y="17589"/>
                  </a:lnTo>
                  <a:lnTo>
                    <a:pt x="269836" y="20891"/>
                  </a:lnTo>
                  <a:lnTo>
                    <a:pt x="280746" y="28638"/>
                  </a:lnTo>
                  <a:lnTo>
                    <a:pt x="288137" y="39789"/>
                  </a:lnTo>
                  <a:lnTo>
                    <a:pt x="290995" y="53187"/>
                  </a:lnTo>
                  <a:lnTo>
                    <a:pt x="291020" y="54190"/>
                  </a:lnTo>
                  <a:lnTo>
                    <a:pt x="291020" y="13804"/>
                  </a:lnTo>
                  <a:lnTo>
                    <a:pt x="275755" y="3835"/>
                  </a:lnTo>
                  <a:lnTo>
                    <a:pt x="255231" y="0"/>
                  </a:lnTo>
                  <a:lnTo>
                    <a:pt x="254279" y="0"/>
                  </a:lnTo>
                  <a:lnTo>
                    <a:pt x="217614" y="15976"/>
                  </a:lnTo>
                  <a:lnTo>
                    <a:pt x="203123" y="52451"/>
                  </a:lnTo>
                  <a:lnTo>
                    <a:pt x="203022" y="54190"/>
                  </a:lnTo>
                  <a:lnTo>
                    <a:pt x="207441" y="74345"/>
                  </a:lnTo>
                  <a:lnTo>
                    <a:pt x="218922" y="90766"/>
                  </a:lnTo>
                  <a:lnTo>
                    <a:pt x="235724" y="101676"/>
                  </a:lnTo>
                  <a:lnTo>
                    <a:pt x="256133" y="105448"/>
                  </a:lnTo>
                  <a:lnTo>
                    <a:pt x="256794" y="105435"/>
                  </a:lnTo>
                  <a:lnTo>
                    <a:pt x="277152" y="101041"/>
                  </a:lnTo>
                  <a:lnTo>
                    <a:pt x="293687" y="89585"/>
                  </a:lnTo>
                  <a:lnTo>
                    <a:pt x="294843" y="87807"/>
                  </a:lnTo>
                  <a:lnTo>
                    <a:pt x="304698" y="72758"/>
                  </a:lnTo>
                  <a:lnTo>
                    <a:pt x="308521" y="52451"/>
                  </a:lnTo>
                  <a:lnTo>
                    <a:pt x="308546" y="51777"/>
                  </a:lnTo>
                  <a:close/>
                </a:path>
                <a:path w="509905" h="474980">
                  <a:moveTo>
                    <a:pt x="374738" y="420789"/>
                  </a:moveTo>
                  <a:lnTo>
                    <a:pt x="370471" y="400469"/>
                  </a:lnTo>
                  <a:lnTo>
                    <a:pt x="361010" y="386664"/>
                  </a:lnTo>
                  <a:lnTo>
                    <a:pt x="359143" y="383933"/>
                  </a:lnTo>
                  <a:lnTo>
                    <a:pt x="356806" y="382384"/>
                  </a:lnTo>
                  <a:lnTo>
                    <a:pt x="356806" y="422033"/>
                  </a:lnTo>
                  <a:lnTo>
                    <a:pt x="353860" y="435483"/>
                  </a:lnTo>
                  <a:lnTo>
                    <a:pt x="346341" y="446468"/>
                  </a:lnTo>
                  <a:lnTo>
                    <a:pt x="335330" y="453936"/>
                  </a:lnTo>
                  <a:lnTo>
                    <a:pt x="321881" y="456857"/>
                  </a:lnTo>
                  <a:lnTo>
                    <a:pt x="308419" y="453809"/>
                  </a:lnTo>
                  <a:lnTo>
                    <a:pt x="297383" y="446303"/>
                  </a:lnTo>
                  <a:lnTo>
                    <a:pt x="289750" y="435343"/>
                  </a:lnTo>
                  <a:lnTo>
                    <a:pt x="286600" y="422033"/>
                  </a:lnTo>
                  <a:lnTo>
                    <a:pt x="286677" y="421424"/>
                  </a:lnTo>
                  <a:lnTo>
                    <a:pt x="289356" y="408330"/>
                  </a:lnTo>
                  <a:lnTo>
                    <a:pt x="297154" y="397078"/>
                  </a:lnTo>
                  <a:lnTo>
                    <a:pt x="308711" y="389432"/>
                  </a:lnTo>
                  <a:lnTo>
                    <a:pt x="322732" y="386664"/>
                  </a:lnTo>
                  <a:lnTo>
                    <a:pt x="336181" y="389674"/>
                  </a:lnTo>
                  <a:lnTo>
                    <a:pt x="347078" y="397319"/>
                  </a:lnTo>
                  <a:lnTo>
                    <a:pt x="354317" y="408482"/>
                  </a:lnTo>
                  <a:lnTo>
                    <a:pt x="356806" y="422033"/>
                  </a:lnTo>
                  <a:lnTo>
                    <a:pt x="356806" y="382384"/>
                  </a:lnTo>
                  <a:lnTo>
                    <a:pt x="342442" y="372859"/>
                  </a:lnTo>
                  <a:lnTo>
                    <a:pt x="322046" y="368909"/>
                  </a:lnTo>
                  <a:lnTo>
                    <a:pt x="321678" y="368909"/>
                  </a:lnTo>
                  <a:lnTo>
                    <a:pt x="284518" y="384276"/>
                  </a:lnTo>
                  <a:lnTo>
                    <a:pt x="269227" y="420789"/>
                  </a:lnTo>
                  <a:lnTo>
                    <a:pt x="269201" y="422033"/>
                  </a:lnTo>
                  <a:lnTo>
                    <a:pt x="273215" y="442087"/>
                  </a:lnTo>
                  <a:lnTo>
                    <a:pt x="284505" y="458889"/>
                  </a:lnTo>
                  <a:lnTo>
                    <a:pt x="301269" y="470230"/>
                  </a:lnTo>
                  <a:lnTo>
                    <a:pt x="321818" y="474408"/>
                  </a:lnTo>
                  <a:lnTo>
                    <a:pt x="322541" y="474408"/>
                  </a:lnTo>
                  <a:lnTo>
                    <a:pt x="359537" y="458927"/>
                  </a:lnTo>
                  <a:lnTo>
                    <a:pt x="374700" y="422033"/>
                  </a:lnTo>
                  <a:lnTo>
                    <a:pt x="374738" y="420789"/>
                  </a:lnTo>
                  <a:close/>
                </a:path>
                <a:path w="509905" h="474980">
                  <a:moveTo>
                    <a:pt x="376402" y="175488"/>
                  </a:moveTo>
                  <a:lnTo>
                    <a:pt x="372084" y="154851"/>
                  </a:lnTo>
                  <a:lnTo>
                    <a:pt x="362927" y="141274"/>
                  </a:lnTo>
                  <a:lnTo>
                    <a:pt x="360641" y="137883"/>
                  </a:lnTo>
                  <a:lnTo>
                    <a:pt x="359041" y="136804"/>
                  </a:lnTo>
                  <a:lnTo>
                    <a:pt x="359041" y="174498"/>
                  </a:lnTo>
                  <a:lnTo>
                    <a:pt x="356539" y="188353"/>
                  </a:lnTo>
                  <a:lnTo>
                    <a:pt x="348894" y="200152"/>
                  </a:lnTo>
                  <a:lnTo>
                    <a:pt x="337540" y="208381"/>
                  </a:lnTo>
                  <a:lnTo>
                    <a:pt x="323913" y="211543"/>
                  </a:lnTo>
                  <a:lnTo>
                    <a:pt x="310324" y="208686"/>
                  </a:lnTo>
                  <a:lnTo>
                    <a:pt x="299199" y="201180"/>
                  </a:lnTo>
                  <a:lnTo>
                    <a:pt x="291655" y="190080"/>
                  </a:lnTo>
                  <a:lnTo>
                    <a:pt x="288759" y="176504"/>
                  </a:lnTo>
                  <a:lnTo>
                    <a:pt x="291515" y="162941"/>
                  </a:lnTo>
                  <a:lnTo>
                    <a:pt x="298958" y="151803"/>
                  </a:lnTo>
                  <a:lnTo>
                    <a:pt x="309981" y="144221"/>
                  </a:lnTo>
                  <a:lnTo>
                    <a:pt x="323519" y="141274"/>
                  </a:lnTo>
                  <a:lnTo>
                    <a:pt x="336740" y="143916"/>
                  </a:lnTo>
                  <a:lnTo>
                    <a:pt x="347751" y="150964"/>
                  </a:lnTo>
                  <a:lnTo>
                    <a:pt x="355523" y="161480"/>
                  </a:lnTo>
                  <a:lnTo>
                    <a:pt x="359041" y="174498"/>
                  </a:lnTo>
                  <a:lnTo>
                    <a:pt x="359041" y="136804"/>
                  </a:lnTo>
                  <a:lnTo>
                    <a:pt x="343877" y="126453"/>
                  </a:lnTo>
                  <a:lnTo>
                    <a:pt x="323634" y="122415"/>
                  </a:lnTo>
                  <a:lnTo>
                    <a:pt x="303085" y="126695"/>
                  </a:lnTo>
                  <a:lnTo>
                    <a:pt x="286334" y="138099"/>
                  </a:lnTo>
                  <a:lnTo>
                    <a:pt x="275043" y="154927"/>
                  </a:lnTo>
                  <a:lnTo>
                    <a:pt x="270903" y="175488"/>
                  </a:lnTo>
                  <a:lnTo>
                    <a:pt x="270954" y="176504"/>
                  </a:lnTo>
                  <a:lnTo>
                    <a:pt x="275488" y="196938"/>
                  </a:lnTo>
                  <a:lnTo>
                    <a:pt x="287210" y="213626"/>
                  </a:lnTo>
                  <a:lnTo>
                    <a:pt x="304342" y="224701"/>
                  </a:lnTo>
                  <a:lnTo>
                    <a:pt x="325132" y="228485"/>
                  </a:lnTo>
                  <a:lnTo>
                    <a:pt x="345211" y="223850"/>
                  </a:lnTo>
                  <a:lnTo>
                    <a:pt x="361505" y="212394"/>
                  </a:lnTo>
                  <a:lnTo>
                    <a:pt x="362064" y="211543"/>
                  </a:lnTo>
                  <a:lnTo>
                    <a:pt x="372427" y="195732"/>
                  </a:lnTo>
                  <a:lnTo>
                    <a:pt x="376402" y="175488"/>
                  </a:lnTo>
                  <a:close/>
                </a:path>
                <a:path w="509905" h="474980">
                  <a:moveTo>
                    <a:pt x="443788" y="298640"/>
                  </a:moveTo>
                  <a:lnTo>
                    <a:pt x="439420" y="278231"/>
                  </a:lnTo>
                  <a:lnTo>
                    <a:pt x="429425" y="263601"/>
                  </a:lnTo>
                  <a:lnTo>
                    <a:pt x="427990" y="261493"/>
                  </a:lnTo>
                  <a:lnTo>
                    <a:pt x="426110" y="260235"/>
                  </a:lnTo>
                  <a:lnTo>
                    <a:pt x="426110" y="298640"/>
                  </a:lnTo>
                  <a:lnTo>
                    <a:pt x="423189" y="312115"/>
                  </a:lnTo>
                  <a:lnTo>
                    <a:pt x="415721" y="323176"/>
                  </a:lnTo>
                  <a:lnTo>
                    <a:pt x="404761" y="330796"/>
                  </a:lnTo>
                  <a:lnTo>
                    <a:pt x="391325" y="333895"/>
                  </a:lnTo>
                  <a:lnTo>
                    <a:pt x="377761" y="331368"/>
                  </a:lnTo>
                  <a:lnTo>
                    <a:pt x="366585" y="324116"/>
                  </a:lnTo>
                  <a:lnTo>
                    <a:pt x="358914" y="313220"/>
                  </a:lnTo>
                  <a:lnTo>
                    <a:pt x="355879" y="299770"/>
                  </a:lnTo>
                  <a:lnTo>
                    <a:pt x="358546" y="285915"/>
                  </a:lnTo>
                  <a:lnTo>
                    <a:pt x="366014" y="274510"/>
                  </a:lnTo>
                  <a:lnTo>
                    <a:pt x="377190" y="266687"/>
                  </a:lnTo>
                  <a:lnTo>
                    <a:pt x="390956" y="263601"/>
                  </a:lnTo>
                  <a:lnTo>
                    <a:pt x="404101" y="266395"/>
                  </a:lnTo>
                  <a:lnTo>
                    <a:pt x="415290" y="274129"/>
                  </a:lnTo>
                  <a:lnTo>
                    <a:pt x="423100" y="285356"/>
                  </a:lnTo>
                  <a:lnTo>
                    <a:pt x="426110" y="298640"/>
                  </a:lnTo>
                  <a:lnTo>
                    <a:pt x="426110" y="260235"/>
                  </a:lnTo>
                  <a:lnTo>
                    <a:pt x="411162" y="250164"/>
                  </a:lnTo>
                  <a:lnTo>
                    <a:pt x="390613" y="245897"/>
                  </a:lnTo>
                  <a:lnTo>
                    <a:pt x="370090" y="250355"/>
                  </a:lnTo>
                  <a:lnTo>
                    <a:pt x="353326" y="261785"/>
                  </a:lnTo>
                  <a:lnTo>
                    <a:pt x="341947" y="278587"/>
                  </a:lnTo>
                  <a:lnTo>
                    <a:pt x="337578" y="299123"/>
                  </a:lnTo>
                  <a:lnTo>
                    <a:pt x="342138" y="319620"/>
                  </a:lnTo>
                  <a:lnTo>
                    <a:pt x="353644" y="336359"/>
                  </a:lnTo>
                  <a:lnTo>
                    <a:pt x="370471" y="347738"/>
                  </a:lnTo>
                  <a:lnTo>
                    <a:pt x="391007" y="352145"/>
                  </a:lnTo>
                  <a:lnTo>
                    <a:pt x="411289" y="347891"/>
                  </a:lnTo>
                  <a:lnTo>
                    <a:pt x="428155" y="336270"/>
                  </a:lnTo>
                  <a:lnTo>
                    <a:pt x="429742" y="333895"/>
                  </a:lnTo>
                  <a:lnTo>
                    <a:pt x="439635" y="319239"/>
                  </a:lnTo>
                  <a:lnTo>
                    <a:pt x="443738" y="299123"/>
                  </a:lnTo>
                  <a:lnTo>
                    <a:pt x="443788" y="298640"/>
                  </a:lnTo>
                  <a:close/>
                </a:path>
                <a:path w="509905" h="474980">
                  <a:moveTo>
                    <a:pt x="509638" y="421678"/>
                  </a:moveTo>
                  <a:lnTo>
                    <a:pt x="505726" y="401269"/>
                  </a:lnTo>
                  <a:lnTo>
                    <a:pt x="496011" y="386524"/>
                  </a:lnTo>
                  <a:lnTo>
                    <a:pt x="494690" y="384505"/>
                  </a:lnTo>
                  <a:lnTo>
                    <a:pt x="491591" y="382371"/>
                  </a:lnTo>
                  <a:lnTo>
                    <a:pt x="491591" y="421678"/>
                  </a:lnTo>
                  <a:lnTo>
                    <a:pt x="491439" y="422440"/>
                  </a:lnTo>
                  <a:lnTo>
                    <a:pt x="488492" y="435152"/>
                  </a:lnTo>
                  <a:lnTo>
                    <a:pt x="480250" y="446519"/>
                  </a:lnTo>
                  <a:lnTo>
                    <a:pt x="468503" y="454304"/>
                  </a:lnTo>
                  <a:lnTo>
                    <a:pt x="454888" y="456958"/>
                  </a:lnTo>
                  <a:lnTo>
                    <a:pt x="441883" y="453631"/>
                  </a:lnTo>
                  <a:lnTo>
                    <a:pt x="431266" y="446074"/>
                  </a:lnTo>
                  <a:lnTo>
                    <a:pt x="424002" y="435279"/>
                  </a:lnTo>
                  <a:lnTo>
                    <a:pt x="421068" y="422440"/>
                  </a:lnTo>
                  <a:lnTo>
                    <a:pt x="421093" y="421678"/>
                  </a:lnTo>
                  <a:lnTo>
                    <a:pt x="423799" y="408279"/>
                  </a:lnTo>
                  <a:lnTo>
                    <a:pt x="431431" y="396963"/>
                  </a:lnTo>
                  <a:lnTo>
                    <a:pt x="442760" y="389318"/>
                  </a:lnTo>
                  <a:lnTo>
                    <a:pt x="456641" y="386524"/>
                  </a:lnTo>
                  <a:lnTo>
                    <a:pt x="470090" y="389610"/>
                  </a:lnTo>
                  <a:lnTo>
                    <a:pt x="481088" y="397205"/>
                  </a:lnTo>
                  <a:lnTo>
                    <a:pt x="488607" y="408279"/>
                  </a:lnTo>
                  <a:lnTo>
                    <a:pt x="491591" y="421678"/>
                  </a:lnTo>
                  <a:lnTo>
                    <a:pt x="491591" y="382371"/>
                  </a:lnTo>
                  <a:lnTo>
                    <a:pt x="478167" y="373126"/>
                  </a:lnTo>
                  <a:lnTo>
                    <a:pt x="457822" y="368795"/>
                  </a:lnTo>
                  <a:lnTo>
                    <a:pt x="457149" y="368782"/>
                  </a:lnTo>
                  <a:lnTo>
                    <a:pt x="436702" y="372681"/>
                  </a:lnTo>
                  <a:lnTo>
                    <a:pt x="419925" y="383717"/>
                  </a:lnTo>
                  <a:lnTo>
                    <a:pt x="408508" y="400253"/>
                  </a:lnTo>
                  <a:lnTo>
                    <a:pt x="404164" y="420598"/>
                  </a:lnTo>
                  <a:lnTo>
                    <a:pt x="407949" y="441223"/>
                  </a:lnTo>
                  <a:lnTo>
                    <a:pt x="418947" y="458203"/>
                  </a:lnTo>
                  <a:lnTo>
                    <a:pt x="435495" y="469849"/>
                  </a:lnTo>
                  <a:lnTo>
                    <a:pt x="455955" y="474408"/>
                  </a:lnTo>
                  <a:lnTo>
                    <a:pt x="456234" y="474408"/>
                  </a:lnTo>
                  <a:lnTo>
                    <a:pt x="476783" y="470547"/>
                  </a:lnTo>
                  <a:lnTo>
                    <a:pt x="493687" y="459486"/>
                  </a:lnTo>
                  <a:lnTo>
                    <a:pt x="495439" y="456958"/>
                  </a:lnTo>
                  <a:lnTo>
                    <a:pt x="505206" y="442887"/>
                  </a:lnTo>
                  <a:lnTo>
                    <a:pt x="509638" y="422440"/>
                  </a:lnTo>
                  <a:lnTo>
                    <a:pt x="509638" y="421678"/>
                  </a:lnTo>
                  <a:close/>
                </a:path>
              </a:pathLst>
            </a:custGeom>
            <a:solidFill>
              <a:srgbClr val="585856"/>
            </a:solidFill>
          </p:spPr>
          <p:txBody>
            <a:bodyPr wrap="square" lIns="0" tIns="0" rIns="0" bIns="0" rtlCol="0"/>
            <a:lstStyle/>
            <a:p>
              <a:endParaRPr b="1">
                <a:latin typeface="Aptos" panose="020B0004020202020204" pitchFamily="34" charset="0"/>
              </a:endParaRPr>
            </a:p>
          </p:txBody>
        </p:sp>
      </p:grpSp>
      <p:sp>
        <p:nvSpPr>
          <p:cNvPr id="38" name="object 38"/>
          <p:cNvSpPr txBox="1"/>
          <p:nvPr/>
        </p:nvSpPr>
        <p:spPr>
          <a:xfrm>
            <a:off x="634745" y="2724911"/>
            <a:ext cx="2208530" cy="818515"/>
          </a:xfrm>
          <a:prstGeom prst="rect">
            <a:avLst/>
          </a:prstGeom>
        </p:spPr>
        <p:txBody>
          <a:bodyPr vert="horz" wrap="square" lIns="0" tIns="12700" rIns="0" bIns="0" rtlCol="0">
            <a:spAutoFit/>
          </a:bodyPr>
          <a:lstStyle/>
          <a:p>
            <a:pPr marL="298450" marR="5080" indent="-285750">
              <a:lnSpc>
                <a:spcPct val="100000"/>
              </a:lnSpc>
              <a:spcBef>
                <a:spcPts val="100"/>
              </a:spcBef>
              <a:buFont typeface="Arial"/>
              <a:buChar char="•"/>
              <a:tabLst>
                <a:tab pos="298450" algn="l"/>
              </a:tabLst>
            </a:pPr>
            <a:r>
              <a:rPr lang="en-US" sz="1300" b="1">
                <a:solidFill>
                  <a:srgbClr val="3A3838"/>
                </a:solidFill>
                <a:latin typeface="Aptos" panose="020B0004020202020204" pitchFamily="34" charset="0"/>
                <a:cs typeface="Rubik Bold"/>
              </a:rPr>
              <a:t>Return</a:t>
            </a:r>
            <a:r>
              <a:rPr lang="en-US" sz="1300" b="1" spc="-10">
                <a:solidFill>
                  <a:srgbClr val="3A3838"/>
                </a:solidFill>
                <a:latin typeface="Aptos" panose="020B0004020202020204" pitchFamily="34" charset="0"/>
                <a:cs typeface="Rubik Bold"/>
              </a:rPr>
              <a:t> </a:t>
            </a:r>
            <a:r>
              <a:rPr lang="en-US" sz="1300" b="1">
                <a:solidFill>
                  <a:srgbClr val="3A3838"/>
                </a:solidFill>
                <a:latin typeface="Aptos" panose="020B0004020202020204" pitchFamily="34" charset="0"/>
                <a:cs typeface="Rubik Bold"/>
              </a:rPr>
              <a:t>on </a:t>
            </a:r>
            <a:r>
              <a:rPr lang="en-US" sz="1300" b="1" spc="-10">
                <a:solidFill>
                  <a:srgbClr val="3A3838"/>
                </a:solidFill>
                <a:latin typeface="Aptos" panose="020B0004020202020204" pitchFamily="34" charset="0"/>
                <a:cs typeface="Rubik Bold"/>
              </a:rPr>
              <a:t>Incremental </a:t>
            </a:r>
            <a:r>
              <a:rPr lang="en-US" sz="1300" b="1">
                <a:solidFill>
                  <a:srgbClr val="3A3838"/>
                </a:solidFill>
                <a:latin typeface="Aptos" panose="020B0004020202020204" pitchFamily="34" charset="0"/>
                <a:cs typeface="Rubik Bold"/>
              </a:rPr>
              <a:t>Capital(ROIC)</a:t>
            </a:r>
            <a:r>
              <a:rPr lang="en-US" sz="1300" b="1" spc="-20">
                <a:solidFill>
                  <a:srgbClr val="3A3838"/>
                </a:solidFill>
                <a:latin typeface="Aptos" panose="020B0004020202020204" pitchFamily="34" charset="0"/>
                <a:cs typeface="Rubik Bold"/>
              </a:rPr>
              <a:t> </a:t>
            </a:r>
            <a:r>
              <a:rPr lang="en-US" sz="1300" b="1">
                <a:solidFill>
                  <a:srgbClr val="3A3838"/>
                </a:solidFill>
                <a:latin typeface="Aptos" panose="020B0004020202020204" pitchFamily="34" charset="0"/>
                <a:cs typeface="Rubik Bold"/>
              </a:rPr>
              <a:t>&gt;</a:t>
            </a:r>
            <a:r>
              <a:rPr lang="en-US" sz="1300" b="1" spc="-5">
                <a:solidFill>
                  <a:srgbClr val="3A3838"/>
                </a:solidFill>
                <a:latin typeface="Aptos" panose="020B0004020202020204" pitchFamily="34" charset="0"/>
                <a:cs typeface="Rubik Bold"/>
              </a:rPr>
              <a:t> </a:t>
            </a:r>
            <a:r>
              <a:rPr lang="en-US" sz="1300" b="1" spc="-10">
                <a:solidFill>
                  <a:srgbClr val="3A3838"/>
                </a:solidFill>
                <a:latin typeface="Aptos" panose="020B0004020202020204" pitchFamily="34" charset="0"/>
                <a:cs typeface="Rubik Bold"/>
              </a:rPr>
              <a:t>Weighted </a:t>
            </a:r>
            <a:r>
              <a:rPr lang="en-US" sz="1300" b="1">
                <a:solidFill>
                  <a:srgbClr val="3A3838"/>
                </a:solidFill>
                <a:latin typeface="Aptos" panose="020B0004020202020204" pitchFamily="34" charset="0"/>
                <a:cs typeface="Rubik Bold"/>
              </a:rPr>
              <a:t>Average</a:t>
            </a:r>
            <a:r>
              <a:rPr lang="en-US" sz="1300" b="1" spc="-15">
                <a:solidFill>
                  <a:srgbClr val="3A3838"/>
                </a:solidFill>
                <a:latin typeface="Aptos" panose="020B0004020202020204" pitchFamily="34" charset="0"/>
                <a:cs typeface="Rubik Bold"/>
              </a:rPr>
              <a:t> </a:t>
            </a:r>
            <a:r>
              <a:rPr lang="en-US" sz="1300" b="1">
                <a:solidFill>
                  <a:srgbClr val="3A3838"/>
                </a:solidFill>
                <a:latin typeface="Aptos" panose="020B0004020202020204" pitchFamily="34" charset="0"/>
                <a:cs typeface="Rubik Bold"/>
              </a:rPr>
              <a:t>Cost</a:t>
            </a:r>
            <a:r>
              <a:rPr lang="en-US" sz="1300" b="1" spc="-15">
                <a:solidFill>
                  <a:srgbClr val="3A3838"/>
                </a:solidFill>
                <a:latin typeface="Aptos" panose="020B0004020202020204" pitchFamily="34" charset="0"/>
                <a:cs typeface="Rubik Bold"/>
              </a:rPr>
              <a:t> </a:t>
            </a:r>
            <a:r>
              <a:rPr lang="en-US" sz="1300" b="1">
                <a:solidFill>
                  <a:srgbClr val="3A3838"/>
                </a:solidFill>
                <a:latin typeface="Aptos" panose="020B0004020202020204" pitchFamily="34" charset="0"/>
                <a:cs typeface="Rubik Bold"/>
              </a:rPr>
              <a:t>of</a:t>
            </a:r>
            <a:r>
              <a:rPr lang="en-US" sz="1300" b="1" spc="-5">
                <a:solidFill>
                  <a:srgbClr val="3A3838"/>
                </a:solidFill>
                <a:latin typeface="Aptos" panose="020B0004020202020204" pitchFamily="34" charset="0"/>
                <a:cs typeface="Rubik Bold"/>
              </a:rPr>
              <a:t> </a:t>
            </a:r>
            <a:r>
              <a:rPr lang="en-US" sz="1300" b="1" spc="-10">
                <a:solidFill>
                  <a:srgbClr val="3A3838"/>
                </a:solidFill>
                <a:latin typeface="Aptos" panose="020B0004020202020204" pitchFamily="34" charset="0"/>
                <a:cs typeface="Rubik Bold"/>
              </a:rPr>
              <a:t>Capital (WACC)</a:t>
            </a:r>
            <a:endParaRPr lang="en-US" sz="1300" b="1">
              <a:latin typeface="Aptos" panose="020B0004020202020204" pitchFamily="34" charset="0"/>
              <a:cs typeface="Rubik Bold"/>
            </a:endParaRPr>
          </a:p>
        </p:txBody>
      </p:sp>
      <p:sp>
        <p:nvSpPr>
          <p:cNvPr id="39" name="object 39"/>
          <p:cNvSpPr txBox="1"/>
          <p:nvPr/>
        </p:nvSpPr>
        <p:spPr>
          <a:xfrm>
            <a:off x="634745" y="3715511"/>
            <a:ext cx="2454275" cy="212879"/>
          </a:xfrm>
          <a:prstGeom prst="rect">
            <a:avLst/>
          </a:prstGeom>
        </p:spPr>
        <p:txBody>
          <a:bodyPr vert="horz" wrap="square" lIns="0" tIns="12700" rIns="0" bIns="0" rtlCol="0">
            <a:spAutoFit/>
          </a:bodyPr>
          <a:lstStyle/>
          <a:p>
            <a:pPr marL="297815" indent="-285115">
              <a:lnSpc>
                <a:spcPct val="100000"/>
              </a:lnSpc>
              <a:spcBef>
                <a:spcPts val="100"/>
              </a:spcBef>
              <a:buFont typeface="Arial"/>
              <a:buChar char="•"/>
              <a:tabLst>
                <a:tab pos="297815" algn="l"/>
              </a:tabLst>
            </a:pPr>
            <a:r>
              <a:rPr lang="en-IN" sz="1300" b="1">
                <a:solidFill>
                  <a:srgbClr val="3A3838"/>
                </a:solidFill>
                <a:latin typeface="Aptos" panose="020B0004020202020204" pitchFamily="34" charset="0"/>
                <a:cs typeface="Rubik Bold"/>
              </a:rPr>
              <a:t>High</a:t>
            </a:r>
            <a:r>
              <a:rPr lang="en-IN" sz="1300" b="1" spc="-5">
                <a:solidFill>
                  <a:srgbClr val="3A3838"/>
                </a:solidFill>
                <a:latin typeface="Aptos" panose="020B0004020202020204" pitchFamily="34" charset="0"/>
                <a:cs typeface="Rubik Bold"/>
              </a:rPr>
              <a:t> </a:t>
            </a:r>
            <a:r>
              <a:rPr lang="en-IN" sz="1300" b="1">
                <a:solidFill>
                  <a:srgbClr val="3A3838"/>
                </a:solidFill>
                <a:latin typeface="Aptos" panose="020B0004020202020204" pitchFamily="34" charset="0"/>
                <a:cs typeface="Rubik Bold"/>
              </a:rPr>
              <a:t>and</a:t>
            </a:r>
            <a:r>
              <a:rPr lang="en-IN" sz="1300" b="1" spc="-5">
                <a:solidFill>
                  <a:srgbClr val="3A3838"/>
                </a:solidFill>
                <a:latin typeface="Aptos" panose="020B0004020202020204" pitchFamily="34" charset="0"/>
                <a:cs typeface="Rubik Bold"/>
              </a:rPr>
              <a:t> </a:t>
            </a:r>
            <a:r>
              <a:rPr lang="en-IN" sz="1300" b="1">
                <a:solidFill>
                  <a:srgbClr val="3A3838"/>
                </a:solidFill>
                <a:latin typeface="Aptos" panose="020B0004020202020204" pitchFamily="34" charset="0"/>
                <a:cs typeface="Rubik Bold"/>
              </a:rPr>
              <a:t>Sustained</a:t>
            </a:r>
            <a:r>
              <a:rPr lang="en-IN" sz="1300" b="1" spc="-10">
                <a:solidFill>
                  <a:srgbClr val="3A3838"/>
                </a:solidFill>
                <a:latin typeface="Aptos" panose="020B0004020202020204" pitchFamily="34" charset="0"/>
                <a:cs typeface="Rubik Bold"/>
              </a:rPr>
              <a:t> Margins</a:t>
            </a:r>
            <a:endParaRPr lang="en-IN" sz="1300" b="1">
              <a:latin typeface="Aptos" panose="020B0004020202020204" pitchFamily="34" charset="0"/>
              <a:cs typeface="Rubik Bold"/>
            </a:endParaRPr>
          </a:p>
        </p:txBody>
      </p:sp>
      <p:sp>
        <p:nvSpPr>
          <p:cNvPr id="40" name="object 40"/>
          <p:cNvSpPr txBox="1"/>
          <p:nvPr/>
        </p:nvSpPr>
        <p:spPr>
          <a:xfrm>
            <a:off x="634745" y="4112005"/>
            <a:ext cx="2070735" cy="1214755"/>
          </a:xfrm>
          <a:prstGeom prst="rect">
            <a:avLst/>
          </a:prstGeom>
        </p:spPr>
        <p:txBody>
          <a:bodyPr vert="horz" wrap="square" lIns="0" tIns="12700" rIns="0" bIns="0" rtlCol="0">
            <a:spAutoFit/>
          </a:bodyPr>
          <a:lstStyle/>
          <a:p>
            <a:pPr marL="297815" indent="-285115">
              <a:lnSpc>
                <a:spcPct val="100000"/>
              </a:lnSpc>
              <a:spcBef>
                <a:spcPts val="100"/>
              </a:spcBef>
              <a:buFont typeface="Arial"/>
              <a:buChar char="•"/>
              <a:tabLst>
                <a:tab pos="297815" algn="l"/>
              </a:tabLst>
            </a:pPr>
            <a:r>
              <a:rPr lang="en-US" sz="1300" b="1" dirty="0">
                <a:solidFill>
                  <a:srgbClr val="3A3838"/>
                </a:solidFill>
                <a:latin typeface="Aptos" panose="020B0004020202020204" pitchFamily="34" charset="0"/>
                <a:cs typeface="Rubik Bold"/>
              </a:rPr>
              <a:t>High Market</a:t>
            </a:r>
            <a:r>
              <a:rPr lang="en-US" sz="1300" b="1" spc="-10" dirty="0">
                <a:solidFill>
                  <a:srgbClr val="3A3838"/>
                </a:solidFill>
                <a:latin typeface="Aptos" panose="020B0004020202020204" pitchFamily="34" charset="0"/>
                <a:cs typeface="Rubik Bold"/>
              </a:rPr>
              <a:t> Share</a:t>
            </a:r>
            <a:endParaRPr lang="en-US" sz="1300" b="1" dirty="0">
              <a:latin typeface="Aptos" panose="020B0004020202020204" pitchFamily="34" charset="0"/>
              <a:cs typeface="Rubik Bold"/>
            </a:endParaRPr>
          </a:p>
          <a:p>
            <a:pPr>
              <a:lnSpc>
                <a:spcPct val="100000"/>
              </a:lnSpc>
              <a:spcBef>
                <a:spcPts val="55"/>
              </a:spcBef>
              <a:buClr>
                <a:srgbClr val="3A3838"/>
              </a:buClr>
              <a:buFont typeface="Arial"/>
              <a:buChar char="•"/>
            </a:pPr>
            <a:endParaRPr lang="en-US" sz="1200" b="1" dirty="0">
              <a:latin typeface="Aptos" panose="020B0004020202020204" pitchFamily="34" charset="0"/>
              <a:cs typeface="Rubik Bold"/>
            </a:endParaRPr>
          </a:p>
          <a:p>
            <a:pPr marL="298450" marR="5080" indent="-285750">
              <a:lnSpc>
                <a:spcPct val="100000"/>
              </a:lnSpc>
              <a:spcBef>
                <a:spcPts val="5"/>
              </a:spcBef>
              <a:buFont typeface="Arial"/>
              <a:buChar char="•"/>
              <a:tabLst>
                <a:tab pos="298450" algn="l"/>
              </a:tabLst>
            </a:pPr>
            <a:r>
              <a:rPr lang="en-US" sz="1300" b="1" dirty="0">
                <a:solidFill>
                  <a:srgbClr val="3A3838"/>
                </a:solidFill>
                <a:latin typeface="Aptos" panose="020B0004020202020204" pitchFamily="34" charset="0"/>
                <a:cs typeface="Rubik Bold"/>
              </a:rPr>
              <a:t>Longevity</a:t>
            </a:r>
            <a:r>
              <a:rPr lang="en-US" sz="1300" b="1" spc="-25" dirty="0">
                <a:solidFill>
                  <a:srgbClr val="3A3838"/>
                </a:solidFill>
                <a:latin typeface="Aptos" panose="020B0004020202020204" pitchFamily="34" charset="0"/>
                <a:cs typeface="Rubik Bold"/>
              </a:rPr>
              <a:t> </a:t>
            </a:r>
            <a:r>
              <a:rPr lang="en-US" sz="1300" b="1" dirty="0">
                <a:solidFill>
                  <a:srgbClr val="3A3838"/>
                </a:solidFill>
                <a:latin typeface="Aptos" panose="020B0004020202020204" pitchFamily="34" charset="0"/>
                <a:cs typeface="Rubik Bold"/>
              </a:rPr>
              <a:t>of</a:t>
            </a:r>
            <a:r>
              <a:rPr lang="en-US" sz="1300" b="1" spc="-10" dirty="0">
                <a:solidFill>
                  <a:srgbClr val="3A3838"/>
                </a:solidFill>
                <a:latin typeface="Aptos" panose="020B0004020202020204" pitchFamily="34" charset="0"/>
                <a:cs typeface="Rubik Bold"/>
              </a:rPr>
              <a:t> </a:t>
            </a:r>
            <a:r>
              <a:rPr lang="en-US" sz="1300" b="1" dirty="0">
                <a:solidFill>
                  <a:srgbClr val="3A3838"/>
                </a:solidFill>
                <a:latin typeface="Aptos" panose="020B0004020202020204" pitchFamily="34" charset="0"/>
                <a:cs typeface="Rubik Bold"/>
              </a:rPr>
              <a:t>Return</a:t>
            </a:r>
            <a:r>
              <a:rPr lang="en-US" sz="1300" b="1" spc="-15" dirty="0">
                <a:solidFill>
                  <a:srgbClr val="3A3838"/>
                </a:solidFill>
                <a:latin typeface="Aptos" panose="020B0004020202020204" pitchFamily="34" charset="0"/>
                <a:cs typeface="Rubik Bold"/>
              </a:rPr>
              <a:t> </a:t>
            </a:r>
            <a:r>
              <a:rPr lang="en-US" sz="1300" b="1" spc="-25" dirty="0">
                <a:solidFill>
                  <a:srgbClr val="3A3838"/>
                </a:solidFill>
                <a:latin typeface="Aptos" panose="020B0004020202020204" pitchFamily="34" charset="0"/>
                <a:cs typeface="Rubik Bold"/>
              </a:rPr>
              <a:t>on </a:t>
            </a:r>
            <a:r>
              <a:rPr lang="en-US" sz="1300" b="1" dirty="0">
                <a:solidFill>
                  <a:srgbClr val="3A3838"/>
                </a:solidFill>
                <a:latin typeface="Aptos" panose="020B0004020202020204" pitchFamily="34" charset="0"/>
                <a:cs typeface="Rubik Bold"/>
              </a:rPr>
              <a:t>Equity</a:t>
            </a:r>
            <a:r>
              <a:rPr lang="en-US" sz="1300" b="1" spc="-5" dirty="0">
                <a:solidFill>
                  <a:srgbClr val="3A3838"/>
                </a:solidFill>
                <a:latin typeface="Aptos" panose="020B0004020202020204" pitchFamily="34" charset="0"/>
                <a:cs typeface="Rubik Bold"/>
              </a:rPr>
              <a:t> </a:t>
            </a:r>
            <a:r>
              <a:rPr lang="en-US" sz="1300" b="1" spc="-10" dirty="0">
                <a:solidFill>
                  <a:srgbClr val="3A3838"/>
                </a:solidFill>
                <a:latin typeface="Aptos" panose="020B0004020202020204" pitchFamily="34" charset="0"/>
                <a:cs typeface="Rubik Bold"/>
              </a:rPr>
              <a:t>(</a:t>
            </a:r>
            <a:r>
              <a:rPr lang="en-US" sz="1300" b="1" spc="-10" dirty="0" err="1">
                <a:solidFill>
                  <a:srgbClr val="3A3838"/>
                </a:solidFill>
                <a:latin typeface="Aptos" panose="020B0004020202020204" pitchFamily="34" charset="0"/>
                <a:cs typeface="Rubik Bold"/>
              </a:rPr>
              <a:t>RoE</a:t>
            </a:r>
            <a:r>
              <a:rPr lang="en-US" sz="1300" b="1" spc="-10" dirty="0">
                <a:solidFill>
                  <a:srgbClr val="3A3838"/>
                </a:solidFill>
                <a:latin typeface="Aptos" panose="020B0004020202020204" pitchFamily="34" charset="0"/>
                <a:cs typeface="Rubik Bold"/>
              </a:rPr>
              <a:t>)</a:t>
            </a:r>
            <a:endParaRPr lang="en-US" sz="1300" b="1" dirty="0">
              <a:latin typeface="Aptos" panose="020B0004020202020204" pitchFamily="34" charset="0"/>
              <a:cs typeface="Rubik Bold"/>
            </a:endParaRPr>
          </a:p>
          <a:p>
            <a:pPr>
              <a:lnSpc>
                <a:spcPct val="100000"/>
              </a:lnSpc>
              <a:spcBef>
                <a:spcPts val="55"/>
              </a:spcBef>
              <a:buClr>
                <a:srgbClr val="3A3838"/>
              </a:buClr>
              <a:buFont typeface="Arial"/>
              <a:buChar char="•"/>
            </a:pPr>
            <a:endParaRPr lang="en-US" sz="1200" b="1" dirty="0">
              <a:latin typeface="Aptos" panose="020B0004020202020204" pitchFamily="34" charset="0"/>
              <a:cs typeface="Rubik Bold"/>
            </a:endParaRPr>
          </a:p>
          <a:p>
            <a:pPr marL="297815" indent="-285115">
              <a:lnSpc>
                <a:spcPct val="100000"/>
              </a:lnSpc>
              <a:buFont typeface="Arial"/>
              <a:buChar char="•"/>
              <a:tabLst>
                <a:tab pos="297815" algn="l"/>
              </a:tabLst>
            </a:pPr>
            <a:r>
              <a:rPr lang="en-US" sz="1300" b="1" dirty="0">
                <a:solidFill>
                  <a:srgbClr val="3A3838"/>
                </a:solidFill>
                <a:latin typeface="Aptos" panose="020B0004020202020204" pitchFamily="34" charset="0"/>
                <a:cs typeface="Rubik Bold"/>
              </a:rPr>
              <a:t>High</a:t>
            </a:r>
            <a:r>
              <a:rPr lang="en-US" sz="1300" b="1" spc="-10" dirty="0">
                <a:solidFill>
                  <a:srgbClr val="3A3838"/>
                </a:solidFill>
                <a:latin typeface="Aptos" panose="020B0004020202020204" pitchFamily="34" charset="0"/>
                <a:cs typeface="Rubik Bold"/>
              </a:rPr>
              <a:t> Reinvestments</a:t>
            </a:r>
            <a:endParaRPr lang="en-US" sz="1300" b="1" dirty="0">
              <a:latin typeface="Aptos" panose="020B0004020202020204" pitchFamily="34" charset="0"/>
              <a:cs typeface="Rubik Bold"/>
            </a:endParaRPr>
          </a:p>
        </p:txBody>
      </p:sp>
      <p:sp>
        <p:nvSpPr>
          <p:cNvPr id="41" name="object 41"/>
          <p:cNvSpPr txBox="1"/>
          <p:nvPr/>
        </p:nvSpPr>
        <p:spPr>
          <a:xfrm>
            <a:off x="9352280" y="3218942"/>
            <a:ext cx="1891664" cy="1405513"/>
          </a:xfrm>
          <a:prstGeom prst="rect">
            <a:avLst/>
          </a:prstGeom>
        </p:spPr>
        <p:txBody>
          <a:bodyPr vert="horz" wrap="square" lIns="0" tIns="12700" rIns="0" bIns="0" rtlCol="0">
            <a:spAutoFit/>
          </a:bodyPr>
          <a:lstStyle/>
          <a:p>
            <a:pPr marL="297815" indent="-285115">
              <a:lnSpc>
                <a:spcPct val="100000"/>
              </a:lnSpc>
              <a:spcBef>
                <a:spcPts val="100"/>
              </a:spcBef>
              <a:buFont typeface="Arial"/>
              <a:buChar char="•"/>
              <a:tabLst>
                <a:tab pos="297815" algn="l"/>
              </a:tabLst>
            </a:pPr>
            <a:r>
              <a:rPr lang="en-US" sz="1300" b="1">
                <a:solidFill>
                  <a:srgbClr val="3A3838"/>
                </a:solidFill>
                <a:latin typeface="Aptos" panose="020B0004020202020204" pitchFamily="34" charset="0"/>
                <a:cs typeface="Rubik Bold"/>
              </a:rPr>
              <a:t>High Pricing </a:t>
            </a:r>
            <a:r>
              <a:rPr lang="en-US" sz="1300" b="1" spc="-10">
                <a:solidFill>
                  <a:srgbClr val="3A3838"/>
                </a:solidFill>
                <a:latin typeface="Aptos" panose="020B0004020202020204" pitchFamily="34" charset="0"/>
                <a:cs typeface="Rubik Bold"/>
              </a:rPr>
              <a:t>Power</a:t>
            </a:r>
            <a:endParaRPr lang="en-US" sz="1300" b="1">
              <a:latin typeface="Aptos" panose="020B0004020202020204" pitchFamily="34" charset="0"/>
              <a:cs typeface="Rubik Bold"/>
            </a:endParaRPr>
          </a:p>
          <a:p>
            <a:pPr>
              <a:lnSpc>
                <a:spcPct val="100000"/>
              </a:lnSpc>
              <a:spcBef>
                <a:spcPts val="55"/>
              </a:spcBef>
              <a:buClr>
                <a:srgbClr val="3A3838"/>
              </a:buClr>
              <a:buFont typeface="Arial"/>
              <a:buChar char="•"/>
            </a:pPr>
            <a:endParaRPr lang="en-US" sz="1200" b="1">
              <a:latin typeface="Aptos" panose="020B0004020202020204" pitchFamily="34" charset="0"/>
              <a:cs typeface="Rubik Bold"/>
            </a:endParaRPr>
          </a:p>
          <a:p>
            <a:pPr marL="297815" indent="-285115">
              <a:lnSpc>
                <a:spcPct val="100000"/>
              </a:lnSpc>
              <a:spcBef>
                <a:spcPts val="5"/>
              </a:spcBef>
              <a:buFont typeface="Arial"/>
              <a:buChar char="•"/>
              <a:tabLst>
                <a:tab pos="297815" algn="l"/>
              </a:tabLst>
            </a:pPr>
            <a:r>
              <a:rPr lang="en-US" sz="1300" b="1">
                <a:solidFill>
                  <a:srgbClr val="3A3838"/>
                </a:solidFill>
                <a:latin typeface="Aptos" panose="020B0004020202020204" pitchFamily="34" charset="0"/>
                <a:cs typeface="Rubik Bold"/>
              </a:rPr>
              <a:t>Segment</a:t>
            </a:r>
            <a:r>
              <a:rPr lang="en-US" sz="1300" b="1" spc="-20">
                <a:solidFill>
                  <a:srgbClr val="3A3838"/>
                </a:solidFill>
                <a:latin typeface="Aptos" panose="020B0004020202020204" pitchFamily="34" charset="0"/>
                <a:cs typeface="Rubik Bold"/>
              </a:rPr>
              <a:t> </a:t>
            </a:r>
            <a:r>
              <a:rPr lang="en-US" sz="1300" b="1" spc="-10">
                <a:solidFill>
                  <a:srgbClr val="3A3838"/>
                </a:solidFill>
                <a:latin typeface="Aptos" panose="020B0004020202020204" pitchFamily="34" charset="0"/>
                <a:cs typeface="Rubik Bold"/>
              </a:rPr>
              <a:t>Leader</a:t>
            </a:r>
            <a:endParaRPr lang="en-US" sz="1300" b="1">
              <a:latin typeface="Aptos" panose="020B0004020202020204" pitchFamily="34" charset="0"/>
              <a:cs typeface="Rubik Bold"/>
            </a:endParaRPr>
          </a:p>
          <a:p>
            <a:pPr>
              <a:lnSpc>
                <a:spcPct val="100000"/>
              </a:lnSpc>
              <a:spcBef>
                <a:spcPts val="55"/>
              </a:spcBef>
              <a:buClr>
                <a:srgbClr val="3A3838"/>
              </a:buClr>
              <a:buFont typeface="Arial"/>
              <a:buChar char="•"/>
            </a:pPr>
            <a:endParaRPr lang="en-US" sz="1200" b="1">
              <a:latin typeface="Aptos" panose="020B0004020202020204" pitchFamily="34" charset="0"/>
              <a:cs typeface="Rubik Bold"/>
            </a:endParaRPr>
          </a:p>
          <a:p>
            <a:pPr marL="297815" indent="-285115">
              <a:lnSpc>
                <a:spcPct val="100000"/>
              </a:lnSpc>
              <a:buFont typeface="Arial"/>
              <a:buChar char="•"/>
              <a:tabLst>
                <a:tab pos="297815" algn="l"/>
              </a:tabLst>
            </a:pPr>
            <a:r>
              <a:rPr lang="en-US" sz="1300" b="1">
                <a:solidFill>
                  <a:srgbClr val="3A3838"/>
                </a:solidFill>
                <a:latin typeface="Aptos" panose="020B0004020202020204" pitchFamily="34" charset="0"/>
                <a:cs typeface="Rubik Bold"/>
              </a:rPr>
              <a:t>Management</a:t>
            </a:r>
            <a:r>
              <a:rPr lang="en-US" sz="1300" b="1" spc="-40">
                <a:solidFill>
                  <a:srgbClr val="3A3838"/>
                </a:solidFill>
                <a:latin typeface="Aptos" panose="020B0004020202020204" pitchFamily="34" charset="0"/>
                <a:cs typeface="Rubik Bold"/>
              </a:rPr>
              <a:t> </a:t>
            </a:r>
            <a:r>
              <a:rPr lang="en-US" sz="1300" b="1" spc="-10">
                <a:solidFill>
                  <a:srgbClr val="3A3838"/>
                </a:solidFill>
                <a:latin typeface="Aptos" panose="020B0004020202020204" pitchFamily="34" charset="0"/>
                <a:cs typeface="Rubik Bold"/>
              </a:rPr>
              <a:t>Quality</a:t>
            </a:r>
            <a:endParaRPr lang="en-US" sz="1300" b="1">
              <a:latin typeface="Aptos" panose="020B0004020202020204" pitchFamily="34" charset="0"/>
              <a:cs typeface="Rubik Bold"/>
            </a:endParaRPr>
          </a:p>
          <a:p>
            <a:pPr>
              <a:lnSpc>
                <a:spcPct val="100000"/>
              </a:lnSpc>
              <a:spcBef>
                <a:spcPts val="55"/>
              </a:spcBef>
              <a:buClr>
                <a:srgbClr val="3A3838"/>
              </a:buClr>
              <a:buFont typeface="Arial"/>
              <a:buChar char="•"/>
            </a:pPr>
            <a:endParaRPr lang="en-US" sz="1200" b="1">
              <a:latin typeface="Aptos" panose="020B0004020202020204" pitchFamily="34" charset="0"/>
              <a:cs typeface="Rubik Bold"/>
            </a:endParaRPr>
          </a:p>
          <a:p>
            <a:pPr marL="297815" indent="-285115">
              <a:lnSpc>
                <a:spcPct val="100000"/>
              </a:lnSpc>
              <a:spcBef>
                <a:spcPts val="5"/>
              </a:spcBef>
              <a:buFont typeface="Arial"/>
              <a:buChar char="•"/>
              <a:tabLst>
                <a:tab pos="297815" algn="l"/>
              </a:tabLst>
            </a:pPr>
            <a:r>
              <a:rPr lang="en-US" sz="1300" b="1">
                <a:solidFill>
                  <a:srgbClr val="3A3838"/>
                </a:solidFill>
                <a:latin typeface="Aptos" panose="020B0004020202020204" pitchFamily="34" charset="0"/>
                <a:cs typeface="Rubik Bold"/>
              </a:rPr>
              <a:t>Innovative</a:t>
            </a:r>
            <a:r>
              <a:rPr lang="en-US" sz="1300" b="1" spc="-40">
                <a:solidFill>
                  <a:srgbClr val="3A3838"/>
                </a:solidFill>
                <a:latin typeface="Aptos" panose="020B0004020202020204" pitchFamily="34" charset="0"/>
                <a:cs typeface="Rubik Bold"/>
              </a:rPr>
              <a:t> </a:t>
            </a:r>
            <a:r>
              <a:rPr lang="en-US" sz="1300" b="1" spc="-10">
                <a:solidFill>
                  <a:srgbClr val="3A3838"/>
                </a:solidFill>
                <a:latin typeface="Aptos" panose="020B0004020202020204" pitchFamily="34" charset="0"/>
                <a:cs typeface="Rubik Bold"/>
              </a:rPr>
              <a:t>Offerings</a:t>
            </a:r>
            <a:endParaRPr lang="en-US" sz="1300" b="1">
              <a:latin typeface="Aptos" panose="020B0004020202020204" pitchFamily="34" charset="0"/>
              <a:cs typeface="Rubik Bold"/>
            </a:endParaRPr>
          </a:p>
        </p:txBody>
      </p:sp>
      <p:sp>
        <p:nvSpPr>
          <p:cNvPr id="5" name="object 5"/>
          <p:cNvSpPr txBox="1"/>
          <p:nvPr/>
        </p:nvSpPr>
        <p:spPr>
          <a:xfrm>
            <a:off x="3329303" y="1811836"/>
            <a:ext cx="2432546" cy="246542"/>
          </a:xfrm>
          <a:prstGeom prst="rect">
            <a:avLst/>
          </a:prstGeom>
        </p:spPr>
        <p:txBody>
          <a:bodyPr vert="horz" wrap="square" lIns="0" tIns="40005" rIns="0" bIns="0" rtlCol="0">
            <a:spAutoFit/>
          </a:bodyPr>
          <a:lstStyle>
            <a:defPPr>
              <a:defRPr kern="0"/>
            </a:defPPr>
            <a:lvl1pPr marL="12700" marR="5080" indent="97790" algn="ctr">
              <a:lnSpc>
                <a:spcPts val="1730"/>
              </a:lnSpc>
              <a:spcBef>
                <a:spcPts val="315"/>
              </a:spcBef>
              <a:defRPr sz="1200">
                <a:solidFill>
                  <a:srgbClr val="3A3838"/>
                </a:solidFill>
                <a:latin typeface="Rubik Bold"/>
                <a:cs typeface="Rubik Bold"/>
              </a:defRPr>
            </a:lvl1pPr>
          </a:lstStyle>
          <a:p>
            <a:r>
              <a:rPr lang="en-IN" b="1">
                <a:latin typeface="Aptos" panose="020B0004020202020204" pitchFamily="34" charset="0"/>
              </a:rPr>
              <a:t>Investment Universe(500 stocks)</a:t>
            </a:r>
          </a:p>
        </p:txBody>
      </p:sp>
      <p:sp>
        <p:nvSpPr>
          <p:cNvPr id="43" name="object 5">
            <a:extLst>
              <a:ext uri="{FF2B5EF4-FFF2-40B4-BE49-F238E27FC236}">
                <a16:creationId xmlns:a16="http://schemas.microsoft.com/office/drawing/2014/main" id="{928A0523-B2FD-A651-258F-E67CC671CD73}"/>
              </a:ext>
            </a:extLst>
          </p:cNvPr>
          <p:cNvSpPr txBox="1"/>
          <p:nvPr/>
        </p:nvSpPr>
        <p:spPr>
          <a:xfrm>
            <a:off x="6525853" y="2832459"/>
            <a:ext cx="2126552" cy="246542"/>
          </a:xfrm>
          <a:prstGeom prst="rect">
            <a:avLst/>
          </a:prstGeom>
        </p:spPr>
        <p:txBody>
          <a:bodyPr vert="horz" wrap="square" lIns="0" tIns="40005" rIns="0" bIns="0" rtlCol="0">
            <a:spAutoFit/>
          </a:bodyPr>
          <a:lstStyle>
            <a:defPPr>
              <a:defRPr kern="0"/>
            </a:defPPr>
            <a:lvl1pPr marL="12700" marR="5080" algn="ctr">
              <a:lnSpc>
                <a:spcPts val="1730"/>
              </a:lnSpc>
              <a:spcBef>
                <a:spcPts val="315"/>
              </a:spcBef>
              <a:defRPr sz="1200">
                <a:solidFill>
                  <a:schemeClr val="bg1"/>
                </a:solidFill>
                <a:latin typeface="Rubik Bold"/>
                <a:cs typeface="Rubik Bold"/>
              </a:defRPr>
            </a:lvl1pPr>
          </a:lstStyle>
          <a:p>
            <a:r>
              <a:rPr lang="en-IN" b="1">
                <a:latin typeface="Aptos" panose="020B0004020202020204" pitchFamily="34" charset="0"/>
              </a:rPr>
              <a:t>Economic Moat Filters</a:t>
            </a:r>
          </a:p>
        </p:txBody>
      </p:sp>
      <p:sp>
        <p:nvSpPr>
          <p:cNvPr id="6" name="object 6"/>
          <p:cNvSpPr txBox="1"/>
          <p:nvPr/>
        </p:nvSpPr>
        <p:spPr>
          <a:xfrm>
            <a:off x="3528329" y="3873029"/>
            <a:ext cx="2281987" cy="246542"/>
          </a:xfrm>
          <a:prstGeom prst="rect">
            <a:avLst/>
          </a:prstGeom>
        </p:spPr>
        <p:txBody>
          <a:bodyPr vert="horz" wrap="square" lIns="0" tIns="40005" rIns="0" bIns="0" rtlCol="0">
            <a:spAutoFit/>
          </a:bodyPr>
          <a:lstStyle/>
          <a:p>
            <a:pPr marL="12700" marR="5080" algn="ctr">
              <a:lnSpc>
                <a:spcPts val="1730"/>
              </a:lnSpc>
              <a:spcBef>
                <a:spcPts val="315"/>
              </a:spcBef>
            </a:pPr>
            <a:r>
              <a:rPr lang="en-IN" sz="1100" b="1" dirty="0">
                <a:solidFill>
                  <a:schemeClr val="bg1"/>
                </a:solidFill>
                <a:latin typeface="Aptos" panose="020B0004020202020204" pitchFamily="34" charset="0"/>
                <a:cs typeface="Rubik Bold"/>
              </a:rPr>
              <a:t>INQUBE</a:t>
            </a:r>
            <a:r>
              <a:rPr lang="en-IN" sz="1100" b="1" spc="-30" dirty="0">
                <a:solidFill>
                  <a:schemeClr val="bg1"/>
                </a:solidFill>
                <a:latin typeface="Aptos" panose="020B0004020202020204" pitchFamily="34" charset="0"/>
                <a:cs typeface="Rubik Bold"/>
              </a:rPr>
              <a:t> </a:t>
            </a:r>
            <a:r>
              <a:rPr lang="en-IN" sz="1100" b="1" spc="-10" dirty="0">
                <a:solidFill>
                  <a:schemeClr val="bg1"/>
                </a:solidFill>
                <a:latin typeface="Aptos" panose="020B0004020202020204" pitchFamily="34" charset="0"/>
                <a:cs typeface="Rubik Bold"/>
              </a:rPr>
              <a:t>Investment Philosophy</a:t>
            </a:r>
            <a:endParaRPr lang="en-IN" sz="1100" b="1" dirty="0">
              <a:solidFill>
                <a:schemeClr val="bg1"/>
              </a:solidFill>
              <a:latin typeface="Aptos" panose="020B0004020202020204" pitchFamily="34" charset="0"/>
              <a:cs typeface="Rubik Bold"/>
            </a:endParaRPr>
          </a:p>
        </p:txBody>
      </p:sp>
      <p:sp>
        <p:nvSpPr>
          <p:cNvPr id="7" name="object 7"/>
          <p:cNvSpPr txBox="1"/>
          <p:nvPr/>
        </p:nvSpPr>
        <p:spPr>
          <a:xfrm>
            <a:off x="6554398" y="4916496"/>
            <a:ext cx="2069463" cy="246542"/>
          </a:xfrm>
          <a:prstGeom prst="rect">
            <a:avLst/>
          </a:prstGeom>
        </p:spPr>
        <p:txBody>
          <a:bodyPr vert="horz" wrap="square" lIns="0" tIns="40005" rIns="0" bIns="0" rtlCol="0">
            <a:spAutoFit/>
          </a:bodyPr>
          <a:lstStyle/>
          <a:p>
            <a:pPr marL="12700" marR="5080" indent="97790" algn="ctr">
              <a:lnSpc>
                <a:spcPts val="1730"/>
              </a:lnSpc>
              <a:spcBef>
                <a:spcPts val="315"/>
              </a:spcBef>
            </a:pPr>
            <a:r>
              <a:rPr lang="en-IN" sz="1200" b="1">
                <a:solidFill>
                  <a:srgbClr val="3A3838"/>
                </a:solidFill>
                <a:latin typeface="Aptos" panose="020B0004020202020204" pitchFamily="34" charset="0"/>
                <a:cs typeface="Rubik Bold"/>
              </a:rPr>
              <a:t>Final</a:t>
            </a:r>
            <a:r>
              <a:rPr lang="en-IN" sz="1200" b="1" spc="-15">
                <a:solidFill>
                  <a:srgbClr val="3A3838"/>
                </a:solidFill>
                <a:latin typeface="Aptos" panose="020B0004020202020204" pitchFamily="34" charset="0"/>
                <a:cs typeface="Rubik Bold"/>
              </a:rPr>
              <a:t> </a:t>
            </a:r>
            <a:r>
              <a:rPr lang="en-IN" sz="1200" b="1" spc="-10">
                <a:solidFill>
                  <a:srgbClr val="3A3838"/>
                </a:solidFill>
                <a:latin typeface="Aptos" panose="020B0004020202020204" pitchFamily="34" charset="0"/>
                <a:cs typeface="Rubik Bold"/>
              </a:rPr>
              <a:t>Portfolio (40-</a:t>
            </a:r>
            <a:r>
              <a:rPr lang="en-IN" sz="1200" b="1">
                <a:solidFill>
                  <a:srgbClr val="3A3838"/>
                </a:solidFill>
                <a:latin typeface="Aptos" panose="020B0004020202020204" pitchFamily="34" charset="0"/>
                <a:cs typeface="Rubik Bold"/>
              </a:rPr>
              <a:t>60</a:t>
            </a:r>
            <a:r>
              <a:rPr lang="en-IN" sz="1200" b="1" spc="20">
                <a:solidFill>
                  <a:srgbClr val="3A3838"/>
                </a:solidFill>
                <a:latin typeface="Aptos" panose="020B0004020202020204" pitchFamily="34" charset="0"/>
                <a:cs typeface="Rubik Bold"/>
              </a:rPr>
              <a:t> </a:t>
            </a:r>
            <a:r>
              <a:rPr lang="en-IN" sz="1200" b="1" spc="-10">
                <a:solidFill>
                  <a:srgbClr val="3A3838"/>
                </a:solidFill>
                <a:latin typeface="Aptos" panose="020B0004020202020204" pitchFamily="34" charset="0"/>
                <a:cs typeface="Rubik Bold"/>
              </a:rPr>
              <a:t>stocks)</a:t>
            </a:r>
            <a:endParaRPr lang="en-IN" sz="1200" b="1">
              <a:latin typeface="Aptos" panose="020B0004020202020204" pitchFamily="34" charset="0"/>
              <a:cs typeface="Rubik Bold"/>
            </a:endParaRPr>
          </a:p>
        </p:txBody>
      </p:sp>
      <p:sp>
        <p:nvSpPr>
          <p:cNvPr id="28" name="Rectangle 27">
            <a:extLst>
              <a:ext uri="{FF2B5EF4-FFF2-40B4-BE49-F238E27FC236}">
                <a16:creationId xmlns:a16="http://schemas.microsoft.com/office/drawing/2014/main" id="{050F2DE4-E883-1D0E-3586-C422071F13F0}"/>
              </a:ext>
            </a:extLst>
          </p:cNvPr>
          <p:cNvSpPr/>
          <p:nvPr/>
        </p:nvSpPr>
        <p:spPr>
          <a:xfrm>
            <a:off x="10439400" y="60913"/>
            <a:ext cx="1676400" cy="860217"/>
          </a:xfrm>
          <a:prstGeom prst="rect">
            <a:avLst/>
          </a:prstGeom>
          <a:solidFill>
            <a:srgbClr val="F1F1F1"/>
          </a:solidFill>
          <a:ln>
            <a:solidFill>
              <a:srgbClr val="F1F1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b="1">
              <a:latin typeface="Aptos" panose="020B0004020202020204" pitchFamily="34" charset="0"/>
            </a:endParaRPr>
          </a:p>
        </p:txBody>
      </p:sp>
      <p:sp>
        <p:nvSpPr>
          <p:cNvPr id="46" name="TextBox 45">
            <a:extLst>
              <a:ext uri="{FF2B5EF4-FFF2-40B4-BE49-F238E27FC236}">
                <a16:creationId xmlns:a16="http://schemas.microsoft.com/office/drawing/2014/main" id="{C2C98A15-0872-55F9-8201-A21C4AC357D5}"/>
              </a:ext>
            </a:extLst>
          </p:cNvPr>
          <p:cNvSpPr txBox="1"/>
          <p:nvPr/>
        </p:nvSpPr>
        <p:spPr>
          <a:xfrm>
            <a:off x="65695" y="6553521"/>
            <a:ext cx="3366627" cy="276999"/>
          </a:xfrm>
          <a:prstGeom prst="rect">
            <a:avLst/>
          </a:prstGeom>
          <a:noFill/>
        </p:spPr>
        <p:txBody>
          <a:bodyPr wrap="none" rtlCol="0">
            <a:spAutoFit/>
          </a:bodyPr>
          <a:lstStyle/>
          <a:p>
            <a:r>
              <a:rPr lang="fr-FR" sz="1200" b="1">
                <a:solidFill>
                  <a:srgbClr val="005CAC"/>
                </a:solidFill>
                <a:latin typeface="Aptos" panose="020B0004020202020204" pitchFamily="34" charset="0"/>
                <a:cs typeface="Rubik Bold" pitchFamily="2" charset="-79"/>
              </a:rPr>
              <a:t>BAJAJ FINSERV ASSET MANAGEMENT LIMITED</a:t>
            </a:r>
            <a:endParaRPr lang="en-US" sz="1200" b="1">
              <a:solidFill>
                <a:srgbClr val="005CAC"/>
              </a:solidFill>
              <a:latin typeface="Aptos" panose="020B0004020202020204" pitchFamily="34" charset="0"/>
              <a:cs typeface="Rubik Bold" pitchFamily="2" charset="-79"/>
            </a:endParaRPr>
          </a:p>
        </p:txBody>
      </p:sp>
      <p:pic>
        <p:nvPicPr>
          <p:cNvPr id="47" name="Picture 46" descr="A blue and black sign with white text&#10;&#10;AI-generated content may be incorrect.">
            <a:extLst>
              <a:ext uri="{FF2B5EF4-FFF2-40B4-BE49-F238E27FC236}">
                <a16:creationId xmlns:a16="http://schemas.microsoft.com/office/drawing/2014/main" id="{BA1EA6FA-FE28-4B92-A974-A5C3E031A7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6249" y="123340"/>
            <a:ext cx="1401991" cy="5910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347"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1F1F1"/>
          </a:solidFill>
        </p:spPr>
        <p:txBody>
          <a:bodyPr wrap="square" lIns="0" tIns="0" rIns="0" bIns="0" rtlCol="0"/>
          <a:lstStyle/>
          <a:p>
            <a:endParaRPr lang="en-IN" b="1" dirty="0">
              <a:latin typeface="Aptos" panose="020B0004020202020204" pitchFamily="34" charset="0"/>
            </a:endParaRPr>
          </a:p>
        </p:txBody>
      </p:sp>
      <p:grpSp>
        <p:nvGrpSpPr>
          <p:cNvPr id="5" name="object 5"/>
          <p:cNvGrpSpPr/>
          <p:nvPr/>
        </p:nvGrpSpPr>
        <p:grpSpPr>
          <a:xfrm>
            <a:off x="0" y="1043177"/>
            <a:ext cx="12192000" cy="1708150"/>
            <a:chOff x="0" y="1043177"/>
            <a:chExt cx="12192000" cy="1708150"/>
          </a:xfrm>
        </p:grpSpPr>
        <p:pic>
          <p:nvPicPr>
            <p:cNvPr id="6" name="object 6"/>
            <p:cNvPicPr/>
            <p:nvPr/>
          </p:nvPicPr>
          <p:blipFill>
            <a:blip r:embed="rId2" cstate="print"/>
            <a:stretch>
              <a:fillRect/>
            </a:stretch>
          </p:blipFill>
          <p:spPr>
            <a:xfrm>
              <a:off x="0" y="1043177"/>
              <a:ext cx="12191999" cy="1707642"/>
            </a:xfrm>
            <a:prstGeom prst="rect">
              <a:avLst/>
            </a:prstGeom>
          </p:spPr>
        </p:pic>
        <p:sp>
          <p:nvSpPr>
            <p:cNvPr id="7" name="object 7"/>
            <p:cNvSpPr/>
            <p:nvPr/>
          </p:nvSpPr>
          <p:spPr>
            <a:xfrm>
              <a:off x="0" y="1043177"/>
              <a:ext cx="12192000" cy="1708150"/>
            </a:xfrm>
            <a:custGeom>
              <a:avLst/>
              <a:gdLst/>
              <a:ahLst/>
              <a:cxnLst/>
              <a:rect l="l" t="t" r="r" b="b"/>
              <a:pathLst>
                <a:path w="12192000" h="1708150">
                  <a:moveTo>
                    <a:pt x="0" y="1707642"/>
                  </a:moveTo>
                  <a:lnTo>
                    <a:pt x="12192000" y="1707642"/>
                  </a:lnTo>
                  <a:lnTo>
                    <a:pt x="12192000" y="0"/>
                  </a:lnTo>
                  <a:lnTo>
                    <a:pt x="0" y="0"/>
                  </a:lnTo>
                  <a:lnTo>
                    <a:pt x="0" y="1707642"/>
                  </a:lnTo>
                  <a:close/>
                </a:path>
              </a:pathLst>
            </a:custGeom>
            <a:solidFill>
              <a:srgbClr val="3A3838">
                <a:alpha val="54116"/>
              </a:srgbClr>
            </a:solidFill>
          </p:spPr>
          <p:txBody>
            <a:bodyPr wrap="square" lIns="0" tIns="0" rIns="0" bIns="0" rtlCol="0"/>
            <a:lstStyle/>
            <a:p>
              <a:endParaRPr b="1">
                <a:latin typeface="Aptos" panose="020B0004020202020204" pitchFamily="34" charset="0"/>
              </a:endParaRPr>
            </a:p>
          </p:txBody>
        </p:sp>
      </p:grpSp>
      <p:grpSp>
        <p:nvGrpSpPr>
          <p:cNvPr id="9" name="object 9"/>
          <p:cNvGrpSpPr/>
          <p:nvPr/>
        </p:nvGrpSpPr>
        <p:grpSpPr>
          <a:xfrm>
            <a:off x="726948" y="1937004"/>
            <a:ext cx="10738485" cy="4121785"/>
            <a:chOff x="726948" y="1937004"/>
            <a:chExt cx="10738485" cy="4121785"/>
          </a:xfrm>
        </p:grpSpPr>
        <p:sp>
          <p:nvSpPr>
            <p:cNvPr id="10" name="object 10"/>
            <p:cNvSpPr/>
            <p:nvPr/>
          </p:nvSpPr>
          <p:spPr>
            <a:xfrm>
              <a:off x="726948" y="1937004"/>
              <a:ext cx="10738485" cy="4121785"/>
            </a:xfrm>
            <a:custGeom>
              <a:avLst/>
              <a:gdLst/>
              <a:ahLst/>
              <a:cxnLst/>
              <a:rect l="l" t="t" r="r" b="b"/>
              <a:pathLst>
                <a:path w="10738485" h="4121785">
                  <a:moveTo>
                    <a:pt x="10448290" y="0"/>
                  </a:moveTo>
                  <a:lnTo>
                    <a:pt x="289877" y="0"/>
                  </a:lnTo>
                  <a:lnTo>
                    <a:pt x="242857" y="3794"/>
                  </a:lnTo>
                  <a:lnTo>
                    <a:pt x="198253" y="14778"/>
                  </a:lnTo>
                  <a:lnTo>
                    <a:pt x="156661" y="32356"/>
                  </a:lnTo>
                  <a:lnTo>
                    <a:pt x="118679" y="55928"/>
                  </a:lnTo>
                  <a:lnTo>
                    <a:pt x="84902" y="84899"/>
                  </a:lnTo>
                  <a:lnTo>
                    <a:pt x="55929" y="118670"/>
                  </a:lnTo>
                  <a:lnTo>
                    <a:pt x="32355" y="156645"/>
                  </a:lnTo>
                  <a:lnTo>
                    <a:pt x="14778" y="198225"/>
                  </a:lnTo>
                  <a:lnTo>
                    <a:pt x="3793" y="242814"/>
                  </a:lnTo>
                  <a:lnTo>
                    <a:pt x="0" y="289813"/>
                  </a:lnTo>
                  <a:lnTo>
                    <a:pt x="0" y="3831780"/>
                  </a:lnTo>
                  <a:lnTo>
                    <a:pt x="3793" y="3878800"/>
                  </a:lnTo>
                  <a:lnTo>
                    <a:pt x="14778" y="3923404"/>
                  </a:lnTo>
                  <a:lnTo>
                    <a:pt x="32355" y="3964996"/>
                  </a:lnTo>
                  <a:lnTo>
                    <a:pt x="55929" y="4002978"/>
                  </a:lnTo>
                  <a:lnTo>
                    <a:pt x="84902" y="4036755"/>
                  </a:lnTo>
                  <a:lnTo>
                    <a:pt x="118679" y="4065728"/>
                  </a:lnTo>
                  <a:lnTo>
                    <a:pt x="156661" y="4089302"/>
                  </a:lnTo>
                  <a:lnTo>
                    <a:pt x="198253" y="4106879"/>
                  </a:lnTo>
                  <a:lnTo>
                    <a:pt x="242857" y="4117864"/>
                  </a:lnTo>
                  <a:lnTo>
                    <a:pt x="289877" y="4121658"/>
                  </a:lnTo>
                  <a:lnTo>
                    <a:pt x="10448290" y="4121658"/>
                  </a:lnTo>
                  <a:lnTo>
                    <a:pt x="10495289" y="4117864"/>
                  </a:lnTo>
                  <a:lnTo>
                    <a:pt x="10539878" y="4106879"/>
                  </a:lnTo>
                  <a:lnTo>
                    <a:pt x="10581458" y="4089302"/>
                  </a:lnTo>
                  <a:lnTo>
                    <a:pt x="10619433" y="4065728"/>
                  </a:lnTo>
                  <a:lnTo>
                    <a:pt x="10653204" y="4036755"/>
                  </a:lnTo>
                  <a:lnTo>
                    <a:pt x="10682175" y="4002978"/>
                  </a:lnTo>
                  <a:lnTo>
                    <a:pt x="10705747" y="3964996"/>
                  </a:lnTo>
                  <a:lnTo>
                    <a:pt x="10723325" y="3923404"/>
                  </a:lnTo>
                  <a:lnTo>
                    <a:pt x="10734309" y="3878800"/>
                  </a:lnTo>
                  <a:lnTo>
                    <a:pt x="10738104" y="3831780"/>
                  </a:lnTo>
                  <a:lnTo>
                    <a:pt x="10738104" y="289813"/>
                  </a:lnTo>
                  <a:lnTo>
                    <a:pt x="10734309" y="242814"/>
                  </a:lnTo>
                  <a:lnTo>
                    <a:pt x="10723325" y="198225"/>
                  </a:lnTo>
                  <a:lnTo>
                    <a:pt x="10705747" y="156645"/>
                  </a:lnTo>
                  <a:lnTo>
                    <a:pt x="10682175" y="118670"/>
                  </a:lnTo>
                  <a:lnTo>
                    <a:pt x="10653204" y="84899"/>
                  </a:lnTo>
                  <a:lnTo>
                    <a:pt x="10619433" y="55928"/>
                  </a:lnTo>
                  <a:lnTo>
                    <a:pt x="10581458" y="32356"/>
                  </a:lnTo>
                  <a:lnTo>
                    <a:pt x="10539878" y="14778"/>
                  </a:lnTo>
                  <a:lnTo>
                    <a:pt x="10495289" y="3794"/>
                  </a:lnTo>
                  <a:lnTo>
                    <a:pt x="10448290" y="0"/>
                  </a:lnTo>
                  <a:close/>
                </a:path>
              </a:pathLst>
            </a:custGeom>
            <a:solidFill>
              <a:srgbClr val="FFFFFF">
                <a:alpha val="90194"/>
              </a:srgbClr>
            </a:solidFill>
          </p:spPr>
          <p:txBody>
            <a:bodyPr wrap="square" lIns="0" tIns="0" rIns="0" bIns="0" rtlCol="0"/>
            <a:lstStyle/>
            <a:p>
              <a:endParaRPr b="1">
                <a:latin typeface="Aptos" panose="020B0004020202020204" pitchFamily="34" charset="0"/>
              </a:endParaRPr>
            </a:p>
          </p:txBody>
        </p:sp>
        <p:pic>
          <p:nvPicPr>
            <p:cNvPr id="11" name="object 11"/>
            <p:cNvPicPr/>
            <p:nvPr/>
          </p:nvPicPr>
          <p:blipFill>
            <a:blip r:embed="rId3" cstate="print"/>
            <a:stretch>
              <a:fillRect/>
            </a:stretch>
          </p:blipFill>
          <p:spPr>
            <a:xfrm>
              <a:off x="3173730" y="2231923"/>
              <a:ext cx="1324356" cy="1079728"/>
            </a:xfrm>
            <a:prstGeom prst="rect">
              <a:avLst/>
            </a:prstGeom>
          </p:spPr>
        </p:pic>
        <p:sp>
          <p:nvSpPr>
            <p:cNvPr id="12" name="object 12"/>
            <p:cNvSpPr/>
            <p:nvPr/>
          </p:nvSpPr>
          <p:spPr>
            <a:xfrm>
              <a:off x="3194367" y="2292502"/>
              <a:ext cx="1218565" cy="969644"/>
            </a:xfrm>
            <a:custGeom>
              <a:avLst/>
              <a:gdLst/>
              <a:ahLst/>
              <a:cxnLst/>
              <a:rect l="l" t="t" r="r" b="b"/>
              <a:pathLst>
                <a:path w="1218564" h="969645">
                  <a:moveTo>
                    <a:pt x="226148" y="26758"/>
                  </a:moveTo>
                  <a:lnTo>
                    <a:pt x="221272" y="14300"/>
                  </a:lnTo>
                  <a:lnTo>
                    <a:pt x="211797" y="4851"/>
                  </a:lnTo>
                  <a:lnTo>
                    <a:pt x="199288" y="0"/>
                  </a:lnTo>
                  <a:lnTo>
                    <a:pt x="27470" y="12"/>
                  </a:lnTo>
                  <a:lnTo>
                    <a:pt x="14960" y="4889"/>
                  </a:lnTo>
                  <a:lnTo>
                    <a:pt x="5486" y="14300"/>
                  </a:lnTo>
                  <a:lnTo>
                    <a:pt x="609" y="26758"/>
                  </a:lnTo>
                  <a:lnTo>
                    <a:pt x="0" y="934834"/>
                  </a:lnTo>
                  <a:lnTo>
                    <a:pt x="2438" y="948690"/>
                  </a:lnTo>
                  <a:lnTo>
                    <a:pt x="9766" y="959751"/>
                  </a:lnTo>
                  <a:lnTo>
                    <a:pt x="20866" y="967054"/>
                  </a:lnTo>
                  <a:lnTo>
                    <a:pt x="34772" y="969479"/>
                  </a:lnTo>
                  <a:lnTo>
                    <a:pt x="199288" y="968870"/>
                  </a:lnTo>
                  <a:lnTo>
                    <a:pt x="211797" y="964018"/>
                  </a:lnTo>
                  <a:lnTo>
                    <a:pt x="221246" y="954570"/>
                  </a:lnTo>
                  <a:lnTo>
                    <a:pt x="226136" y="942111"/>
                  </a:lnTo>
                  <a:lnTo>
                    <a:pt x="226148" y="26758"/>
                  </a:lnTo>
                  <a:close/>
                </a:path>
                <a:path w="1218564" h="969645">
                  <a:moveTo>
                    <a:pt x="1218158" y="26758"/>
                  </a:moveTo>
                  <a:lnTo>
                    <a:pt x="1213256" y="14300"/>
                  </a:lnTo>
                  <a:lnTo>
                    <a:pt x="1203782" y="4864"/>
                  </a:lnTo>
                  <a:lnTo>
                    <a:pt x="1191285" y="12"/>
                  </a:lnTo>
                  <a:lnTo>
                    <a:pt x="1035329" y="12"/>
                  </a:lnTo>
                  <a:lnTo>
                    <a:pt x="1023493" y="4889"/>
                  </a:lnTo>
                  <a:lnTo>
                    <a:pt x="1014069" y="14300"/>
                  </a:lnTo>
                  <a:lnTo>
                    <a:pt x="1009205" y="26758"/>
                  </a:lnTo>
                  <a:lnTo>
                    <a:pt x="1008595" y="602195"/>
                  </a:lnTo>
                  <a:lnTo>
                    <a:pt x="635203" y="20675"/>
                  </a:lnTo>
                  <a:lnTo>
                    <a:pt x="619023" y="4851"/>
                  </a:lnTo>
                  <a:lnTo>
                    <a:pt x="603732" y="12"/>
                  </a:lnTo>
                  <a:lnTo>
                    <a:pt x="460133" y="12"/>
                  </a:lnTo>
                  <a:lnTo>
                    <a:pt x="447624" y="4889"/>
                  </a:lnTo>
                  <a:lnTo>
                    <a:pt x="438150" y="14300"/>
                  </a:lnTo>
                  <a:lnTo>
                    <a:pt x="433273" y="26758"/>
                  </a:lnTo>
                  <a:lnTo>
                    <a:pt x="432663" y="934834"/>
                  </a:lnTo>
                  <a:lnTo>
                    <a:pt x="435102" y="948690"/>
                  </a:lnTo>
                  <a:lnTo>
                    <a:pt x="442429" y="959751"/>
                  </a:lnTo>
                  <a:lnTo>
                    <a:pt x="453529" y="967054"/>
                  </a:lnTo>
                  <a:lnTo>
                    <a:pt x="467512" y="969543"/>
                  </a:lnTo>
                  <a:lnTo>
                    <a:pt x="615302" y="968946"/>
                  </a:lnTo>
                  <a:lnTo>
                    <a:pt x="627837" y="964095"/>
                  </a:lnTo>
                  <a:lnTo>
                    <a:pt x="637324" y="954646"/>
                  </a:lnTo>
                  <a:lnTo>
                    <a:pt x="642226" y="942187"/>
                  </a:lnTo>
                  <a:lnTo>
                    <a:pt x="642835" y="384721"/>
                  </a:lnTo>
                  <a:lnTo>
                    <a:pt x="1012850" y="944549"/>
                  </a:lnTo>
                  <a:lnTo>
                    <a:pt x="1031316" y="963650"/>
                  </a:lnTo>
                  <a:lnTo>
                    <a:pt x="1046276" y="968832"/>
                  </a:lnTo>
                  <a:lnTo>
                    <a:pt x="1191285" y="968832"/>
                  </a:lnTo>
                  <a:lnTo>
                    <a:pt x="1203782" y="963650"/>
                  </a:lnTo>
                  <a:lnTo>
                    <a:pt x="1213256" y="953681"/>
                  </a:lnTo>
                  <a:lnTo>
                    <a:pt x="1218158" y="941565"/>
                  </a:lnTo>
                  <a:lnTo>
                    <a:pt x="1218158" y="26758"/>
                  </a:lnTo>
                  <a:close/>
                </a:path>
              </a:pathLst>
            </a:custGeom>
            <a:solidFill>
              <a:srgbClr val="F59D1E"/>
            </a:solidFill>
          </p:spPr>
          <p:txBody>
            <a:bodyPr wrap="square" lIns="0" tIns="0" rIns="0" bIns="0" rtlCol="0"/>
            <a:lstStyle/>
            <a:p>
              <a:endParaRPr b="1">
                <a:latin typeface="Aptos" panose="020B0004020202020204" pitchFamily="34" charset="0"/>
              </a:endParaRPr>
            </a:p>
          </p:txBody>
        </p:sp>
        <p:pic>
          <p:nvPicPr>
            <p:cNvPr id="13" name="object 13"/>
            <p:cNvPicPr/>
            <p:nvPr/>
          </p:nvPicPr>
          <p:blipFill>
            <a:blip r:embed="rId4" cstate="print"/>
            <a:stretch>
              <a:fillRect/>
            </a:stretch>
          </p:blipFill>
          <p:spPr>
            <a:xfrm>
              <a:off x="4654295" y="2258555"/>
              <a:ext cx="1923288" cy="1183398"/>
            </a:xfrm>
            <a:prstGeom prst="rect">
              <a:avLst/>
            </a:prstGeom>
          </p:spPr>
        </p:pic>
        <p:sp>
          <p:nvSpPr>
            <p:cNvPr id="14" name="object 14"/>
            <p:cNvSpPr/>
            <p:nvPr/>
          </p:nvSpPr>
          <p:spPr>
            <a:xfrm>
              <a:off x="4686465" y="2291435"/>
              <a:ext cx="1783714" cy="957580"/>
            </a:xfrm>
            <a:custGeom>
              <a:avLst/>
              <a:gdLst/>
              <a:ahLst/>
              <a:cxnLst/>
              <a:rect l="l" t="t" r="r" b="b"/>
              <a:pathLst>
                <a:path w="1783714" h="957580">
                  <a:moveTo>
                    <a:pt x="839673" y="499427"/>
                  </a:moveTo>
                  <a:lnTo>
                    <a:pt x="838974" y="442658"/>
                  </a:lnTo>
                  <a:lnTo>
                    <a:pt x="836891" y="382054"/>
                  </a:lnTo>
                  <a:lnTo>
                    <a:pt x="831761" y="322008"/>
                  </a:lnTo>
                  <a:lnTo>
                    <a:pt x="820534" y="266928"/>
                  </a:lnTo>
                  <a:lnTo>
                    <a:pt x="803211" y="216789"/>
                  </a:lnTo>
                  <a:lnTo>
                    <a:pt x="783717" y="179184"/>
                  </a:lnTo>
                  <a:lnTo>
                    <a:pt x="750836" y="131521"/>
                  </a:lnTo>
                  <a:lnTo>
                    <a:pt x="716940" y="96748"/>
                  </a:lnTo>
                  <a:lnTo>
                    <a:pt x="678065" y="67259"/>
                  </a:lnTo>
                  <a:lnTo>
                    <a:pt x="634225" y="43065"/>
                  </a:lnTo>
                  <a:lnTo>
                    <a:pt x="586041" y="24218"/>
                  </a:lnTo>
                  <a:lnTo>
                    <a:pt x="534136" y="10756"/>
                  </a:lnTo>
                  <a:lnTo>
                    <a:pt x="478485" y="2692"/>
                  </a:lnTo>
                  <a:lnTo>
                    <a:pt x="419074" y="0"/>
                  </a:lnTo>
                  <a:lnTo>
                    <a:pt x="359651" y="2692"/>
                  </a:lnTo>
                  <a:lnTo>
                    <a:pt x="303999" y="10756"/>
                  </a:lnTo>
                  <a:lnTo>
                    <a:pt x="252082" y="24218"/>
                  </a:lnTo>
                  <a:lnTo>
                    <a:pt x="203911" y="43065"/>
                  </a:lnTo>
                  <a:lnTo>
                    <a:pt x="160134" y="67259"/>
                  </a:lnTo>
                  <a:lnTo>
                    <a:pt x="121424" y="96748"/>
                  </a:lnTo>
                  <a:lnTo>
                    <a:pt x="87757" y="131521"/>
                  </a:lnTo>
                  <a:lnTo>
                    <a:pt x="59105" y="171577"/>
                  </a:lnTo>
                  <a:lnTo>
                    <a:pt x="35915" y="216789"/>
                  </a:lnTo>
                  <a:lnTo>
                    <a:pt x="18554" y="266928"/>
                  </a:lnTo>
                  <a:lnTo>
                    <a:pt x="7023" y="322008"/>
                  </a:lnTo>
                  <a:lnTo>
                    <a:pt x="1308" y="382054"/>
                  </a:lnTo>
                  <a:lnTo>
                    <a:pt x="241" y="444360"/>
                  </a:lnTo>
                  <a:lnTo>
                    <a:pt x="0" y="472287"/>
                  </a:lnTo>
                  <a:lnTo>
                    <a:pt x="12" y="531876"/>
                  </a:lnTo>
                  <a:lnTo>
                    <a:pt x="723" y="591235"/>
                  </a:lnTo>
                  <a:lnTo>
                    <a:pt x="6896" y="682218"/>
                  </a:lnTo>
                  <a:lnTo>
                    <a:pt x="18161" y="737920"/>
                  </a:lnTo>
                  <a:lnTo>
                    <a:pt x="35102" y="788187"/>
                  </a:lnTo>
                  <a:lnTo>
                    <a:pt x="57708" y="832993"/>
                  </a:lnTo>
                  <a:lnTo>
                    <a:pt x="85699" y="872375"/>
                  </a:lnTo>
                  <a:lnTo>
                    <a:pt x="118808" y="906449"/>
                  </a:lnTo>
                  <a:lnTo>
                    <a:pt x="157048" y="935228"/>
                  </a:lnTo>
                  <a:lnTo>
                    <a:pt x="197599" y="957160"/>
                  </a:lnTo>
                  <a:lnTo>
                    <a:pt x="426275" y="821118"/>
                  </a:lnTo>
                  <a:lnTo>
                    <a:pt x="427367" y="820470"/>
                  </a:lnTo>
                  <a:lnTo>
                    <a:pt x="419074" y="821118"/>
                  </a:lnTo>
                  <a:lnTo>
                    <a:pt x="380415" y="818045"/>
                  </a:lnTo>
                  <a:lnTo>
                    <a:pt x="313931" y="793394"/>
                  </a:lnTo>
                  <a:lnTo>
                    <a:pt x="262902" y="743445"/>
                  </a:lnTo>
                  <a:lnTo>
                    <a:pt x="245808" y="707707"/>
                  </a:lnTo>
                  <a:lnTo>
                    <a:pt x="234708" y="664578"/>
                  </a:lnTo>
                  <a:lnTo>
                    <a:pt x="229616" y="614083"/>
                  </a:lnTo>
                  <a:lnTo>
                    <a:pt x="228561" y="554863"/>
                  </a:lnTo>
                  <a:lnTo>
                    <a:pt x="228231" y="502272"/>
                  </a:lnTo>
                  <a:lnTo>
                    <a:pt x="228307" y="472287"/>
                  </a:lnTo>
                  <a:lnTo>
                    <a:pt x="228993" y="415658"/>
                  </a:lnTo>
                  <a:lnTo>
                    <a:pt x="232384" y="351701"/>
                  </a:lnTo>
                  <a:lnTo>
                    <a:pt x="246291" y="292633"/>
                  </a:lnTo>
                  <a:lnTo>
                    <a:pt x="271043" y="246672"/>
                  </a:lnTo>
                  <a:lnTo>
                    <a:pt x="304495" y="213017"/>
                  </a:lnTo>
                  <a:lnTo>
                    <a:pt x="345782" y="191312"/>
                  </a:lnTo>
                  <a:lnTo>
                    <a:pt x="392849" y="180530"/>
                  </a:lnTo>
                  <a:lnTo>
                    <a:pt x="418998" y="179184"/>
                  </a:lnTo>
                  <a:lnTo>
                    <a:pt x="445363" y="180530"/>
                  </a:lnTo>
                  <a:lnTo>
                    <a:pt x="493420" y="191312"/>
                  </a:lnTo>
                  <a:lnTo>
                    <a:pt x="534911" y="213017"/>
                  </a:lnTo>
                  <a:lnTo>
                    <a:pt x="568007" y="246672"/>
                  </a:lnTo>
                  <a:lnTo>
                    <a:pt x="592099" y="292633"/>
                  </a:lnTo>
                  <a:lnTo>
                    <a:pt x="605675" y="351701"/>
                  </a:lnTo>
                  <a:lnTo>
                    <a:pt x="609650" y="415658"/>
                  </a:lnTo>
                  <a:lnTo>
                    <a:pt x="611060" y="472630"/>
                  </a:lnTo>
                  <a:lnTo>
                    <a:pt x="611238" y="499427"/>
                  </a:lnTo>
                  <a:lnTo>
                    <a:pt x="611060" y="526669"/>
                  </a:lnTo>
                  <a:lnTo>
                    <a:pt x="609650" y="583996"/>
                  </a:lnTo>
                  <a:lnTo>
                    <a:pt x="603389" y="664616"/>
                  </a:lnTo>
                  <a:lnTo>
                    <a:pt x="592416" y="707732"/>
                  </a:lnTo>
                  <a:lnTo>
                    <a:pt x="582853" y="727976"/>
                  </a:lnTo>
                  <a:lnTo>
                    <a:pt x="838581" y="575843"/>
                  </a:lnTo>
                  <a:lnTo>
                    <a:pt x="839000" y="561530"/>
                  </a:lnTo>
                  <a:lnTo>
                    <a:pt x="839520" y="531876"/>
                  </a:lnTo>
                  <a:lnTo>
                    <a:pt x="839673" y="499427"/>
                  </a:lnTo>
                  <a:close/>
                </a:path>
                <a:path w="1783714" h="957580">
                  <a:moveTo>
                    <a:pt x="1225384" y="48641"/>
                  </a:moveTo>
                  <a:lnTo>
                    <a:pt x="1204480" y="16332"/>
                  </a:lnTo>
                  <a:lnTo>
                    <a:pt x="1190548" y="13906"/>
                  </a:lnTo>
                  <a:lnTo>
                    <a:pt x="1038758" y="13906"/>
                  </a:lnTo>
                  <a:lnTo>
                    <a:pt x="1006309" y="34747"/>
                  </a:lnTo>
                  <a:lnTo>
                    <a:pt x="1003871" y="48641"/>
                  </a:lnTo>
                  <a:lnTo>
                    <a:pt x="1003871" y="477507"/>
                  </a:lnTo>
                  <a:lnTo>
                    <a:pt x="1225384" y="345732"/>
                  </a:lnTo>
                  <a:lnTo>
                    <a:pt x="1225384" y="48641"/>
                  </a:lnTo>
                  <a:close/>
                </a:path>
                <a:path w="1783714" h="957580">
                  <a:moveTo>
                    <a:pt x="1783092" y="13957"/>
                  </a:moveTo>
                  <a:lnTo>
                    <a:pt x="1782533" y="13906"/>
                  </a:lnTo>
                  <a:lnTo>
                    <a:pt x="1629371" y="13906"/>
                  </a:lnTo>
                  <a:lnTo>
                    <a:pt x="1597101" y="34747"/>
                  </a:lnTo>
                  <a:lnTo>
                    <a:pt x="1594446" y="48641"/>
                  </a:lnTo>
                  <a:lnTo>
                    <a:pt x="1594446" y="126174"/>
                  </a:lnTo>
                  <a:lnTo>
                    <a:pt x="1783092" y="13957"/>
                  </a:lnTo>
                  <a:close/>
                </a:path>
              </a:pathLst>
            </a:custGeom>
            <a:solidFill>
              <a:srgbClr val="005DAC"/>
            </a:solidFill>
          </p:spPr>
          <p:txBody>
            <a:bodyPr wrap="square" lIns="0" tIns="0" rIns="0" bIns="0" rtlCol="0"/>
            <a:lstStyle/>
            <a:p>
              <a:endParaRPr b="1">
                <a:latin typeface="Aptos" panose="020B0004020202020204" pitchFamily="34" charset="0"/>
              </a:endParaRPr>
            </a:p>
          </p:txBody>
        </p:sp>
        <p:pic>
          <p:nvPicPr>
            <p:cNvPr id="15" name="object 15"/>
            <p:cNvPicPr/>
            <p:nvPr/>
          </p:nvPicPr>
          <p:blipFill>
            <a:blip r:embed="rId5" cstate="print"/>
            <a:stretch>
              <a:fillRect/>
            </a:stretch>
          </p:blipFill>
          <p:spPr>
            <a:xfrm>
              <a:off x="6742176" y="2258593"/>
              <a:ext cx="1789937" cy="1079728"/>
            </a:xfrm>
            <a:prstGeom prst="rect">
              <a:avLst/>
            </a:prstGeom>
          </p:spPr>
        </p:pic>
        <p:sp>
          <p:nvSpPr>
            <p:cNvPr id="16" name="object 16"/>
            <p:cNvSpPr/>
            <p:nvPr/>
          </p:nvSpPr>
          <p:spPr>
            <a:xfrm>
              <a:off x="6774269" y="2290914"/>
              <a:ext cx="1685289" cy="972185"/>
            </a:xfrm>
            <a:custGeom>
              <a:avLst/>
              <a:gdLst/>
              <a:ahLst/>
              <a:cxnLst/>
              <a:rect l="l" t="t" r="r" b="b"/>
              <a:pathLst>
                <a:path w="1685290" h="972185">
                  <a:moveTo>
                    <a:pt x="805091" y="681863"/>
                  </a:moveTo>
                  <a:lnTo>
                    <a:pt x="802513" y="643623"/>
                  </a:lnTo>
                  <a:lnTo>
                    <a:pt x="794791" y="608088"/>
                  </a:lnTo>
                  <a:lnTo>
                    <a:pt x="781913" y="575246"/>
                  </a:lnTo>
                  <a:lnTo>
                    <a:pt x="768426" y="552691"/>
                  </a:lnTo>
                  <a:lnTo>
                    <a:pt x="763879" y="545071"/>
                  </a:lnTo>
                  <a:lnTo>
                    <a:pt x="742429" y="518287"/>
                  </a:lnTo>
                  <a:lnTo>
                    <a:pt x="719328" y="495592"/>
                  </a:lnTo>
                  <a:lnTo>
                    <a:pt x="694563" y="476961"/>
                  </a:lnTo>
                  <a:lnTo>
                    <a:pt x="668134" y="462419"/>
                  </a:lnTo>
                  <a:lnTo>
                    <a:pt x="680821" y="455383"/>
                  </a:lnTo>
                  <a:lnTo>
                    <a:pt x="720547" y="424929"/>
                  </a:lnTo>
                  <a:lnTo>
                    <a:pt x="747979" y="392988"/>
                  </a:lnTo>
                  <a:lnTo>
                    <a:pt x="774903" y="340842"/>
                  </a:lnTo>
                  <a:lnTo>
                    <a:pt x="784301" y="295706"/>
                  </a:lnTo>
                  <a:lnTo>
                    <a:pt x="785482" y="270789"/>
                  </a:lnTo>
                  <a:lnTo>
                    <a:pt x="783259" y="231114"/>
                  </a:lnTo>
                  <a:lnTo>
                    <a:pt x="776579" y="194068"/>
                  </a:lnTo>
                  <a:lnTo>
                    <a:pt x="766356" y="162407"/>
                  </a:lnTo>
                  <a:lnTo>
                    <a:pt x="765454" y="159613"/>
                  </a:lnTo>
                  <a:lnTo>
                    <a:pt x="729665" y="98945"/>
                  </a:lnTo>
                  <a:lnTo>
                    <a:pt x="674801" y="51727"/>
                  </a:lnTo>
                  <a:lnTo>
                    <a:pt x="640130" y="33312"/>
                  </a:lnTo>
                  <a:lnTo>
                    <a:pt x="600468" y="18745"/>
                  </a:lnTo>
                  <a:lnTo>
                    <a:pt x="574459" y="12725"/>
                  </a:lnTo>
                  <a:lnTo>
                    <a:pt x="574459" y="680466"/>
                  </a:lnTo>
                  <a:lnTo>
                    <a:pt x="572274" y="705929"/>
                  </a:lnTo>
                  <a:lnTo>
                    <a:pt x="554812" y="751395"/>
                  </a:lnTo>
                  <a:lnTo>
                    <a:pt x="519925" y="788098"/>
                  </a:lnTo>
                  <a:lnTo>
                    <a:pt x="468198" y="807173"/>
                  </a:lnTo>
                  <a:lnTo>
                    <a:pt x="436041" y="809561"/>
                  </a:lnTo>
                  <a:lnTo>
                    <a:pt x="222288" y="809561"/>
                  </a:lnTo>
                  <a:lnTo>
                    <a:pt x="222288" y="552691"/>
                  </a:lnTo>
                  <a:lnTo>
                    <a:pt x="436105" y="552691"/>
                  </a:lnTo>
                  <a:lnTo>
                    <a:pt x="495338" y="561911"/>
                  </a:lnTo>
                  <a:lnTo>
                    <a:pt x="538861" y="589521"/>
                  </a:lnTo>
                  <a:lnTo>
                    <a:pt x="565556" y="631012"/>
                  </a:lnTo>
                  <a:lnTo>
                    <a:pt x="574459" y="680466"/>
                  </a:lnTo>
                  <a:lnTo>
                    <a:pt x="574459" y="12725"/>
                  </a:lnTo>
                  <a:lnTo>
                    <a:pt x="555561" y="8343"/>
                  </a:lnTo>
                  <a:lnTo>
                    <a:pt x="554850" y="8267"/>
                  </a:lnTo>
                  <a:lnTo>
                    <a:pt x="554850" y="276352"/>
                  </a:lnTo>
                  <a:lnTo>
                    <a:pt x="552805" y="300875"/>
                  </a:lnTo>
                  <a:lnTo>
                    <a:pt x="536409" y="342861"/>
                  </a:lnTo>
                  <a:lnTo>
                    <a:pt x="503580" y="374611"/>
                  </a:lnTo>
                  <a:lnTo>
                    <a:pt x="454304" y="390944"/>
                  </a:lnTo>
                  <a:lnTo>
                    <a:pt x="423506" y="392988"/>
                  </a:lnTo>
                  <a:lnTo>
                    <a:pt x="222211" y="392988"/>
                  </a:lnTo>
                  <a:lnTo>
                    <a:pt x="222211" y="162407"/>
                  </a:lnTo>
                  <a:lnTo>
                    <a:pt x="423506" y="162407"/>
                  </a:lnTo>
                  <a:lnTo>
                    <a:pt x="480987" y="170243"/>
                  </a:lnTo>
                  <a:lnTo>
                    <a:pt x="522046" y="193687"/>
                  </a:lnTo>
                  <a:lnTo>
                    <a:pt x="546658" y="229984"/>
                  </a:lnTo>
                  <a:lnTo>
                    <a:pt x="554850" y="276352"/>
                  </a:lnTo>
                  <a:lnTo>
                    <a:pt x="554850" y="8267"/>
                  </a:lnTo>
                  <a:lnTo>
                    <a:pt x="505421" y="2082"/>
                  </a:lnTo>
                  <a:lnTo>
                    <a:pt x="450049" y="0"/>
                  </a:lnTo>
                  <a:lnTo>
                    <a:pt x="34937" y="0"/>
                  </a:lnTo>
                  <a:lnTo>
                    <a:pt x="2438" y="20828"/>
                  </a:lnTo>
                  <a:lnTo>
                    <a:pt x="0" y="937336"/>
                  </a:lnTo>
                  <a:lnTo>
                    <a:pt x="609" y="944626"/>
                  </a:lnTo>
                  <a:lnTo>
                    <a:pt x="34937" y="972045"/>
                  </a:lnTo>
                  <a:lnTo>
                    <a:pt x="462648" y="972045"/>
                  </a:lnTo>
                  <a:lnTo>
                    <a:pt x="515734" y="969797"/>
                  </a:lnTo>
                  <a:lnTo>
                    <a:pt x="564667" y="963028"/>
                  </a:lnTo>
                  <a:lnTo>
                    <a:pt x="609409" y="951750"/>
                  </a:lnTo>
                  <a:lnTo>
                    <a:pt x="649935" y="935951"/>
                  </a:lnTo>
                  <a:lnTo>
                    <a:pt x="686003" y="916114"/>
                  </a:lnTo>
                  <a:lnTo>
                    <a:pt x="717372" y="892606"/>
                  </a:lnTo>
                  <a:lnTo>
                    <a:pt x="765937" y="834605"/>
                  </a:lnTo>
                  <a:lnTo>
                    <a:pt x="778548" y="809561"/>
                  </a:lnTo>
                  <a:lnTo>
                    <a:pt x="783069" y="800595"/>
                  </a:lnTo>
                  <a:lnTo>
                    <a:pt x="795299" y="763803"/>
                  </a:lnTo>
                  <a:lnTo>
                    <a:pt x="802640" y="724230"/>
                  </a:lnTo>
                  <a:lnTo>
                    <a:pt x="805091" y="681863"/>
                  </a:lnTo>
                  <a:close/>
                </a:path>
                <a:path w="1685290" h="972185">
                  <a:moveTo>
                    <a:pt x="1685061" y="820331"/>
                  </a:moveTo>
                  <a:lnTo>
                    <a:pt x="1680146" y="807834"/>
                  </a:lnTo>
                  <a:lnTo>
                    <a:pt x="1670646" y="798360"/>
                  </a:lnTo>
                  <a:lnTo>
                    <a:pt x="1658073" y="793483"/>
                  </a:lnTo>
                  <a:lnTo>
                    <a:pt x="1186649" y="792873"/>
                  </a:lnTo>
                  <a:lnTo>
                    <a:pt x="1186649" y="567931"/>
                  </a:lnTo>
                  <a:lnTo>
                    <a:pt x="1616125" y="567309"/>
                  </a:lnTo>
                  <a:lnTo>
                    <a:pt x="1628736" y="562432"/>
                  </a:lnTo>
                  <a:lnTo>
                    <a:pt x="1638236" y="553046"/>
                  </a:lnTo>
                  <a:lnTo>
                    <a:pt x="1643100" y="541235"/>
                  </a:lnTo>
                  <a:lnTo>
                    <a:pt x="1643100" y="424548"/>
                  </a:lnTo>
                  <a:lnTo>
                    <a:pt x="1638236" y="412064"/>
                  </a:lnTo>
                  <a:lnTo>
                    <a:pt x="1628736" y="402564"/>
                  </a:lnTo>
                  <a:lnTo>
                    <a:pt x="1616125" y="397700"/>
                  </a:lnTo>
                  <a:lnTo>
                    <a:pt x="1186649" y="397103"/>
                  </a:lnTo>
                  <a:lnTo>
                    <a:pt x="1186649" y="179108"/>
                  </a:lnTo>
                  <a:lnTo>
                    <a:pt x="1646910" y="178498"/>
                  </a:lnTo>
                  <a:lnTo>
                    <a:pt x="1673910" y="27419"/>
                  </a:lnTo>
                  <a:lnTo>
                    <a:pt x="1646910" y="609"/>
                  </a:lnTo>
                  <a:lnTo>
                    <a:pt x="999032" y="622"/>
                  </a:lnTo>
                  <a:lnTo>
                    <a:pt x="986459" y="5499"/>
                  </a:lnTo>
                  <a:lnTo>
                    <a:pt x="976934" y="14935"/>
                  </a:lnTo>
                  <a:lnTo>
                    <a:pt x="972045" y="27419"/>
                  </a:lnTo>
                  <a:lnTo>
                    <a:pt x="971435" y="937336"/>
                  </a:lnTo>
                  <a:lnTo>
                    <a:pt x="973874" y="951230"/>
                  </a:lnTo>
                  <a:lnTo>
                    <a:pt x="981227" y="962304"/>
                  </a:lnTo>
                  <a:lnTo>
                    <a:pt x="992390" y="969619"/>
                  </a:lnTo>
                  <a:lnTo>
                    <a:pt x="1006373" y="971969"/>
                  </a:lnTo>
                  <a:lnTo>
                    <a:pt x="1658073" y="971372"/>
                  </a:lnTo>
                  <a:lnTo>
                    <a:pt x="1670646" y="966508"/>
                  </a:lnTo>
                  <a:lnTo>
                    <a:pt x="1680146" y="957046"/>
                  </a:lnTo>
                  <a:lnTo>
                    <a:pt x="1685061" y="944549"/>
                  </a:lnTo>
                  <a:lnTo>
                    <a:pt x="1685061" y="820331"/>
                  </a:lnTo>
                  <a:close/>
                </a:path>
              </a:pathLst>
            </a:custGeom>
            <a:solidFill>
              <a:srgbClr val="5EC4E3"/>
            </a:solidFill>
          </p:spPr>
          <p:txBody>
            <a:bodyPr wrap="square" lIns="0" tIns="0" rIns="0" bIns="0" rtlCol="0"/>
            <a:lstStyle/>
            <a:p>
              <a:endParaRPr b="1">
                <a:latin typeface="Aptos" panose="020B0004020202020204" pitchFamily="34" charset="0"/>
              </a:endParaRPr>
            </a:p>
          </p:txBody>
        </p:sp>
      </p:grpSp>
      <p:sp>
        <p:nvSpPr>
          <p:cNvPr id="17" name="object 17"/>
          <p:cNvSpPr txBox="1">
            <a:spLocks noGrp="1"/>
          </p:cNvSpPr>
          <p:nvPr>
            <p:ph type="title"/>
          </p:nvPr>
        </p:nvSpPr>
        <p:spPr>
          <a:xfrm>
            <a:off x="438658" y="240538"/>
            <a:ext cx="9320530" cy="520655"/>
          </a:xfrm>
          <a:prstGeom prst="rect">
            <a:avLst/>
          </a:prstGeom>
        </p:spPr>
        <p:txBody>
          <a:bodyPr vert="horz" wrap="square" lIns="0" tIns="58420" rIns="0" bIns="0" rtlCol="0">
            <a:spAutoFit/>
          </a:bodyPr>
          <a:lstStyle/>
          <a:p>
            <a:pPr marL="12700">
              <a:lnSpc>
                <a:spcPct val="100000"/>
              </a:lnSpc>
              <a:spcBef>
                <a:spcPts val="100"/>
              </a:spcBef>
            </a:pPr>
            <a:r>
              <a:rPr lang="en-IN" b="1">
                <a:latin typeface="Rubik Bold" pitchFamily="2" charset="-79"/>
                <a:cs typeface="Rubik Bold" pitchFamily="2" charset="-79"/>
              </a:rPr>
              <a:t>Our</a:t>
            </a:r>
            <a:r>
              <a:rPr lang="en-IN" b="1" spc="5">
                <a:latin typeface="Rubik Bold" pitchFamily="2" charset="-79"/>
                <a:cs typeface="Rubik Bold" pitchFamily="2" charset="-79"/>
              </a:rPr>
              <a:t> </a:t>
            </a:r>
            <a:r>
              <a:rPr lang="en-IN" b="1">
                <a:latin typeface="Rubik Bold" pitchFamily="2" charset="-79"/>
                <a:cs typeface="Rubik Bold" pitchFamily="2" charset="-79"/>
              </a:rPr>
              <a:t>Investment</a:t>
            </a:r>
            <a:r>
              <a:rPr lang="en-IN" b="1" spc="-5">
                <a:latin typeface="Rubik Bold" pitchFamily="2" charset="-79"/>
                <a:cs typeface="Rubik Bold" pitchFamily="2" charset="-79"/>
              </a:rPr>
              <a:t> </a:t>
            </a:r>
            <a:r>
              <a:rPr lang="en-IN" b="1" spc="-10">
                <a:latin typeface="Rubik Bold" pitchFamily="2" charset="-79"/>
                <a:cs typeface="Rubik Bold" pitchFamily="2" charset="-79"/>
              </a:rPr>
              <a:t>Philosophy</a:t>
            </a:r>
          </a:p>
        </p:txBody>
      </p:sp>
      <p:sp>
        <p:nvSpPr>
          <p:cNvPr id="18" name="object 18"/>
          <p:cNvSpPr/>
          <p:nvPr/>
        </p:nvSpPr>
        <p:spPr>
          <a:xfrm>
            <a:off x="427481" y="799337"/>
            <a:ext cx="1095375" cy="57150"/>
          </a:xfrm>
          <a:custGeom>
            <a:avLst/>
            <a:gdLst/>
            <a:ahLst/>
            <a:cxnLst/>
            <a:rect l="l" t="t" r="r" b="b"/>
            <a:pathLst>
              <a:path w="1095375" h="57150">
                <a:moveTo>
                  <a:pt x="1094994" y="0"/>
                </a:moveTo>
                <a:lnTo>
                  <a:pt x="0" y="0"/>
                </a:lnTo>
                <a:lnTo>
                  <a:pt x="0" y="57150"/>
                </a:lnTo>
                <a:lnTo>
                  <a:pt x="1094994" y="57150"/>
                </a:lnTo>
                <a:lnTo>
                  <a:pt x="1094994" y="0"/>
                </a:lnTo>
                <a:close/>
              </a:path>
            </a:pathLst>
          </a:custGeom>
          <a:solidFill>
            <a:srgbClr val="005DAC"/>
          </a:solidFill>
        </p:spPr>
        <p:txBody>
          <a:bodyPr wrap="square" lIns="0" tIns="0" rIns="0" bIns="0" rtlCol="0"/>
          <a:lstStyle/>
          <a:p>
            <a:endParaRPr lang="en-IN" b="1">
              <a:latin typeface="Aptos" panose="020B0004020202020204" pitchFamily="34" charset="0"/>
            </a:endParaRPr>
          </a:p>
        </p:txBody>
      </p:sp>
      <p:sp>
        <p:nvSpPr>
          <p:cNvPr id="19" name="object 19"/>
          <p:cNvSpPr txBox="1"/>
          <p:nvPr/>
        </p:nvSpPr>
        <p:spPr>
          <a:xfrm>
            <a:off x="4599940" y="3368040"/>
            <a:ext cx="2126615" cy="691515"/>
          </a:xfrm>
          <a:prstGeom prst="rect">
            <a:avLst/>
          </a:prstGeom>
        </p:spPr>
        <p:txBody>
          <a:bodyPr vert="horz" wrap="square" lIns="0" tIns="87630" rIns="0" bIns="0" rtlCol="0">
            <a:spAutoFit/>
          </a:bodyPr>
          <a:lstStyle/>
          <a:p>
            <a:pPr marL="12700" marR="5080">
              <a:lnSpc>
                <a:spcPct val="81000"/>
              </a:lnSpc>
              <a:spcBef>
                <a:spcPts val="690"/>
              </a:spcBef>
            </a:pPr>
            <a:r>
              <a:rPr lang="en-IN" sz="2600" b="1" spc="-10">
                <a:solidFill>
                  <a:srgbClr val="005DAC"/>
                </a:solidFill>
                <a:latin typeface="Aptos" panose="020B0004020202020204" pitchFamily="34" charset="0"/>
                <a:cs typeface="Rubik Bold"/>
              </a:rPr>
              <a:t>QU</a:t>
            </a:r>
            <a:r>
              <a:rPr lang="en-IN" sz="2200" b="1" spc="-10">
                <a:solidFill>
                  <a:srgbClr val="3A3838"/>
                </a:solidFill>
                <a:latin typeface="Aptos" panose="020B0004020202020204" pitchFamily="34" charset="0"/>
                <a:cs typeface="Rubik Medium"/>
              </a:rPr>
              <a:t>ANTITATIVE </a:t>
            </a:r>
            <a:r>
              <a:rPr lang="en-IN" sz="2200" b="1" spc="-20">
                <a:solidFill>
                  <a:srgbClr val="3A3838"/>
                </a:solidFill>
                <a:latin typeface="Aptos" panose="020B0004020202020204" pitchFamily="34" charset="0"/>
                <a:cs typeface="Rubik Medium"/>
              </a:rPr>
              <a:t>EDGE</a:t>
            </a:r>
            <a:endParaRPr lang="en-IN" sz="2200" b="1">
              <a:latin typeface="Aptos" panose="020B0004020202020204" pitchFamily="34" charset="0"/>
              <a:cs typeface="Rubik Medium"/>
            </a:endParaRPr>
          </a:p>
        </p:txBody>
      </p:sp>
      <p:grpSp>
        <p:nvGrpSpPr>
          <p:cNvPr id="20" name="object 20"/>
          <p:cNvGrpSpPr/>
          <p:nvPr/>
        </p:nvGrpSpPr>
        <p:grpSpPr>
          <a:xfrm>
            <a:off x="4617482" y="4095225"/>
            <a:ext cx="1592445" cy="26034"/>
            <a:chOff x="4617482" y="4095225"/>
            <a:chExt cx="1592445" cy="26034"/>
          </a:xfrm>
        </p:grpSpPr>
        <p:sp>
          <p:nvSpPr>
            <p:cNvPr id="21" name="object 21"/>
            <p:cNvSpPr/>
            <p:nvPr/>
          </p:nvSpPr>
          <p:spPr>
            <a:xfrm>
              <a:off x="4617482" y="4108147"/>
              <a:ext cx="1577340" cy="0"/>
            </a:xfrm>
            <a:custGeom>
              <a:avLst/>
              <a:gdLst/>
              <a:ahLst/>
              <a:cxnLst/>
              <a:rect l="l" t="t" r="r" b="b"/>
              <a:pathLst>
                <a:path w="1577339">
                  <a:moveTo>
                    <a:pt x="0" y="0"/>
                  </a:moveTo>
                  <a:lnTo>
                    <a:pt x="1577338" y="0"/>
                  </a:lnTo>
                </a:path>
              </a:pathLst>
            </a:custGeom>
            <a:ln w="10691">
              <a:solidFill>
                <a:srgbClr val="D3D4D5"/>
              </a:solidFill>
            </a:ln>
          </p:spPr>
          <p:txBody>
            <a:bodyPr wrap="square" lIns="0" tIns="0" rIns="0" bIns="0" rtlCol="0"/>
            <a:lstStyle/>
            <a:p>
              <a:endParaRPr b="1">
                <a:latin typeface="Aptos" panose="020B0004020202020204" pitchFamily="34" charset="0"/>
              </a:endParaRPr>
            </a:p>
          </p:txBody>
        </p:sp>
        <p:sp>
          <p:nvSpPr>
            <p:cNvPr id="22" name="object 22"/>
            <p:cNvSpPr/>
            <p:nvPr/>
          </p:nvSpPr>
          <p:spPr>
            <a:xfrm>
              <a:off x="6178812" y="4095225"/>
              <a:ext cx="31115" cy="26034"/>
            </a:xfrm>
            <a:custGeom>
              <a:avLst/>
              <a:gdLst/>
              <a:ahLst/>
              <a:cxnLst/>
              <a:rect l="l" t="t" r="r" b="b"/>
              <a:pathLst>
                <a:path w="31114" h="26035">
                  <a:moveTo>
                    <a:pt x="23651" y="25844"/>
                  </a:moveTo>
                  <a:lnTo>
                    <a:pt x="6834" y="25844"/>
                  </a:lnTo>
                  <a:lnTo>
                    <a:pt x="0" y="20058"/>
                  </a:lnTo>
                  <a:lnTo>
                    <a:pt x="0" y="5785"/>
                  </a:lnTo>
                  <a:lnTo>
                    <a:pt x="6835" y="0"/>
                  </a:lnTo>
                  <a:lnTo>
                    <a:pt x="23652" y="0"/>
                  </a:lnTo>
                  <a:lnTo>
                    <a:pt x="30486" y="5785"/>
                  </a:lnTo>
                  <a:lnTo>
                    <a:pt x="30486" y="12922"/>
                  </a:lnTo>
                  <a:lnTo>
                    <a:pt x="30486" y="20058"/>
                  </a:lnTo>
                  <a:lnTo>
                    <a:pt x="23651" y="25844"/>
                  </a:lnTo>
                  <a:close/>
                </a:path>
              </a:pathLst>
            </a:custGeom>
            <a:solidFill>
              <a:srgbClr val="D3D4D5"/>
            </a:solidFill>
          </p:spPr>
          <p:txBody>
            <a:bodyPr wrap="square" lIns="0" tIns="0" rIns="0" bIns="0" rtlCol="0"/>
            <a:lstStyle/>
            <a:p>
              <a:endParaRPr b="1">
                <a:latin typeface="Aptos" panose="020B0004020202020204" pitchFamily="34" charset="0"/>
              </a:endParaRPr>
            </a:p>
          </p:txBody>
        </p:sp>
      </p:grpSp>
      <p:sp>
        <p:nvSpPr>
          <p:cNvPr id="23" name="object 23"/>
          <p:cNvSpPr txBox="1"/>
          <p:nvPr/>
        </p:nvSpPr>
        <p:spPr>
          <a:xfrm>
            <a:off x="1091691" y="2895600"/>
            <a:ext cx="2102297" cy="1454694"/>
          </a:xfrm>
          <a:prstGeom prst="rect">
            <a:avLst/>
          </a:prstGeom>
        </p:spPr>
        <p:txBody>
          <a:bodyPr vert="horz" wrap="square" lIns="0" tIns="87630" rIns="0" bIns="0" rtlCol="0">
            <a:spAutoFit/>
          </a:bodyPr>
          <a:lstStyle/>
          <a:p>
            <a:pPr marL="12700" marR="5080">
              <a:lnSpc>
                <a:spcPct val="81000"/>
              </a:lnSpc>
              <a:spcBef>
                <a:spcPts val="690"/>
              </a:spcBef>
              <a:tabLst>
                <a:tab pos="1609090" algn="l"/>
              </a:tabLst>
            </a:pPr>
            <a:r>
              <a:rPr lang="en-IN" sz="2600" b="1" spc="-10" dirty="0">
                <a:solidFill>
                  <a:srgbClr val="F59D1E"/>
                </a:solidFill>
                <a:latin typeface="Aptos" panose="020B0004020202020204" pitchFamily="34" charset="0"/>
                <a:cs typeface="Rubik Bold"/>
              </a:rPr>
              <a:t>IN</a:t>
            </a:r>
            <a:r>
              <a:rPr lang="en-IN" sz="2200" b="1" spc="-10">
                <a:solidFill>
                  <a:srgbClr val="3A3838"/>
                </a:solidFill>
                <a:latin typeface="Aptos" panose="020B0004020202020204" pitchFamily="34" charset="0"/>
                <a:cs typeface="Rubik Medium"/>
              </a:rPr>
              <a:t>FORMATION </a:t>
            </a:r>
            <a:r>
              <a:rPr lang="en-IN" sz="2200" b="1" u="sng" spc="-20">
                <a:solidFill>
                  <a:srgbClr val="3A3838"/>
                </a:solidFill>
                <a:uFill>
                  <a:solidFill>
                    <a:srgbClr val="D3D4D5"/>
                  </a:solidFill>
                </a:uFill>
                <a:latin typeface="Aptos" panose="020B0004020202020204" pitchFamily="34" charset="0"/>
                <a:cs typeface="Rubik Medium"/>
              </a:rPr>
              <a:t>EDGE</a:t>
            </a:r>
            <a:r>
              <a:rPr lang="en-IN" sz="2200" b="1" u="sng">
                <a:solidFill>
                  <a:srgbClr val="3A3838"/>
                </a:solidFill>
                <a:uFill>
                  <a:solidFill>
                    <a:srgbClr val="D3D4D5"/>
                  </a:solidFill>
                </a:uFill>
                <a:latin typeface="Aptos" panose="020B0004020202020204" pitchFamily="34" charset="0"/>
                <a:cs typeface="Rubik Medium"/>
              </a:rPr>
              <a:t>	</a:t>
            </a:r>
            <a:endParaRPr lang="en-IN" sz="2200" b="1">
              <a:latin typeface="Aptos" panose="020B0004020202020204" pitchFamily="34" charset="0"/>
              <a:cs typeface="Rubik Medium"/>
            </a:endParaRPr>
          </a:p>
          <a:p>
            <a:pPr marL="156210" marR="15875" indent="-144145">
              <a:lnSpc>
                <a:spcPct val="95200"/>
              </a:lnSpc>
              <a:spcBef>
                <a:spcPts val="1230"/>
              </a:spcBef>
              <a:buFont typeface="Arial"/>
              <a:buChar char="•"/>
              <a:tabLst>
                <a:tab pos="156210" algn="l"/>
              </a:tabLst>
            </a:pPr>
            <a:r>
              <a:rPr lang="en-IN" sz="1400" b="1">
                <a:solidFill>
                  <a:srgbClr val="3A3838"/>
                </a:solidFill>
                <a:latin typeface="Aptos" panose="020B0004020202020204" pitchFamily="34" charset="0"/>
                <a:cs typeface="Rubik Bold"/>
              </a:rPr>
              <a:t>Outperform</a:t>
            </a:r>
            <a:r>
              <a:rPr lang="en-IN" sz="1400" b="1" spc="-70">
                <a:solidFill>
                  <a:srgbClr val="3A3838"/>
                </a:solidFill>
                <a:latin typeface="Aptos" panose="020B0004020202020204" pitchFamily="34" charset="0"/>
                <a:cs typeface="Rubik Bold"/>
              </a:rPr>
              <a:t> </a:t>
            </a:r>
            <a:r>
              <a:rPr lang="en-IN" sz="1400" b="1" spc="-25">
                <a:solidFill>
                  <a:srgbClr val="3A3838"/>
                </a:solidFill>
                <a:latin typeface="Aptos" panose="020B0004020202020204" pitchFamily="34" charset="0"/>
                <a:cs typeface="Rubik Bold"/>
              </a:rPr>
              <a:t>the </a:t>
            </a:r>
            <a:r>
              <a:rPr lang="en-IN" sz="1400" b="1">
                <a:solidFill>
                  <a:srgbClr val="3A3838"/>
                </a:solidFill>
                <a:latin typeface="Aptos" panose="020B0004020202020204" pitchFamily="34" charset="0"/>
                <a:cs typeface="Rubik Bold"/>
              </a:rPr>
              <a:t>market</a:t>
            </a:r>
            <a:r>
              <a:rPr lang="en-IN" sz="1400" b="1" spc="-40">
                <a:solidFill>
                  <a:srgbClr val="3A3838"/>
                </a:solidFill>
                <a:latin typeface="Aptos" panose="020B0004020202020204" pitchFamily="34" charset="0"/>
                <a:cs typeface="Rubik Bold"/>
              </a:rPr>
              <a:t> </a:t>
            </a:r>
            <a:r>
              <a:rPr lang="en-IN" sz="1400" b="1">
                <a:solidFill>
                  <a:srgbClr val="3A3838"/>
                </a:solidFill>
                <a:latin typeface="Aptos" panose="020B0004020202020204" pitchFamily="34" charset="0"/>
                <a:cs typeface="Rubik Bold"/>
              </a:rPr>
              <a:t>on</a:t>
            </a:r>
            <a:r>
              <a:rPr lang="en-IN" sz="1400" b="1" spc="-25">
                <a:solidFill>
                  <a:srgbClr val="3A3838"/>
                </a:solidFill>
                <a:latin typeface="Aptos" panose="020B0004020202020204" pitchFamily="34" charset="0"/>
                <a:cs typeface="Rubik Bold"/>
              </a:rPr>
              <a:t> </a:t>
            </a:r>
            <a:r>
              <a:rPr lang="en-IN" sz="1400" b="1" spc="-10">
                <a:solidFill>
                  <a:srgbClr val="3A3838"/>
                </a:solidFill>
                <a:latin typeface="Aptos" panose="020B0004020202020204" pitchFamily="34" charset="0"/>
                <a:cs typeface="Rubik Bold"/>
              </a:rPr>
              <a:t>superior </a:t>
            </a:r>
            <a:r>
              <a:rPr lang="en-IN" sz="1400" b="1">
                <a:solidFill>
                  <a:srgbClr val="3A3838"/>
                </a:solidFill>
                <a:latin typeface="Aptos" panose="020B0004020202020204" pitchFamily="34" charset="0"/>
                <a:cs typeface="Rubik Bold"/>
              </a:rPr>
              <a:t>information</a:t>
            </a:r>
            <a:r>
              <a:rPr lang="en-IN" sz="1400" b="1" spc="-60">
                <a:solidFill>
                  <a:srgbClr val="3A3838"/>
                </a:solidFill>
                <a:latin typeface="Aptos" panose="020B0004020202020204" pitchFamily="34" charset="0"/>
                <a:cs typeface="Rubik Bold"/>
              </a:rPr>
              <a:t> </a:t>
            </a:r>
            <a:r>
              <a:rPr lang="en-IN" sz="1400" b="1" spc="-10">
                <a:solidFill>
                  <a:srgbClr val="3A3838"/>
                </a:solidFill>
                <a:latin typeface="Aptos" panose="020B0004020202020204" pitchFamily="34" charset="0"/>
                <a:cs typeface="Rubik Bold"/>
              </a:rPr>
              <a:t>collection</a:t>
            </a:r>
            <a:endParaRPr lang="en-IN" sz="1400" b="1">
              <a:latin typeface="Aptos" panose="020B0004020202020204" pitchFamily="34" charset="0"/>
              <a:cs typeface="Rubik Bold"/>
            </a:endParaRPr>
          </a:p>
        </p:txBody>
      </p:sp>
      <p:sp>
        <p:nvSpPr>
          <p:cNvPr id="24" name="object 24"/>
          <p:cNvSpPr txBox="1"/>
          <p:nvPr/>
        </p:nvSpPr>
        <p:spPr>
          <a:xfrm>
            <a:off x="4599940" y="4218685"/>
            <a:ext cx="2640330" cy="437940"/>
          </a:xfrm>
          <a:prstGeom prst="rect">
            <a:avLst/>
          </a:prstGeom>
        </p:spPr>
        <p:txBody>
          <a:bodyPr vert="horz" wrap="square" lIns="0" tIns="27305" rIns="0" bIns="0" rtlCol="0">
            <a:spAutoFit/>
          </a:bodyPr>
          <a:lstStyle/>
          <a:p>
            <a:pPr marL="156210" marR="5080" indent="-144145">
              <a:lnSpc>
                <a:spcPts val="1600"/>
              </a:lnSpc>
              <a:spcBef>
                <a:spcPts val="215"/>
              </a:spcBef>
              <a:buFont typeface="Arial"/>
              <a:buChar char="•"/>
              <a:tabLst>
                <a:tab pos="156210" algn="l"/>
              </a:tabLst>
            </a:pPr>
            <a:r>
              <a:rPr lang="en-US" sz="1400" b="1">
                <a:solidFill>
                  <a:srgbClr val="3A3838"/>
                </a:solidFill>
                <a:latin typeface="Aptos" panose="020B0004020202020204" pitchFamily="34" charset="0"/>
                <a:cs typeface="Rubik Bold"/>
              </a:rPr>
              <a:t>Outperform</a:t>
            </a:r>
            <a:r>
              <a:rPr lang="en-US" sz="1400" b="1" spc="-40">
                <a:solidFill>
                  <a:srgbClr val="3A3838"/>
                </a:solidFill>
                <a:latin typeface="Aptos" panose="020B0004020202020204" pitchFamily="34" charset="0"/>
                <a:cs typeface="Rubik Bold"/>
              </a:rPr>
              <a:t> </a:t>
            </a:r>
            <a:r>
              <a:rPr lang="en-US" sz="1400" b="1">
                <a:solidFill>
                  <a:srgbClr val="3A3838"/>
                </a:solidFill>
                <a:latin typeface="Aptos" panose="020B0004020202020204" pitchFamily="34" charset="0"/>
                <a:cs typeface="Rubik Bold"/>
              </a:rPr>
              <a:t>the</a:t>
            </a:r>
            <a:r>
              <a:rPr lang="en-US" sz="1400" b="1" spc="-45">
                <a:solidFill>
                  <a:srgbClr val="3A3838"/>
                </a:solidFill>
                <a:latin typeface="Aptos" panose="020B0004020202020204" pitchFamily="34" charset="0"/>
                <a:cs typeface="Rubik Bold"/>
              </a:rPr>
              <a:t> </a:t>
            </a:r>
            <a:r>
              <a:rPr lang="en-US" sz="1400" b="1">
                <a:solidFill>
                  <a:srgbClr val="3A3838"/>
                </a:solidFill>
                <a:latin typeface="Aptos" panose="020B0004020202020204" pitchFamily="34" charset="0"/>
                <a:cs typeface="Rubik Bold"/>
              </a:rPr>
              <a:t>market</a:t>
            </a:r>
            <a:r>
              <a:rPr lang="en-US" sz="1400" b="1" spc="-55">
                <a:solidFill>
                  <a:srgbClr val="3A3838"/>
                </a:solidFill>
                <a:latin typeface="Aptos" panose="020B0004020202020204" pitchFamily="34" charset="0"/>
                <a:cs typeface="Rubik Bold"/>
              </a:rPr>
              <a:t> </a:t>
            </a:r>
            <a:r>
              <a:rPr lang="en-US" sz="1400" b="1" spc="-25">
                <a:solidFill>
                  <a:srgbClr val="3A3838"/>
                </a:solidFill>
                <a:latin typeface="Aptos" panose="020B0004020202020204" pitchFamily="34" charset="0"/>
                <a:cs typeface="Rubik Bold"/>
              </a:rPr>
              <a:t>on </a:t>
            </a:r>
            <a:r>
              <a:rPr lang="en-US" sz="1400" b="1">
                <a:solidFill>
                  <a:srgbClr val="3A3838"/>
                </a:solidFill>
                <a:latin typeface="Aptos" panose="020B0004020202020204" pitchFamily="34" charset="0"/>
                <a:cs typeface="Rubik Bold"/>
              </a:rPr>
              <a:t>processing</a:t>
            </a:r>
            <a:r>
              <a:rPr lang="en-US" sz="1400" b="1" spc="-50">
                <a:solidFill>
                  <a:srgbClr val="3A3838"/>
                </a:solidFill>
                <a:latin typeface="Aptos" panose="020B0004020202020204" pitchFamily="34" charset="0"/>
                <a:cs typeface="Rubik Bold"/>
              </a:rPr>
              <a:t> </a:t>
            </a:r>
            <a:r>
              <a:rPr lang="en-US" sz="1400" b="1">
                <a:solidFill>
                  <a:srgbClr val="3A3838"/>
                </a:solidFill>
                <a:latin typeface="Aptos" panose="020B0004020202020204" pitchFamily="34" charset="0"/>
                <a:cs typeface="Rubik Bold"/>
              </a:rPr>
              <a:t>information</a:t>
            </a:r>
            <a:r>
              <a:rPr lang="en-US" sz="1400" b="1" spc="-55">
                <a:solidFill>
                  <a:srgbClr val="3A3838"/>
                </a:solidFill>
                <a:latin typeface="Aptos" panose="020B0004020202020204" pitchFamily="34" charset="0"/>
                <a:cs typeface="Rubik Bold"/>
              </a:rPr>
              <a:t> </a:t>
            </a:r>
            <a:r>
              <a:rPr lang="en-US" sz="1400" b="1" spc="-10">
                <a:solidFill>
                  <a:srgbClr val="3A3838"/>
                </a:solidFill>
                <a:latin typeface="Aptos" panose="020B0004020202020204" pitchFamily="34" charset="0"/>
                <a:cs typeface="Rubik Bold"/>
              </a:rPr>
              <a:t>better</a:t>
            </a:r>
            <a:endParaRPr lang="en-US" sz="1400" b="1">
              <a:latin typeface="Aptos" panose="020B0004020202020204" pitchFamily="34" charset="0"/>
              <a:cs typeface="Rubik Bold"/>
            </a:endParaRPr>
          </a:p>
        </p:txBody>
      </p:sp>
      <p:sp>
        <p:nvSpPr>
          <p:cNvPr id="25" name="object 25"/>
          <p:cNvSpPr txBox="1"/>
          <p:nvPr/>
        </p:nvSpPr>
        <p:spPr>
          <a:xfrm>
            <a:off x="4599940" y="4867909"/>
            <a:ext cx="2216150" cy="441325"/>
          </a:xfrm>
          <a:prstGeom prst="rect">
            <a:avLst/>
          </a:prstGeom>
        </p:spPr>
        <p:txBody>
          <a:bodyPr vert="horz" wrap="square" lIns="0" tIns="27305" rIns="0" bIns="0" rtlCol="0">
            <a:spAutoFit/>
          </a:bodyPr>
          <a:lstStyle/>
          <a:p>
            <a:pPr marL="156210" marR="5080" indent="-144145">
              <a:lnSpc>
                <a:spcPts val="1600"/>
              </a:lnSpc>
              <a:spcBef>
                <a:spcPts val="215"/>
              </a:spcBef>
              <a:buFont typeface="Arial"/>
              <a:buChar char="•"/>
              <a:tabLst>
                <a:tab pos="156210" algn="l"/>
              </a:tabLst>
            </a:pPr>
            <a:r>
              <a:rPr lang="en-IN" sz="1400" b="1">
                <a:solidFill>
                  <a:srgbClr val="3A3838"/>
                </a:solidFill>
                <a:latin typeface="Aptos" panose="020B0004020202020204" pitchFamily="34" charset="0"/>
                <a:cs typeface="Rubik Bold"/>
              </a:rPr>
              <a:t>Quant</a:t>
            </a:r>
            <a:r>
              <a:rPr lang="en-IN" sz="1400" b="1" spc="-35">
                <a:solidFill>
                  <a:srgbClr val="3A3838"/>
                </a:solidFill>
                <a:latin typeface="Aptos" panose="020B0004020202020204" pitchFamily="34" charset="0"/>
                <a:cs typeface="Rubik Bold"/>
              </a:rPr>
              <a:t> </a:t>
            </a:r>
            <a:r>
              <a:rPr lang="en-IN" sz="1400" b="1">
                <a:solidFill>
                  <a:srgbClr val="3A3838"/>
                </a:solidFill>
                <a:latin typeface="Aptos" panose="020B0004020202020204" pitchFamily="34" charset="0"/>
                <a:cs typeface="Rubik Bold"/>
              </a:rPr>
              <a:t>models,</a:t>
            </a:r>
            <a:r>
              <a:rPr lang="en-IN" sz="1400" b="1" spc="-30">
                <a:solidFill>
                  <a:srgbClr val="3A3838"/>
                </a:solidFill>
                <a:latin typeface="Aptos" panose="020B0004020202020204" pitchFamily="34" charset="0"/>
                <a:cs typeface="Rubik Bold"/>
              </a:rPr>
              <a:t> </a:t>
            </a:r>
            <a:r>
              <a:rPr lang="en-IN" sz="1400" b="1" spc="-10">
                <a:solidFill>
                  <a:srgbClr val="3A3838"/>
                </a:solidFill>
                <a:latin typeface="Aptos" panose="020B0004020202020204" pitchFamily="34" charset="0"/>
                <a:cs typeface="Rubik Bold"/>
              </a:rPr>
              <a:t>Analytical models</a:t>
            </a:r>
            <a:endParaRPr lang="en-IN" sz="1400" b="1">
              <a:latin typeface="Aptos" panose="020B0004020202020204" pitchFamily="34" charset="0"/>
              <a:cs typeface="Rubik Bold"/>
            </a:endParaRPr>
          </a:p>
        </p:txBody>
      </p:sp>
      <p:sp>
        <p:nvSpPr>
          <p:cNvPr id="26" name="object 26"/>
          <p:cNvSpPr txBox="1"/>
          <p:nvPr/>
        </p:nvSpPr>
        <p:spPr>
          <a:xfrm>
            <a:off x="8621776" y="2818892"/>
            <a:ext cx="2078355" cy="1457325"/>
          </a:xfrm>
          <a:prstGeom prst="rect">
            <a:avLst/>
          </a:prstGeom>
        </p:spPr>
        <p:txBody>
          <a:bodyPr vert="horz" wrap="square" lIns="0" tIns="87630" rIns="0" bIns="0" rtlCol="0">
            <a:spAutoFit/>
          </a:bodyPr>
          <a:lstStyle/>
          <a:p>
            <a:pPr marL="12700" marR="201930">
              <a:lnSpc>
                <a:spcPct val="81000"/>
              </a:lnSpc>
              <a:spcBef>
                <a:spcPts val="690"/>
              </a:spcBef>
              <a:tabLst>
                <a:tab pos="1608455" algn="l"/>
              </a:tabLst>
            </a:pPr>
            <a:r>
              <a:rPr lang="en-IN" sz="2600" b="1" spc="-10">
                <a:solidFill>
                  <a:srgbClr val="5EC4E3"/>
                </a:solidFill>
                <a:latin typeface="Aptos" panose="020B0004020202020204" pitchFamily="34" charset="0"/>
                <a:cs typeface="Rubik Bold"/>
              </a:rPr>
              <a:t>BE</a:t>
            </a:r>
            <a:r>
              <a:rPr lang="en-IN" sz="2200" b="1" spc="-10">
                <a:solidFill>
                  <a:srgbClr val="3A3838"/>
                </a:solidFill>
                <a:latin typeface="Aptos" panose="020B0004020202020204" pitchFamily="34" charset="0"/>
                <a:cs typeface="Rubik Medium"/>
              </a:rPr>
              <a:t>HAVIORAL </a:t>
            </a:r>
            <a:r>
              <a:rPr lang="en-IN" sz="2200" b="1" u="sng" spc="-20">
                <a:solidFill>
                  <a:srgbClr val="3A3838"/>
                </a:solidFill>
                <a:uFill>
                  <a:solidFill>
                    <a:srgbClr val="D3D4D5"/>
                  </a:solidFill>
                </a:uFill>
                <a:latin typeface="Aptos" panose="020B0004020202020204" pitchFamily="34" charset="0"/>
                <a:cs typeface="Rubik Medium"/>
              </a:rPr>
              <a:t>EDGE</a:t>
            </a:r>
            <a:r>
              <a:rPr lang="en-IN" sz="2200" b="1" u="sng">
                <a:solidFill>
                  <a:srgbClr val="3A3838"/>
                </a:solidFill>
                <a:uFill>
                  <a:solidFill>
                    <a:srgbClr val="D3D4D5"/>
                  </a:solidFill>
                </a:uFill>
                <a:latin typeface="Aptos" panose="020B0004020202020204" pitchFamily="34" charset="0"/>
                <a:cs typeface="Rubik Medium"/>
              </a:rPr>
              <a:t>	</a:t>
            </a:r>
            <a:endParaRPr lang="en-IN" sz="2200" b="1">
              <a:latin typeface="Aptos" panose="020B0004020202020204" pitchFamily="34" charset="0"/>
              <a:cs typeface="Rubik Medium"/>
            </a:endParaRPr>
          </a:p>
          <a:p>
            <a:pPr marL="156210" marR="5080" indent="-144145">
              <a:lnSpc>
                <a:spcPct val="95200"/>
              </a:lnSpc>
              <a:spcBef>
                <a:spcPts val="1235"/>
              </a:spcBef>
              <a:buFont typeface="Arial"/>
              <a:buChar char="•"/>
              <a:tabLst>
                <a:tab pos="156210" algn="l"/>
              </a:tabLst>
            </a:pPr>
            <a:r>
              <a:rPr lang="en-IN" sz="1400" b="1">
                <a:solidFill>
                  <a:srgbClr val="3A3838"/>
                </a:solidFill>
                <a:latin typeface="Aptos" panose="020B0004020202020204" pitchFamily="34" charset="0"/>
                <a:cs typeface="Rubik Bold"/>
              </a:rPr>
              <a:t>Outperform</a:t>
            </a:r>
            <a:r>
              <a:rPr lang="en-IN" sz="1400" b="1" spc="-40">
                <a:solidFill>
                  <a:srgbClr val="3A3838"/>
                </a:solidFill>
                <a:latin typeface="Aptos" panose="020B0004020202020204" pitchFamily="34" charset="0"/>
                <a:cs typeface="Rubik Bold"/>
              </a:rPr>
              <a:t> </a:t>
            </a:r>
            <a:r>
              <a:rPr lang="en-IN" sz="1400" b="1">
                <a:solidFill>
                  <a:srgbClr val="3A3838"/>
                </a:solidFill>
                <a:latin typeface="Aptos" panose="020B0004020202020204" pitchFamily="34" charset="0"/>
                <a:cs typeface="Rubik Bold"/>
              </a:rPr>
              <a:t>the</a:t>
            </a:r>
            <a:r>
              <a:rPr lang="en-IN" sz="1400" b="1" spc="-50">
                <a:solidFill>
                  <a:srgbClr val="3A3838"/>
                </a:solidFill>
                <a:latin typeface="Aptos" panose="020B0004020202020204" pitchFamily="34" charset="0"/>
                <a:cs typeface="Rubik Bold"/>
              </a:rPr>
              <a:t> </a:t>
            </a:r>
            <a:r>
              <a:rPr lang="en-IN" sz="1400" b="1" spc="-10">
                <a:solidFill>
                  <a:srgbClr val="3A3838"/>
                </a:solidFill>
                <a:latin typeface="Aptos" panose="020B0004020202020204" pitchFamily="34" charset="0"/>
                <a:cs typeface="Rubik Bold"/>
              </a:rPr>
              <a:t>market </a:t>
            </a:r>
            <a:r>
              <a:rPr lang="en-IN" sz="1400" b="1">
                <a:solidFill>
                  <a:srgbClr val="3A3838"/>
                </a:solidFill>
                <a:latin typeface="Aptos" panose="020B0004020202020204" pitchFamily="34" charset="0"/>
                <a:cs typeface="Rubik Bold"/>
              </a:rPr>
              <a:t>by</a:t>
            </a:r>
            <a:r>
              <a:rPr lang="en-IN" sz="1400" b="1" spc="-30">
                <a:solidFill>
                  <a:srgbClr val="3A3838"/>
                </a:solidFill>
                <a:latin typeface="Aptos" panose="020B0004020202020204" pitchFamily="34" charset="0"/>
                <a:cs typeface="Rubik Bold"/>
              </a:rPr>
              <a:t> </a:t>
            </a:r>
            <a:r>
              <a:rPr lang="en-IN" sz="1400" b="1">
                <a:solidFill>
                  <a:srgbClr val="3A3838"/>
                </a:solidFill>
                <a:latin typeface="Aptos" panose="020B0004020202020204" pitchFamily="34" charset="0"/>
                <a:cs typeface="Rubik Bold"/>
              </a:rPr>
              <a:t>better</a:t>
            </a:r>
            <a:r>
              <a:rPr lang="en-IN" sz="1400" b="1" spc="-20">
                <a:solidFill>
                  <a:srgbClr val="3A3838"/>
                </a:solidFill>
                <a:latin typeface="Aptos" panose="020B0004020202020204" pitchFamily="34" charset="0"/>
                <a:cs typeface="Rubik Bold"/>
              </a:rPr>
              <a:t> </a:t>
            </a:r>
            <a:r>
              <a:rPr lang="en-IN" sz="1400" b="1" spc="-10">
                <a:solidFill>
                  <a:srgbClr val="3A3838"/>
                </a:solidFill>
                <a:latin typeface="Aptos" panose="020B0004020202020204" pitchFamily="34" charset="0"/>
                <a:cs typeface="Rubik Bold"/>
              </a:rPr>
              <a:t>decision making</a:t>
            </a:r>
            <a:endParaRPr lang="en-IN" sz="1400" b="1">
              <a:latin typeface="Aptos" panose="020B0004020202020204" pitchFamily="34" charset="0"/>
              <a:cs typeface="Rubik Bold"/>
            </a:endParaRPr>
          </a:p>
        </p:txBody>
      </p:sp>
      <p:sp>
        <p:nvSpPr>
          <p:cNvPr id="27" name="object 27"/>
          <p:cNvSpPr txBox="1"/>
          <p:nvPr/>
        </p:nvSpPr>
        <p:spPr>
          <a:xfrm>
            <a:off x="8621776" y="4482083"/>
            <a:ext cx="2260600" cy="645160"/>
          </a:xfrm>
          <a:prstGeom prst="rect">
            <a:avLst/>
          </a:prstGeom>
        </p:spPr>
        <p:txBody>
          <a:bodyPr vert="horz" wrap="square" lIns="0" tIns="22225" rIns="0" bIns="0" rtlCol="0">
            <a:spAutoFit/>
          </a:bodyPr>
          <a:lstStyle/>
          <a:p>
            <a:pPr marL="156210" marR="5080" indent="-144145">
              <a:lnSpc>
                <a:spcPct val="95200"/>
              </a:lnSpc>
              <a:spcBef>
                <a:spcPts val="175"/>
              </a:spcBef>
              <a:buFont typeface="Arial"/>
              <a:buChar char="•"/>
              <a:tabLst>
                <a:tab pos="156210" algn="l"/>
              </a:tabLst>
            </a:pPr>
            <a:r>
              <a:rPr lang="en-US" sz="1400" b="1">
                <a:solidFill>
                  <a:srgbClr val="3A3838"/>
                </a:solidFill>
                <a:latin typeface="Aptos" panose="020B0004020202020204" pitchFamily="34" charset="0"/>
                <a:cs typeface="Rubik Bold"/>
              </a:rPr>
              <a:t>Take</a:t>
            </a:r>
            <a:r>
              <a:rPr lang="en-US" sz="1400" b="1" spc="-25">
                <a:solidFill>
                  <a:srgbClr val="3A3838"/>
                </a:solidFill>
                <a:latin typeface="Aptos" panose="020B0004020202020204" pitchFamily="34" charset="0"/>
                <a:cs typeface="Rubik Bold"/>
              </a:rPr>
              <a:t> </a:t>
            </a:r>
            <a:r>
              <a:rPr lang="en-US" sz="1400" b="1">
                <a:solidFill>
                  <a:srgbClr val="3A3838"/>
                </a:solidFill>
                <a:latin typeface="Aptos" panose="020B0004020202020204" pitchFamily="34" charset="0"/>
                <a:cs typeface="Rubik Bold"/>
              </a:rPr>
              <a:t>advantage of</a:t>
            </a:r>
            <a:r>
              <a:rPr lang="en-US" sz="1400" b="1" spc="-30">
                <a:solidFill>
                  <a:srgbClr val="3A3838"/>
                </a:solidFill>
                <a:latin typeface="Aptos" panose="020B0004020202020204" pitchFamily="34" charset="0"/>
                <a:cs typeface="Rubik Bold"/>
              </a:rPr>
              <a:t> </a:t>
            </a:r>
            <a:r>
              <a:rPr lang="en-US" sz="1400" b="1" spc="-20">
                <a:solidFill>
                  <a:srgbClr val="3A3838"/>
                </a:solidFill>
                <a:latin typeface="Aptos" panose="020B0004020202020204" pitchFamily="34" charset="0"/>
                <a:cs typeface="Rubik Bold"/>
              </a:rPr>
              <a:t>crowd </a:t>
            </a:r>
            <a:r>
              <a:rPr lang="en-US" sz="1400" b="1" spc="-10">
                <a:solidFill>
                  <a:srgbClr val="3A3838"/>
                </a:solidFill>
                <a:latin typeface="Aptos" panose="020B0004020202020204" pitchFamily="34" charset="0"/>
                <a:cs typeface="Rubik Bold"/>
              </a:rPr>
              <a:t>over-</a:t>
            </a:r>
            <a:r>
              <a:rPr lang="en-US" sz="1400" b="1">
                <a:solidFill>
                  <a:srgbClr val="3A3838"/>
                </a:solidFill>
                <a:latin typeface="Aptos" panose="020B0004020202020204" pitchFamily="34" charset="0"/>
                <a:cs typeface="Rubik Bold"/>
              </a:rPr>
              <a:t>reaction</a:t>
            </a:r>
            <a:r>
              <a:rPr lang="en-US" sz="1400" b="1" spc="-15">
                <a:solidFill>
                  <a:srgbClr val="3A3838"/>
                </a:solidFill>
                <a:latin typeface="Aptos" panose="020B0004020202020204" pitchFamily="34" charset="0"/>
                <a:cs typeface="Rubik Bold"/>
              </a:rPr>
              <a:t> </a:t>
            </a:r>
            <a:r>
              <a:rPr lang="en-US" sz="1400" b="1" spc="-25">
                <a:solidFill>
                  <a:srgbClr val="3A3838"/>
                </a:solidFill>
                <a:latin typeface="Aptos" panose="020B0004020202020204" pitchFamily="34" charset="0"/>
                <a:cs typeface="Rubik Bold"/>
              </a:rPr>
              <a:t>and </a:t>
            </a:r>
            <a:r>
              <a:rPr lang="en-US" sz="1400" b="1" spc="-10">
                <a:solidFill>
                  <a:srgbClr val="3A3838"/>
                </a:solidFill>
                <a:latin typeface="Aptos" panose="020B0004020202020204" pitchFamily="34" charset="0"/>
                <a:cs typeface="Rubik Bold"/>
              </a:rPr>
              <a:t>underreaction</a:t>
            </a:r>
            <a:endParaRPr lang="en-US" sz="1400" b="1">
              <a:latin typeface="Aptos" panose="020B0004020202020204" pitchFamily="34" charset="0"/>
              <a:cs typeface="Rubik Bold"/>
            </a:endParaRPr>
          </a:p>
        </p:txBody>
      </p:sp>
      <p:sp>
        <p:nvSpPr>
          <p:cNvPr id="28" name="object 28"/>
          <p:cNvSpPr txBox="1"/>
          <p:nvPr/>
        </p:nvSpPr>
        <p:spPr>
          <a:xfrm>
            <a:off x="8621776" y="5333238"/>
            <a:ext cx="1765935" cy="422552"/>
          </a:xfrm>
          <a:prstGeom prst="rect">
            <a:avLst/>
          </a:prstGeom>
        </p:spPr>
        <p:txBody>
          <a:bodyPr vert="horz" wrap="square" lIns="0" tIns="12065" rIns="0" bIns="0" rtlCol="0">
            <a:spAutoFit/>
          </a:bodyPr>
          <a:lstStyle/>
          <a:p>
            <a:pPr marL="143510" indent="-143510" algn="ctr">
              <a:lnSpc>
                <a:spcPts val="1639"/>
              </a:lnSpc>
              <a:spcBef>
                <a:spcPts val="95"/>
              </a:spcBef>
              <a:buFont typeface="Arial"/>
              <a:buChar char="•"/>
              <a:tabLst>
                <a:tab pos="143510" algn="l"/>
              </a:tabLst>
            </a:pPr>
            <a:r>
              <a:rPr lang="en-US" sz="1400" b="1">
                <a:solidFill>
                  <a:srgbClr val="3A3838"/>
                </a:solidFill>
                <a:latin typeface="Aptos" panose="020B0004020202020204" pitchFamily="34" charset="0"/>
                <a:cs typeface="Rubik Bold"/>
              </a:rPr>
              <a:t>Reduces</a:t>
            </a:r>
            <a:r>
              <a:rPr lang="en-US" sz="1400" b="1" spc="-25">
                <a:solidFill>
                  <a:srgbClr val="3A3838"/>
                </a:solidFill>
                <a:latin typeface="Aptos" panose="020B0004020202020204" pitchFamily="34" charset="0"/>
                <a:cs typeface="Rubik Bold"/>
              </a:rPr>
              <a:t> </a:t>
            </a:r>
            <a:r>
              <a:rPr lang="en-US" sz="1400" b="1">
                <a:solidFill>
                  <a:srgbClr val="3A3838"/>
                </a:solidFill>
                <a:latin typeface="Aptos" panose="020B0004020202020204" pitchFamily="34" charset="0"/>
                <a:cs typeface="Rubik Bold"/>
              </a:rPr>
              <a:t>one’s</a:t>
            </a:r>
            <a:r>
              <a:rPr lang="en-US" sz="1400" b="1" spc="-40">
                <a:solidFill>
                  <a:srgbClr val="3A3838"/>
                </a:solidFill>
                <a:latin typeface="Aptos" panose="020B0004020202020204" pitchFamily="34" charset="0"/>
                <a:cs typeface="Rubik Bold"/>
              </a:rPr>
              <a:t> </a:t>
            </a:r>
            <a:r>
              <a:rPr lang="en-US" sz="1400" b="1" spc="-25">
                <a:solidFill>
                  <a:srgbClr val="3A3838"/>
                </a:solidFill>
                <a:latin typeface="Aptos" panose="020B0004020202020204" pitchFamily="34" charset="0"/>
                <a:cs typeface="Rubik Bold"/>
              </a:rPr>
              <a:t>own</a:t>
            </a:r>
            <a:endParaRPr lang="en-US" sz="1400" b="1">
              <a:latin typeface="Aptos" panose="020B0004020202020204" pitchFamily="34" charset="0"/>
              <a:cs typeface="Rubik Bold"/>
            </a:endParaRPr>
          </a:p>
          <a:p>
            <a:pPr marL="13335" algn="ctr">
              <a:lnSpc>
                <a:spcPts val="1639"/>
              </a:lnSpc>
            </a:pPr>
            <a:r>
              <a:rPr lang="en-US" sz="1400" b="1">
                <a:solidFill>
                  <a:srgbClr val="3A3838"/>
                </a:solidFill>
                <a:latin typeface="Aptos" panose="020B0004020202020204" pitchFamily="34" charset="0"/>
                <a:cs typeface="Rubik Bold"/>
              </a:rPr>
              <a:t>behavioral</a:t>
            </a:r>
            <a:r>
              <a:rPr lang="en-US" sz="1400" b="1" spc="-40">
                <a:solidFill>
                  <a:srgbClr val="3A3838"/>
                </a:solidFill>
                <a:latin typeface="Aptos" panose="020B0004020202020204" pitchFamily="34" charset="0"/>
                <a:cs typeface="Rubik Bold"/>
              </a:rPr>
              <a:t> </a:t>
            </a:r>
            <a:r>
              <a:rPr lang="en-US" sz="1400" b="1" spc="-10">
                <a:solidFill>
                  <a:srgbClr val="3A3838"/>
                </a:solidFill>
                <a:latin typeface="Aptos" panose="020B0004020202020204" pitchFamily="34" charset="0"/>
                <a:cs typeface="Rubik Bold"/>
              </a:rPr>
              <a:t>pitfalls</a:t>
            </a:r>
            <a:endParaRPr lang="en-US" sz="1400" b="1">
              <a:latin typeface="Aptos" panose="020B0004020202020204" pitchFamily="34" charset="0"/>
              <a:cs typeface="Rubik Bold"/>
            </a:endParaRPr>
          </a:p>
        </p:txBody>
      </p:sp>
      <p:sp>
        <p:nvSpPr>
          <p:cNvPr id="34" name="TextBox 33">
            <a:extLst>
              <a:ext uri="{FF2B5EF4-FFF2-40B4-BE49-F238E27FC236}">
                <a16:creationId xmlns:a16="http://schemas.microsoft.com/office/drawing/2014/main" id="{697D9D30-D3CD-9E40-1906-320438A73E0C}"/>
              </a:ext>
            </a:extLst>
          </p:cNvPr>
          <p:cNvSpPr txBox="1"/>
          <p:nvPr/>
        </p:nvSpPr>
        <p:spPr>
          <a:xfrm>
            <a:off x="65695" y="6553521"/>
            <a:ext cx="3366627" cy="276999"/>
          </a:xfrm>
          <a:prstGeom prst="rect">
            <a:avLst/>
          </a:prstGeom>
          <a:noFill/>
        </p:spPr>
        <p:txBody>
          <a:bodyPr wrap="none" rtlCol="0">
            <a:spAutoFit/>
          </a:bodyPr>
          <a:lstStyle/>
          <a:p>
            <a:r>
              <a:rPr lang="fr-FR" sz="1200" b="1">
                <a:solidFill>
                  <a:srgbClr val="005CAC"/>
                </a:solidFill>
                <a:latin typeface="Aptos" panose="020B0004020202020204" pitchFamily="34" charset="0"/>
                <a:cs typeface="Rubik Bold" pitchFamily="2" charset="-79"/>
              </a:rPr>
              <a:t>BAJAJ FINSERV ASSET MANAGEMENT LIMITED</a:t>
            </a:r>
            <a:endParaRPr lang="en-US" sz="1200" b="1">
              <a:solidFill>
                <a:srgbClr val="005CAC"/>
              </a:solidFill>
              <a:latin typeface="Aptos" panose="020B0004020202020204" pitchFamily="34" charset="0"/>
              <a:cs typeface="Rubik Bold" pitchFamily="2" charset="-79"/>
            </a:endParaRPr>
          </a:p>
        </p:txBody>
      </p:sp>
      <p:pic>
        <p:nvPicPr>
          <p:cNvPr id="35" name="Picture 34" descr="A blue and black sign with white text&#10;&#10;AI-generated content may be incorrect.">
            <a:extLst>
              <a:ext uri="{FF2B5EF4-FFF2-40B4-BE49-F238E27FC236}">
                <a16:creationId xmlns:a16="http://schemas.microsoft.com/office/drawing/2014/main" id="{8102BC31-9E1D-859D-A291-B8BC8DA1A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6249" y="123340"/>
            <a:ext cx="1401991" cy="59103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8420" rIns="0" bIns="0" rtlCol="0">
            <a:spAutoFit/>
          </a:bodyPr>
          <a:lstStyle/>
          <a:p>
            <a:pPr marL="12700">
              <a:lnSpc>
                <a:spcPct val="100000"/>
              </a:lnSpc>
              <a:spcBef>
                <a:spcPts val="100"/>
              </a:spcBef>
            </a:pPr>
            <a:r>
              <a:t>Our</a:t>
            </a:r>
            <a:r>
              <a:rPr spc="5"/>
              <a:t> </a:t>
            </a:r>
            <a:r>
              <a:t>Investment</a:t>
            </a:r>
            <a:r>
              <a:rPr spc="-5"/>
              <a:t> </a:t>
            </a:r>
            <a:r>
              <a:rPr spc="-10"/>
              <a:t>Philosophy</a:t>
            </a:r>
          </a:p>
        </p:txBody>
      </p:sp>
      <p:sp>
        <p:nvSpPr>
          <p:cNvPr id="3" name="object 3"/>
          <p:cNvSpPr/>
          <p:nvPr/>
        </p:nvSpPr>
        <p:spPr>
          <a:xfrm>
            <a:off x="427481" y="799337"/>
            <a:ext cx="1095375" cy="57150"/>
          </a:xfrm>
          <a:custGeom>
            <a:avLst/>
            <a:gdLst/>
            <a:ahLst/>
            <a:cxnLst/>
            <a:rect l="l" t="t" r="r" b="b"/>
            <a:pathLst>
              <a:path w="1095375" h="57150">
                <a:moveTo>
                  <a:pt x="1094994" y="0"/>
                </a:moveTo>
                <a:lnTo>
                  <a:pt x="0" y="0"/>
                </a:lnTo>
                <a:lnTo>
                  <a:pt x="0" y="57150"/>
                </a:lnTo>
                <a:lnTo>
                  <a:pt x="1094994" y="57150"/>
                </a:lnTo>
                <a:lnTo>
                  <a:pt x="1094994" y="0"/>
                </a:lnTo>
                <a:close/>
              </a:path>
            </a:pathLst>
          </a:custGeom>
          <a:solidFill>
            <a:srgbClr val="005DAC"/>
          </a:solidFill>
        </p:spPr>
        <p:txBody>
          <a:bodyPr wrap="square" lIns="0" tIns="0" rIns="0" bIns="0" rtlCol="0"/>
          <a:lstStyle/>
          <a:p>
            <a:endParaRPr/>
          </a:p>
        </p:txBody>
      </p:sp>
      <p:sp>
        <p:nvSpPr>
          <p:cNvPr id="5" name="object 5"/>
          <p:cNvSpPr/>
          <p:nvPr/>
        </p:nvSpPr>
        <p:spPr>
          <a:xfrm>
            <a:off x="978585" y="1701761"/>
            <a:ext cx="3090545" cy="3817620"/>
          </a:xfrm>
          <a:custGeom>
            <a:avLst/>
            <a:gdLst/>
            <a:ahLst/>
            <a:cxnLst/>
            <a:rect l="l" t="t" r="r" b="b"/>
            <a:pathLst>
              <a:path w="3090545" h="3817620">
                <a:moveTo>
                  <a:pt x="3090037" y="364197"/>
                </a:moveTo>
                <a:lnTo>
                  <a:pt x="3086989" y="311264"/>
                </a:lnTo>
                <a:lnTo>
                  <a:pt x="3069310" y="238683"/>
                </a:lnTo>
                <a:lnTo>
                  <a:pt x="3067266" y="234086"/>
                </a:lnTo>
                <a:lnTo>
                  <a:pt x="3067266" y="3473780"/>
                </a:lnTo>
                <a:lnTo>
                  <a:pt x="3066910" y="3488829"/>
                </a:lnTo>
                <a:lnTo>
                  <a:pt x="3061424" y="3536543"/>
                </a:lnTo>
                <a:lnTo>
                  <a:pt x="3048774" y="3582352"/>
                </a:lnTo>
                <a:lnTo>
                  <a:pt x="3029572" y="3625634"/>
                </a:lnTo>
                <a:lnTo>
                  <a:pt x="3004439" y="3665715"/>
                </a:lnTo>
                <a:lnTo>
                  <a:pt x="2974022" y="3701948"/>
                </a:lnTo>
                <a:lnTo>
                  <a:pt x="2938945" y="3733698"/>
                </a:lnTo>
                <a:lnTo>
                  <a:pt x="2899829" y="3760292"/>
                </a:lnTo>
                <a:lnTo>
                  <a:pt x="2857309" y="3781094"/>
                </a:lnTo>
                <a:lnTo>
                  <a:pt x="2812021" y="3795458"/>
                </a:lnTo>
                <a:lnTo>
                  <a:pt x="2764574" y="3802723"/>
                </a:lnTo>
                <a:lnTo>
                  <a:pt x="2760345" y="3803053"/>
                </a:lnTo>
                <a:lnTo>
                  <a:pt x="2756217" y="3803548"/>
                </a:lnTo>
                <a:lnTo>
                  <a:pt x="2739504" y="3804043"/>
                </a:lnTo>
                <a:lnTo>
                  <a:pt x="358216" y="3809060"/>
                </a:lnTo>
                <a:lnTo>
                  <a:pt x="312242" y="3806101"/>
                </a:lnTo>
                <a:lnTo>
                  <a:pt x="267550" y="3796525"/>
                </a:lnTo>
                <a:lnTo>
                  <a:pt x="224751" y="3780802"/>
                </a:lnTo>
                <a:lnTo>
                  <a:pt x="184480" y="3759441"/>
                </a:lnTo>
                <a:lnTo>
                  <a:pt x="147332" y="3732961"/>
                </a:lnTo>
                <a:lnTo>
                  <a:pt x="113919" y="3701885"/>
                </a:lnTo>
                <a:lnTo>
                  <a:pt x="84848" y="3666718"/>
                </a:lnTo>
                <a:lnTo>
                  <a:pt x="60756" y="3627983"/>
                </a:lnTo>
                <a:lnTo>
                  <a:pt x="42227" y="3586213"/>
                </a:lnTo>
                <a:lnTo>
                  <a:pt x="29895" y="3541903"/>
                </a:lnTo>
                <a:lnTo>
                  <a:pt x="22847" y="3466769"/>
                </a:lnTo>
                <a:lnTo>
                  <a:pt x="22923" y="3451390"/>
                </a:lnTo>
                <a:lnTo>
                  <a:pt x="23101" y="3428631"/>
                </a:lnTo>
                <a:lnTo>
                  <a:pt x="23190" y="3389414"/>
                </a:lnTo>
                <a:lnTo>
                  <a:pt x="24511" y="3143212"/>
                </a:lnTo>
                <a:lnTo>
                  <a:pt x="26060" y="2889808"/>
                </a:lnTo>
                <a:lnTo>
                  <a:pt x="33629" y="1744218"/>
                </a:lnTo>
                <a:lnTo>
                  <a:pt x="35179" y="1482534"/>
                </a:lnTo>
                <a:lnTo>
                  <a:pt x="36296" y="1274851"/>
                </a:lnTo>
                <a:lnTo>
                  <a:pt x="37020" y="1120482"/>
                </a:lnTo>
                <a:lnTo>
                  <a:pt x="37655" y="967651"/>
                </a:lnTo>
                <a:lnTo>
                  <a:pt x="38176" y="816610"/>
                </a:lnTo>
                <a:lnTo>
                  <a:pt x="38455" y="717054"/>
                </a:lnTo>
                <a:lnTo>
                  <a:pt x="38506" y="692035"/>
                </a:lnTo>
                <a:lnTo>
                  <a:pt x="3062160" y="692035"/>
                </a:lnTo>
                <a:lnTo>
                  <a:pt x="3062643" y="866521"/>
                </a:lnTo>
                <a:lnTo>
                  <a:pt x="3063036" y="1055649"/>
                </a:lnTo>
                <a:lnTo>
                  <a:pt x="3063443" y="1321879"/>
                </a:lnTo>
                <a:lnTo>
                  <a:pt x="3064624" y="2479789"/>
                </a:lnTo>
                <a:lnTo>
                  <a:pt x="3065043" y="2744876"/>
                </a:lnTo>
                <a:lnTo>
                  <a:pt x="3065488" y="2948622"/>
                </a:lnTo>
                <a:lnTo>
                  <a:pt x="3065932" y="3105073"/>
                </a:lnTo>
                <a:lnTo>
                  <a:pt x="3066389" y="3235909"/>
                </a:lnTo>
                <a:lnTo>
                  <a:pt x="3066834" y="3340709"/>
                </a:lnTo>
                <a:lnTo>
                  <a:pt x="3067177" y="3412426"/>
                </a:lnTo>
                <a:lnTo>
                  <a:pt x="3067266" y="3473780"/>
                </a:lnTo>
                <a:lnTo>
                  <a:pt x="3067266" y="234086"/>
                </a:lnTo>
                <a:lnTo>
                  <a:pt x="3049752" y="194665"/>
                </a:lnTo>
                <a:lnTo>
                  <a:pt x="3024403" y="153962"/>
                </a:lnTo>
                <a:lnTo>
                  <a:pt x="3021952" y="151003"/>
                </a:lnTo>
                <a:lnTo>
                  <a:pt x="3021952" y="206286"/>
                </a:lnTo>
                <a:lnTo>
                  <a:pt x="3009544" y="186042"/>
                </a:lnTo>
                <a:lnTo>
                  <a:pt x="3019171" y="200393"/>
                </a:lnTo>
                <a:lnTo>
                  <a:pt x="3021952" y="206286"/>
                </a:lnTo>
                <a:lnTo>
                  <a:pt x="3021952" y="151003"/>
                </a:lnTo>
                <a:lnTo>
                  <a:pt x="3006483" y="132334"/>
                </a:lnTo>
                <a:lnTo>
                  <a:pt x="3006483" y="181483"/>
                </a:lnTo>
                <a:lnTo>
                  <a:pt x="2979851" y="147701"/>
                </a:lnTo>
                <a:lnTo>
                  <a:pt x="2948152" y="116001"/>
                </a:lnTo>
                <a:lnTo>
                  <a:pt x="2912910" y="88188"/>
                </a:lnTo>
                <a:lnTo>
                  <a:pt x="2920835" y="92837"/>
                </a:lnTo>
                <a:lnTo>
                  <a:pt x="2958973" y="123583"/>
                </a:lnTo>
                <a:lnTo>
                  <a:pt x="2991942" y="159753"/>
                </a:lnTo>
                <a:lnTo>
                  <a:pt x="3006483" y="181483"/>
                </a:lnTo>
                <a:lnTo>
                  <a:pt x="3006483" y="132334"/>
                </a:lnTo>
                <a:lnTo>
                  <a:pt x="2993860" y="117081"/>
                </a:lnTo>
                <a:lnTo>
                  <a:pt x="2958769" y="84531"/>
                </a:lnTo>
                <a:lnTo>
                  <a:pt x="2919755" y="56832"/>
                </a:lnTo>
                <a:lnTo>
                  <a:pt x="2879064" y="35356"/>
                </a:lnTo>
                <a:lnTo>
                  <a:pt x="2877439" y="34493"/>
                </a:lnTo>
                <a:lnTo>
                  <a:pt x="2832443" y="18034"/>
                </a:lnTo>
                <a:lnTo>
                  <a:pt x="2785402" y="7950"/>
                </a:lnTo>
                <a:lnTo>
                  <a:pt x="2736926" y="4775"/>
                </a:lnTo>
                <a:lnTo>
                  <a:pt x="381215" y="0"/>
                </a:lnTo>
                <a:lnTo>
                  <a:pt x="354584" y="254"/>
                </a:lnTo>
                <a:lnTo>
                  <a:pt x="300863" y="4635"/>
                </a:lnTo>
                <a:lnTo>
                  <a:pt x="227952" y="24498"/>
                </a:lnTo>
                <a:lnTo>
                  <a:pt x="183984" y="45440"/>
                </a:lnTo>
                <a:lnTo>
                  <a:pt x="143484" y="72237"/>
                </a:lnTo>
                <a:lnTo>
                  <a:pt x="106959" y="104216"/>
                </a:lnTo>
                <a:lnTo>
                  <a:pt x="74930" y="140716"/>
                </a:lnTo>
                <a:lnTo>
                  <a:pt x="47891" y="181063"/>
                </a:lnTo>
                <a:lnTo>
                  <a:pt x="26365" y="224574"/>
                </a:lnTo>
                <a:lnTo>
                  <a:pt x="10858" y="270586"/>
                </a:lnTo>
                <a:lnTo>
                  <a:pt x="1879" y="318427"/>
                </a:lnTo>
                <a:lnTo>
                  <a:pt x="88" y="364197"/>
                </a:lnTo>
                <a:lnTo>
                  <a:pt x="0" y="521042"/>
                </a:lnTo>
                <a:lnTo>
                  <a:pt x="177" y="665353"/>
                </a:lnTo>
                <a:lnTo>
                  <a:pt x="393" y="765556"/>
                </a:lnTo>
                <a:lnTo>
                  <a:pt x="673" y="866521"/>
                </a:lnTo>
                <a:lnTo>
                  <a:pt x="1028" y="968184"/>
                </a:lnTo>
                <a:lnTo>
                  <a:pt x="1435" y="1070483"/>
                </a:lnTo>
                <a:lnTo>
                  <a:pt x="2159" y="1224940"/>
                </a:lnTo>
                <a:lnTo>
                  <a:pt x="2971" y="1380439"/>
                </a:lnTo>
                <a:lnTo>
                  <a:pt x="4203" y="1588947"/>
                </a:lnTo>
                <a:lnTo>
                  <a:pt x="5905" y="1850732"/>
                </a:lnTo>
                <a:lnTo>
                  <a:pt x="10998" y="2581732"/>
                </a:lnTo>
                <a:lnTo>
                  <a:pt x="13030" y="2891091"/>
                </a:lnTo>
                <a:lnTo>
                  <a:pt x="14287" y="3105073"/>
                </a:lnTo>
                <a:lnTo>
                  <a:pt x="15100" y="3258972"/>
                </a:lnTo>
                <a:lnTo>
                  <a:pt x="15697" y="3389414"/>
                </a:lnTo>
                <a:lnTo>
                  <a:pt x="15786" y="3428631"/>
                </a:lnTo>
                <a:lnTo>
                  <a:pt x="16027" y="3466769"/>
                </a:lnTo>
                <a:lnTo>
                  <a:pt x="18161" y="3505822"/>
                </a:lnTo>
                <a:lnTo>
                  <a:pt x="36601" y="3588181"/>
                </a:lnTo>
                <a:lnTo>
                  <a:pt x="55575" y="3630523"/>
                </a:lnTo>
                <a:lnTo>
                  <a:pt x="80213" y="3669741"/>
                </a:lnTo>
                <a:lnTo>
                  <a:pt x="109880" y="3705301"/>
                </a:lnTo>
                <a:lnTo>
                  <a:pt x="143941" y="3736695"/>
                </a:lnTo>
                <a:lnTo>
                  <a:pt x="181762" y="3763391"/>
                </a:lnTo>
                <a:lnTo>
                  <a:pt x="222732" y="3784879"/>
                </a:lnTo>
                <a:lnTo>
                  <a:pt x="266217" y="3800640"/>
                </a:lnTo>
                <a:lnTo>
                  <a:pt x="311594" y="3810165"/>
                </a:lnTo>
                <a:lnTo>
                  <a:pt x="358216" y="3812908"/>
                </a:lnTo>
                <a:lnTo>
                  <a:pt x="812228" y="3812794"/>
                </a:lnTo>
                <a:lnTo>
                  <a:pt x="2724658" y="3817556"/>
                </a:lnTo>
                <a:lnTo>
                  <a:pt x="2752636" y="3817416"/>
                </a:lnTo>
                <a:lnTo>
                  <a:pt x="2797759" y="3812502"/>
                </a:lnTo>
                <a:lnTo>
                  <a:pt x="2798114" y="3812463"/>
                </a:lnTo>
                <a:lnTo>
                  <a:pt x="2842463" y="3801414"/>
                </a:lnTo>
                <a:lnTo>
                  <a:pt x="2884982" y="3784600"/>
                </a:lnTo>
                <a:lnTo>
                  <a:pt x="2924949" y="3762400"/>
                </a:lnTo>
                <a:lnTo>
                  <a:pt x="2961690" y="3735146"/>
                </a:lnTo>
                <a:lnTo>
                  <a:pt x="2994469" y="3703193"/>
                </a:lnTo>
                <a:lnTo>
                  <a:pt x="3026600" y="3661892"/>
                </a:lnTo>
                <a:lnTo>
                  <a:pt x="3052013" y="3616172"/>
                </a:lnTo>
                <a:lnTo>
                  <a:pt x="3070326" y="3567138"/>
                </a:lnTo>
                <a:lnTo>
                  <a:pt x="3081172" y="3515906"/>
                </a:lnTo>
                <a:lnTo>
                  <a:pt x="3084169" y="3463620"/>
                </a:lnTo>
                <a:lnTo>
                  <a:pt x="3084347" y="3412426"/>
                </a:lnTo>
                <a:lnTo>
                  <a:pt x="3084665" y="3372586"/>
                </a:lnTo>
                <a:lnTo>
                  <a:pt x="3084576" y="3198711"/>
                </a:lnTo>
                <a:lnTo>
                  <a:pt x="3084715" y="3145167"/>
                </a:lnTo>
                <a:lnTo>
                  <a:pt x="3085173" y="3105073"/>
                </a:lnTo>
                <a:lnTo>
                  <a:pt x="3089935" y="399491"/>
                </a:lnTo>
                <a:lnTo>
                  <a:pt x="3090037" y="364197"/>
                </a:lnTo>
                <a:close/>
              </a:path>
            </a:pathLst>
          </a:custGeom>
          <a:solidFill>
            <a:srgbClr val="005DAC"/>
          </a:solidFill>
        </p:spPr>
        <p:txBody>
          <a:bodyPr wrap="square" lIns="0" tIns="0" rIns="0" bIns="0" rtlCol="0"/>
          <a:lstStyle/>
          <a:p>
            <a:endParaRPr/>
          </a:p>
        </p:txBody>
      </p:sp>
      <p:sp>
        <p:nvSpPr>
          <p:cNvPr id="6" name="object 6"/>
          <p:cNvSpPr txBox="1"/>
          <p:nvPr/>
        </p:nvSpPr>
        <p:spPr>
          <a:xfrm>
            <a:off x="1647698" y="1866646"/>
            <a:ext cx="1991995" cy="375920"/>
          </a:xfrm>
          <a:prstGeom prst="rect">
            <a:avLst/>
          </a:prstGeom>
        </p:spPr>
        <p:txBody>
          <a:bodyPr vert="horz" wrap="square" lIns="0" tIns="12700" rIns="0" bIns="0" rtlCol="0">
            <a:spAutoFit/>
          </a:bodyPr>
          <a:lstStyle/>
          <a:p>
            <a:pPr marL="12700">
              <a:lnSpc>
                <a:spcPct val="100000"/>
              </a:lnSpc>
              <a:spcBef>
                <a:spcPts val="100"/>
              </a:spcBef>
            </a:pPr>
            <a:r>
              <a:rPr sz="2300" b="0">
                <a:solidFill>
                  <a:srgbClr val="FFFFFF"/>
                </a:solidFill>
                <a:latin typeface="Rubik Medium"/>
                <a:cs typeface="Rubik Medium"/>
              </a:rPr>
              <a:t>Hunting</a:t>
            </a:r>
            <a:r>
              <a:rPr sz="2300" b="0" spc="-10">
                <a:solidFill>
                  <a:srgbClr val="FFFFFF"/>
                </a:solidFill>
                <a:latin typeface="Rubik Medium"/>
                <a:cs typeface="Rubik Medium"/>
              </a:rPr>
              <a:t> Ideas</a:t>
            </a:r>
            <a:endParaRPr sz="2300">
              <a:latin typeface="Rubik Medium"/>
              <a:cs typeface="Rubik Medium"/>
            </a:endParaRPr>
          </a:p>
        </p:txBody>
      </p:sp>
      <p:sp>
        <p:nvSpPr>
          <p:cNvPr id="7" name="object 7"/>
          <p:cNvSpPr/>
          <p:nvPr/>
        </p:nvSpPr>
        <p:spPr>
          <a:xfrm>
            <a:off x="4312526" y="1696211"/>
            <a:ext cx="3098800" cy="3827779"/>
          </a:xfrm>
          <a:custGeom>
            <a:avLst/>
            <a:gdLst/>
            <a:ahLst/>
            <a:cxnLst/>
            <a:rect l="l" t="t" r="r" b="b"/>
            <a:pathLst>
              <a:path w="3098800" h="3827779">
                <a:moveTo>
                  <a:pt x="3098647" y="365150"/>
                </a:moveTo>
                <a:lnTo>
                  <a:pt x="3095548" y="312039"/>
                </a:lnTo>
                <a:lnTo>
                  <a:pt x="3077819" y="239331"/>
                </a:lnTo>
                <a:lnTo>
                  <a:pt x="3075813" y="234810"/>
                </a:lnTo>
                <a:lnTo>
                  <a:pt x="3075813" y="3482835"/>
                </a:lnTo>
                <a:lnTo>
                  <a:pt x="3075444" y="3497973"/>
                </a:lnTo>
                <a:lnTo>
                  <a:pt x="3069945" y="3545776"/>
                </a:lnTo>
                <a:lnTo>
                  <a:pt x="3057258" y="3591699"/>
                </a:lnTo>
                <a:lnTo>
                  <a:pt x="3037992" y="3635083"/>
                </a:lnTo>
                <a:lnTo>
                  <a:pt x="3012795" y="3675278"/>
                </a:lnTo>
                <a:lnTo>
                  <a:pt x="2982290" y="3711613"/>
                </a:lnTo>
                <a:lnTo>
                  <a:pt x="2947098" y="3743452"/>
                </a:lnTo>
                <a:lnTo>
                  <a:pt x="2907855" y="3770122"/>
                </a:lnTo>
                <a:lnTo>
                  <a:pt x="2865196" y="3790988"/>
                </a:lnTo>
                <a:lnTo>
                  <a:pt x="2819755" y="3805390"/>
                </a:lnTo>
                <a:lnTo>
                  <a:pt x="2772168" y="3812667"/>
                </a:lnTo>
                <a:lnTo>
                  <a:pt x="2767977" y="3812921"/>
                </a:lnTo>
                <a:lnTo>
                  <a:pt x="2763913" y="3813429"/>
                </a:lnTo>
                <a:lnTo>
                  <a:pt x="2747149" y="3813937"/>
                </a:lnTo>
                <a:lnTo>
                  <a:pt x="359041" y="3819017"/>
                </a:lnTo>
                <a:lnTo>
                  <a:pt x="359041" y="3818890"/>
                </a:lnTo>
                <a:lnTo>
                  <a:pt x="312953" y="3815994"/>
                </a:lnTo>
                <a:lnTo>
                  <a:pt x="268160" y="3806393"/>
                </a:lnTo>
                <a:lnTo>
                  <a:pt x="225259" y="3790619"/>
                </a:lnTo>
                <a:lnTo>
                  <a:pt x="184873" y="3769207"/>
                </a:lnTo>
                <a:lnTo>
                  <a:pt x="147624" y="3742664"/>
                </a:lnTo>
                <a:lnTo>
                  <a:pt x="114122" y="3711511"/>
                </a:lnTo>
                <a:lnTo>
                  <a:pt x="84975" y="3676269"/>
                </a:lnTo>
                <a:lnTo>
                  <a:pt x="60807" y="3637445"/>
                </a:lnTo>
                <a:lnTo>
                  <a:pt x="42227" y="3595573"/>
                </a:lnTo>
                <a:lnTo>
                  <a:pt x="29857" y="3551174"/>
                </a:lnTo>
                <a:lnTo>
                  <a:pt x="22809" y="3475786"/>
                </a:lnTo>
                <a:lnTo>
                  <a:pt x="22885" y="3460394"/>
                </a:lnTo>
                <a:lnTo>
                  <a:pt x="23050" y="3437585"/>
                </a:lnTo>
                <a:lnTo>
                  <a:pt x="23126" y="3398266"/>
                </a:lnTo>
                <a:lnTo>
                  <a:pt x="24460" y="3153346"/>
                </a:lnTo>
                <a:lnTo>
                  <a:pt x="25958" y="2905988"/>
                </a:lnTo>
                <a:lnTo>
                  <a:pt x="33743" y="1726603"/>
                </a:lnTo>
                <a:lnTo>
                  <a:pt x="35255" y="1468958"/>
                </a:lnTo>
                <a:lnTo>
                  <a:pt x="36334" y="1264526"/>
                </a:lnTo>
                <a:lnTo>
                  <a:pt x="37096" y="1097140"/>
                </a:lnTo>
                <a:lnTo>
                  <a:pt x="37642" y="962126"/>
                </a:lnTo>
                <a:lnTo>
                  <a:pt x="38138" y="811237"/>
                </a:lnTo>
                <a:lnTo>
                  <a:pt x="38404" y="712139"/>
                </a:lnTo>
                <a:lnTo>
                  <a:pt x="38430" y="694182"/>
                </a:lnTo>
                <a:lnTo>
                  <a:pt x="3070644" y="694182"/>
                </a:lnTo>
                <a:lnTo>
                  <a:pt x="3070822" y="746175"/>
                </a:lnTo>
                <a:lnTo>
                  <a:pt x="3071228" y="911059"/>
                </a:lnTo>
                <a:lnTo>
                  <a:pt x="3071622" y="1112583"/>
                </a:lnTo>
                <a:lnTo>
                  <a:pt x="3071977" y="1360970"/>
                </a:lnTo>
                <a:lnTo>
                  <a:pt x="3073146" y="2503119"/>
                </a:lnTo>
                <a:lnTo>
                  <a:pt x="3073565" y="2764015"/>
                </a:lnTo>
                <a:lnTo>
                  <a:pt x="3074009" y="2964548"/>
                </a:lnTo>
                <a:lnTo>
                  <a:pt x="3074428" y="3113151"/>
                </a:lnTo>
                <a:lnTo>
                  <a:pt x="3074924" y="3252724"/>
                </a:lnTo>
                <a:lnTo>
                  <a:pt x="3075343" y="3350298"/>
                </a:lnTo>
                <a:lnTo>
                  <a:pt x="3075584" y="3398266"/>
                </a:lnTo>
                <a:lnTo>
                  <a:pt x="3075673" y="3437585"/>
                </a:lnTo>
                <a:lnTo>
                  <a:pt x="3075800" y="3460394"/>
                </a:lnTo>
                <a:lnTo>
                  <a:pt x="3075813" y="3482835"/>
                </a:lnTo>
                <a:lnTo>
                  <a:pt x="3075813" y="234810"/>
                </a:lnTo>
                <a:lnTo>
                  <a:pt x="3058236" y="195199"/>
                </a:lnTo>
                <a:lnTo>
                  <a:pt x="3032836" y="154393"/>
                </a:lnTo>
                <a:lnTo>
                  <a:pt x="3031312" y="152552"/>
                </a:lnTo>
                <a:lnTo>
                  <a:pt x="3031312" y="208851"/>
                </a:lnTo>
                <a:lnTo>
                  <a:pt x="3015970" y="183807"/>
                </a:lnTo>
                <a:lnTo>
                  <a:pt x="2988094" y="148475"/>
                </a:lnTo>
                <a:lnTo>
                  <a:pt x="2956306" y="116687"/>
                </a:lnTo>
                <a:lnTo>
                  <a:pt x="2920974" y="88811"/>
                </a:lnTo>
                <a:lnTo>
                  <a:pt x="2899664" y="75768"/>
                </a:lnTo>
                <a:lnTo>
                  <a:pt x="2929013" y="92964"/>
                </a:lnTo>
                <a:lnTo>
                  <a:pt x="2967202" y="123812"/>
                </a:lnTo>
                <a:lnTo>
                  <a:pt x="3000235" y="160096"/>
                </a:lnTo>
                <a:lnTo>
                  <a:pt x="3027540" y="200875"/>
                </a:lnTo>
                <a:lnTo>
                  <a:pt x="3031312" y="208851"/>
                </a:lnTo>
                <a:lnTo>
                  <a:pt x="3031312" y="152552"/>
                </a:lnTo>
                <a:lnTo>
                  <a:pt x="3002229" y="117398"/>
                </a:lnTo>
                <a:lnTo>
                  <a:pt x="2967037" y="84759"/>
                </a:lnTo>
                <a:lnTo>
                  <a:pt x="2927908" y="56972"/>
                </a:lnTo>
                <a:lnTo>
                  <a:pt x="2887116" y="35433"/>
                </a:lnTo>
                <a:lnTo>
                  <a:pt x="2840317" y="18034"/>
                </a:lnTo>
                <a:lnTo>
                  <a:pt x="2793111" y="7912"/>
                </a:lnTo>
                <a:lnTo>
                  <a:pt x="2744482" y="4699"/>
                </a:lnTo>
                <a:lnTo>
                  <a:pt x="382155" y="0"/>
                </a:lnTo>
                <a:lnTo>
                  <a:pt x="355422" y="241"/>
                </a:lnTo>
                <a:lnTo>
                  <a:pt x="301548" y="4648"/>
                </a:lnTo>
                <a:lnTo>
                  <a:pt x="228434" y="24574"/>
                </a:lnTo>
                <a:lnTo>
                  <a:pt x="184353" y="45542"/>
                </a:lnTo>
                <a:lnTo>
                  <a:pt x="143738" y="72390"/>
                </a:lnTo>
                <a:lnTo>
                  <a:pt x="107124" y="104457"/>
                </a:lnTo>
                <a:lnTo>
                  <a:pt x="74993" y="141058"/>
                </a:lnTo>
                <a:lnTo>
                  <a:pt x="47891" y="181521"/>
                </a:lnTo>
                <a:lnTo>
                  <a:pt x="26314" y="225158"/>
                </a:lnTo>
                <a:lnTo>
                  <a:pt x="10782" y="271310"/>
                </a:lnTo>
                <a:lnTo>
                  <a:pt x="1790" y="319290"/>
                </a:lnTo>
                <a:lnTo>
                  <a:pt x="12" y="365150"/>
                </a:lnTo>
                <a:lnTo>
                  <a:pt x="0" y="618350"/>
                </a:lnTo>
                <a:lnTo>
                  <a:pt x="165" y="712139"/>
                </a:lnTo>
                <a:lnTo>
                  <a:pt x="406" y="813422"/>
                </a:lnTo>
                <a:lnTo>
                  <a:pt x="698" y="911059"/>
                </a:lnTo>
                <a:lnTo>
                  <a:pt x="1066" y="1011529"/>
                </a:lnTo>
                <a:lnTo>
                  <a:pt x="1485" y="1112583"/>
                </a:lnTo>
                <a:lnTo>
                  <a:pt x="2222" y="1265085"/>
                </a:lnTo>
                <a:lnTo>
                  <a:pt x="3048" y="1418539"/>
                </a:lnTo>
                <a:lnTo>
                  <a:pt x="3949" y="1572704"/>
                </a:lnTo>
                <a:lnTo>
                  <a:pt x="5613" y="1830654"/>
                </a:lnTo>
                <a:lnTo>
                  <a:pt x="10985" y="2602522"/>
                </a:lnTo>
                <a:lnTo>
                  <a:pt x="12992" y="2907601"/>
                </a:lnTo>
                <a:lnTo>
                  <a:pt x="14211" y="3113151"/>
                </a:lnTo>
                <a:lnTo>
                  <a:pt x="14947" y="3252724"/>
                </a:lnTo>
                <a:lnTo>
                  <a:pt x="15633" y="3398266"/>
                </a:lnTo>
                <a:lnTo>
                  <a:pt x="15709" y="3437585"/>
                </a:lnTo>
                <a:lnTo>
                  <a:pt x="15951" y="3475786"/>
                </a:lnTo>
                <a:lnTo>
                  <a:pt x="18097" y="3514953"/>
                </a:lnTo>
                <a:lnTo>
                  <a:pt x="36614" y="3597529"/>
                </a:lnTo>
                <a:lnTo>
                  <a:pt x="55638" y="3639997"/>
                </a:lnTo>
                <a:lnTo>
                  <a:pt x="80340" y="3679317"/>
                </a:lnTo>
                <a:lnTo>
                  <a:pt x="110070" y="3714978"/>
                </a:lnTo>
                <a:lnTo>
                  <a:pt x="144208" y="3746462"/>
                </a:lnTo>
                <a:lnTo>
                  <a:pt x="182143" y="3773233"/>
                </a:lnTo>
                <a:lnTo>
                  <a:pt x="223215" y="3794772"/>
                </a:lnTo>
                <a:lnTo>
                  <a:pt x="266801" y="3810571"/>
                </a:lnTo>
                <a:lnTo>
                  <a:pt x="312293" y="3820096"/>
                </a:lnTo>
                <a:lnTo>
                  <a:pt x="359041" y="3822827"/>
                </a:lnTo>
                <a:lnTo>
                  <a:pt x="762330" y="3822776"/>
                </a:lnTo>
                <a:lnTo>
                  <a:pt x="2732189" y="3827513"/>
                </a:lnTo>
                <a:lnTo>
                  <a:pt x="2760230" y="3827399"/>
                </a:lnTo>
                <a:lnTo>
                  <a:pt x="2805417" y="3822496"/>
                </a:lnTo>
                <a:lnTo>
                  <a:pt x="2805861" y="3822446"/>
                </a:lnTo>
                <a:lnTo>
                  <a:pt x="2819603" y="3819017"/>
                </a:lnTo>
                <a:lnTo>
                  <a:pt x="2850350" y="3811371"/>
                </a:lnTo>
                <a:lnTo>
                  <a:pt x="2892983" y="3794506"/>
                </a:lnTo>
                <a:lnTo>
                  <a:pt x="2933077" y="3772243"/>
                </a:lnTo>
                <a:lnTo>
                  <a:pt x="2969907" y="3744899"/>
                </a:lnTo>
                <a:lnTo>
                  <a:pt x="3002800" y="3712845"/>
                </a:lnTo>
                <a:lnTo>
                  <a:pt x="3034995" y="3671468"/>
                </a:lnTo>
                <a:lnTo>
                  <a:pt x="3060471" y="3625621"/>
                </a:lnTo>
                <a:lnTo>
                  <a:pt x="3078835" y="3576472"/>
                </a:lnTo>
                <a:lnTo>
                  <a:pt x="3089706" y="3525113"/>
                </a:lnTo>
                <a:lnTo>
                  <a:pt x="3092716" y="3472688"/>
                </a:lnTo>
                <a:lnTo>
                  <a:pt x="3092843" y="3421380"/>
                </a:lnTo>
                <a:lnTo>
                  <a:pt x="3093212" y="3381413"/>
                </a:lnTo>
                <a:lnTo>
                  <a:pt x="3093301" y="3153346"/>
                </a:lnTo>
                <a:lnTo>
                  <a:pt x="3093732" y="3113151"/>
                </a:lnTo>
                <a:lnTo>
                  <a:pt x="3098558" y="391414"/>
                </a:lnTo>
                <a:lnTo>
                  <a:pt x="3098647" y="365150"/>
                </a:lnTo>
                <a:close/>
              </a:path>
            </a:pathLst>
          </a:custGeom>
          <a:solidFill>
            <a:srgbClr val="F19D1E"/>
          </a:solidFill>
        </p:spPr>
        <p:txBody>
          <a:bodyPr wrap="square" lIns="0" tIns="0" rIns="0" bIns="0" rtlCol="0"/>
          <a:lstStyle/>
          <a:p>
            <a:endParaRPr/>
          </a:p>
        </p:txBody>
      </p:sp>
      <p:sp>
        <p:nvSpPr>
          <p:cNvPr id="8" name="object 8"/>
          <p:cNvSpPr txBox="1"/>
          <p:nvPr/>
        </p:nvSpPr>
        <p:spPr>
          <a:xfrm>
            <a:off x="4883658" y="1866646"/>
            <a:ext cx="2244090" cy="375920"/>
          </a:xfrm>
          <a:prstGeom prst="rect">
            <a:avLst/>
          </a:prstGeom>
        </p:spPr>
        <p:txBody>
          <a:bodyPr vert="horz" wrap="square" lIns="0" tIns="12700" rIns="0" bIns="0" rtlCol="0">
            <a:spAutoFit/>
          </a:bodyPr>
          <a:lstStyle/>
          <a:p>
            <a:pPr marL="12700">
              <a:lnSpc>
                <a:spcPct val="100000"/>
              </a:lnSpc>
              <a:spcBef>
                <a:spcPts val="100"/>
              </a:spcBef>
            </a:pPr>
            <a:r>
              <a:rPr sz="2300" b="0">
                <a:solidFill>
                  <a:srgbClr val="FFFFFF"/>
                </a:solidFill>
                <a:latin typeface="Rubik Medium"/>
                <a:cs typeface="Rubik Medium"/>
              </a:rPr>
              <a:t>Analysing</a:t>
            </a:r>
            <a:r>
              <a:rPr sz="2300" b="0" spc="-5">
                <a:solidFill>
                  <a:srgbClr val="FFFFFF"/>
                </a:solidFill>
                <a:latin typeface="Rubik Medium"/>
                <a:cs typeface="Rubik Medium"/>
              </a:rPr>
              <a:t> </a:t>
            </a:r>
            <a:r>
              <a:rPr sz="2300" b="0" spc="-20">
                <a:solidFill>
                  <a:srgbClr val="FFFFFF"/>
                </a:solidFill>
                <a:latin typeface="Rubik Medium"/>
                <a:cs typeface="Rubik Medium"/>
              </a:rPr>
              <a:t>Ideas</a:t>
            </a:r>
            <a:endParaRPr sz="2300">
              <a:latin typeface="Rubik Medium"/>
              <a:cs typeface="Rubik Medium"/>
            </a:endParaRPr>
          </a:p>
        </p:txBody>
      </p:sp>
      <p:sp>
        <p:nvSpPr>
          <p:cNvPr id="9" name="object 9"/>
          <p:cNvSpPr/>
          <p:nvPr/>
        </p:nvSpPr>
        <p:spPr>
          <a:xfrm>
            <a:off x="7659217" y="1683257"/>
            <a:ext cx="3098165" cy="3827145"/>
          </a:xfrm>
          <a:custGeom>
            <a:avLst/>
            <a:gdLst/>
            <a:ahLst/>
            <a:cxnLst/>
            <a:rect l="l" t="t" r="r" b="b"/>
            <a:pathLst>
              <a:path w="3098165" h="3827145">
                <a:moveTo>
                  <a:pt x="3097898" y="365036"/>
                </a:moveTo>
                <a:lnTo>
                  <a:pt x="3094799" y="311962"/>
                </a:lnTo>
                <a:lnTo>
                  <a:pt x="3077070" y="239217"/>
                </a:lnTo>
                <a:lnTo>
                  <a:pt x="3075063" y="234696"/>
                </a:lnTo>
                <a:lnTo>
                  <a:pt x="3075063" y="3482149"/>
                </a:lnTo>
                <a:lnTo>
                  <a:pt x="3074695" y="3497199"/>
                </a:lnTo>
                <a:lnTo>
                  <a:pt x="3069209" y="3545052"/>
                </a:lnTo>
                <a:lnTo>
                  <a:pt x="3056521" y="3590988"/>
                </a:lnTo>
                <a:lnTo>
                  <a:pt x="3037281" y="3634384"/>
                </a:lnTo>
                <a:lnTo>
                  <a:pt x="3012097" y="3674567"/>
                </a:lnTo>
                <a:lnTo>
                  <a:pt x="2981604" y="3710902"/>
                </a:lnTo>
                <a:lnTo>
                  <a:pt x="2946425" y="3742715"/>
                </a:lnTo>
                <a:lnTo>
                  <a:pt x="2907207" y="3769385"/>
                </a:lnTo>
                <a:lnTo>
                  <a:pt x="2864561" y="3790238"/>
                </a:lnTo>
                <a:lnTo>
                  <a:pt x="2819133" y="3804628"/>
                </a:lnTo>
                <a:lnTo>
                  <a:pt x="2771546" y="3811905"/>
                </a:lnTo>
                <a:lnTo>
                  <a:pt x="2767355" y="3812159"/>
                </a:lnTo>
                <a:lnTo>
                  <a:pt x="2763164" y="3812667"/>
                </a:lnTo>
                <a:lnTo>
                  <a:pt x="2746400" y="3813175"/>
                </a:lnTo>
                <a:lnTo>
                  <a:pt x="359054" y="3818255"/>
                </a:lnTo>
                <a:lnTo>
                  <a:pt x="359054" y="3818128"/>
                </a:lnTo>
                <a:lnTo>
                  <a:pt x="312940" y="3815232"/>
                </a:lnTo>
                <a:lnTo>
                  <a:pt x="268122" y="3805644"/>
                </a:lnTo>
                <a:lnTo>
                  <a:pt x="225221" y="3789883"/>
                </a:lnTo>
                <a:lnTo>
                  <a:pt x="184835" y="3768483"/>
                </a:lnTo>
                <a:lnTo>
                  <a:pt x="147586" y="3741953"/>
                </a:lnTo>
                <a:lnTo>
                  <a:pt x="114096" y="3710800"/>
                </a:lnTo>
                <a:lnTo>
                  <a:pt x="84963" y="3675557"/>
                </a:lnTo>
                <a:lnTo>
                  <a:pt x="60807" y="3636734"/>
                </a:lnTo>
                <a:lnTo>
                  <a:pt x="42240" y="3594849"/>
                </a:lnTo>
                <a:lnTo>
                  <a:pt x="29870" y="3550412"/>
                </a:lnTo>
                <a:lnTo>
                  <a:pt x="22821" y="3475151"/>
                </a:lnTo>
                <a:lnTo>
                  <a:pt x="22898" y="3459721"/>
                </a:lnTo>
                <a:lnTo>
                  <a:pt x="23063" y="3436899"/>
                </a:lnTo>
                <a:lnTo>
                  <a:pt x="23139" y="3397631"/>
                </a:lnTo>
                <a:lnTo>
                  <a:pt x="24472" y="3152711"/>
                </a:lnTo>
                <a:lnTo>
                  <a:pt x="25971" y="2905417"/>
                </a:lnTo>
                <a:lnTo>
                  <a:pt x="33756" y="1726260"/>
                </a:lnTo>
                <a:lnTo>
                  <a:pt x="35267" y="1468678"/>
                </a:lnTo>
                <a:lnTo>
                  <a:pt x="36347" y="1264272"/>
                </a:lnTo>
                <a:lnTo>
                  <a:pt x="37109" y="1096937"/>
                </a:lnTo>
                <a:lnTo>
                  <a:pt x="37655" y="960958"/>
                </a:lnTo>
                <a:lnTo>
                  <a:pt x="38150" y="813257"/>
                </a:lnTo>
                <a:lnTo>
                  <a:pt x="38417" y="715238"/>
                </a:lnTo>
                <a:lnTo>
                  <a:pt x="38455" y="693420"/>
                </a:lnTo>
                <a:lnTo>
                  <a:pt x="3069894" y="693420"/>
                </a:lnTo>
                <a:lnTo>
                  <a:pt x="3070123" y="761377"/>
                </a:lnTo>
                <a:lnTo>
                  <a:pt x="3070453" y="893292"/>
                </a:lnTo>
                <a:lnTo>
                  <a:pt x="3070898" y="1112354"/>
                </a:lnTo>
                <a:lnTo>
                  <a:pt x="3071266" y="1360703"/>
                </a:lnTo>
                <a:lnTo>
                  <a:pt x="3072320" y="2395804"/>
                </a:lnTo>
                <a:lnTo>
                  <a:pt x="3072777" y="2712072"/>
                </a:lnTo>
                <a:lnTo>
                  <a:pt x="3073184" y="2914586"/>
                </a:lnTo>
                <a:lnTo>
                  <a:pt x="3073565" y="3060789"/>
                </a:lnTo>
                <a:lnTo>
                  <a:pt x="3074035" y="3206394"/>
                </a:lnTo>
                <a:lnTo>
                  <a:pt x="3074606" y="3349675"/>
                </a:lnTo>
                <a:lnTo>
                  <a:pt x="3074835" y="3397631"/>
                </a:lnTo>
                <a:lnTo>
                  <a:pt x="3074924" y="3436899"/>
                </a:lnTo>
                <a:lnTo>
                  <a:pt x="3075051" y="3459721"/>
                </a:lnTo>
                <a:lnTo>
                  <a:pt x="3075063" y="3482149"/>
                </a:lnTo>
                <a:lnTo>
                  <a:pt x="3075063" y="234696"/>
                </a:lnTo>
                <a:lnTo>
                  <a:pt x="3057499" y="195097"/>
                </a:lnTo>
                <a:lnTo>
                  <a:pt x="3032087" y="154292"/>
                </a:lnTo>
                <a:lnTo>
                  <a:pt x="3029293" y="150926"/>
                </a:lnTo>
                <a:lnTo>
                  <a:pt x="3029293" y="206032"/>
                </a:lnTo>
                <a:lnTo>
                  <a:pt x="3018269" y="188036"/>
                </a:lnTo>
                <a:lnTo>
                  <a:pt x="3026841" y="200825"/>
                </a:lnTo>
                <a:lnTo>
                  <a:pt x="3029293" y="206032"/>
                </a:lnTo>
                <a:lnTo>
                  <a:pt x="3029293" y="150926"/>
                </a:lnTo>
                <a:lnTo>
                  <a:pt x="3013354" y="131673"/>
                </a:lnTo>
                <a:lnTo>
                  <a:pt x="3013354" y="180682"/>
                </a:lnTo>
                <a:lnTo>
                  <a:pt x="2987344" y="147713"/>
                </a:lnTo>
                <a:lnTo>
                  <a:pt x="2955556" y="115925"/>
                </a:lnTo>
                <a:lnTo>
                  <a:pt x="2921177" y="88811"/>
                </a:lnTo>
                <a:lnTo>
                  <a:pt x="2928264" y="92964"/>
                </a:lnTo>
                <a:lnTo>
                  <a:pt x="2966491" y="123799"/>
                </a:lnTo>
                <a:lnTo>
                  <a:pt x="2999549" y="160058"/>
                </a:lnTo>
                <a:lnTo>
                  <a:pt x="3013354" y="180682"/>
                </a:lnTo>
                <a:lnTo>
                  <a:pt x="3013354" y="131673"/>
                </a:lnTo>
                <a:lnTo>
                  <a:pt x="2966313" y="84696"/>
                </a:lnTo>
                <a:lnTo>
                  <a:pt x="2927185" y="56934"/>
                </a:lnTo>
                <a:lnTo>
                  <a:pt x="2886468" y="35433"/>
                </a:lnTo>
                <a:lnTo>
                  <a:pt x="2839643" y="18021"/>
                </a:lnTo>
                <a:lnTo>
                  <a:pt x="2792463" y="7912"/>
                </a:lnTo>
                <a:lnTo>
                  <a:pt x="2743860" y="4699"/>
                </a:lnTo>
                <a:lnTo>
                  <a:pt x="382041" y="0"/>
                </a:lnTo>
                <a:lnTo>
                  <a:pt x="355384" y="241"/>
                </a:lnTo>
                <a:lnTo>
                  <a:pt x="301561" y="4648"/>
                </a:lnTo>
                <a:lnTo>
                  <a:pt x="228447" y="24561"/>
                </a:lnTo>
                <a:lnTo>
                  <a:pt x="184365" y="45516"/>
                </a:lnTo>
                <a:lnTo>
                  <a:pt x="143751" y="72364"/>
                </a:lnTo>
                <a:lnTo>
                  <a:pt x="107137" y="104406"/>
                </a:lnTo>
                <a:lnTo>
                  <a:pt x="75018" y="140995"/>
                </a:lnTo>
                <a:lnTo>
                  <a:pt x="47904" y="181432"/>
                </a:lnTo>
                <a:lnTo>
                  <a:pt x="26327" y="225056"/>
                </a:lnTo>
                <a:lnTo>
                  <a:pt x="10795" y="271195"/>
                </a:lnTo>
                <a:lnTo>
                  <a:pt x="1803" y="319176"/>
                </a:lnTo>
                <a:lnTo>
                  <a:pt x="25" y="365036"/>
                </a:lnTo>
                <a:lnTo>
                  <a:pt x="0" y="604405"/>
                </a:lnTo>
                <a:lnTo>
                  <a:pt x="76" y="662686"/>
                </a:lnTo>
                <a:lnTo>
                  <a:pt x="279" y="761377"/>
                </a:lnTo>
                <a:lnTo>
                  <a:pt x="558" y="860831"/>
                </a:lnTo>
                <a:lnTo>
                  <a:pt x="889" y="961923"/>
                </a:lnTo>
                <a:lnTo>
                  <a:pt x="1282" y="1061707"/>
                </a:lnTo>
                <a:lnTo>
                  <a:pt x="1981" y="1213827"/>
                </a:lnTo>
                <a:lnTo>
                  <a:pt x="2768" y="1366951"/>
                </a:lnTo>
                <a:lnTo>
                  <a:pt x="3962" y="1572336"/>
                </a:lnTo>
                <a:lnTo>
                  <a:pt x="5626" y="1830235"/>
                </a:lnTo>
                <a:lnTo>
                  <a:pt x="10998" y="2602001"/>
                </a:lnTo>
                <a:lnTo>
                  <a:pt x="13042" y="2914586"/>
                </a:lnTo>
                <a:lnTo>
                  <a:pt x="14224" y="3112516"/>
                </a:lnTo>
                <a:lnTo>
                  <a:pt x="14960" y="3252114"/>
                </a:lnTo>
                <a:lnTo>
                  <a:pt x="15646" y="3397631"/>
                </a:lnTo>
                <a:lnTo>
                  <a:pt x="15722" y="3436899"/>
                </a:lnTo>
                <a:lnTo>
                  <a:pt x="15963" y="3475151"/>
                </a:lnTo>
                <a:lnTo>
                  <a:pt x="18110" y="3514318"/>
                </a:lnTo>
                <a:lnTo>
                  <a:pt x="36626" y="3596856"/>
                </a:lnTo>
                <a:lnTo>
                  <a:pt x="55651" y="3639299"/>
                </a:lnTo>
                <a:lnTo>
                  <a:pt x="80352" y="3678593"/>
                </a:lnTo>
                <a:lnTo>
                  <a:pt x="110083" y="3714242"/>
                </a:lnTo>
                <a:lnTo>
                  <a:pt x="144221" y="3745712"/>
                </a:lnTo>
                <a:lnTo>
                  <a:pt x="182156" y="3772484"/>
                </a:lnTo>
                <a:lnTo>
                  <a:pt x="223227" y="3794023"/>
                </a:lnTo>
                <a:lnTo>
                  <a:pt x="266814" y="3809809"/>
                </a:lnTo>
                <a:lnTo>
                  <a:pt x="312305" y="3819334"/>
                </a:lnTo>
                <a:lnTo>
                  <a:pt x="359054" y="3822065"/>
                </a:lnTo>
                <a:lnTo>
                  <a:pt x="762215" y="3822014"/>
                </a:lnTo>
                <a:lnTo>
                  <a:pt x="2731566" y="3826751"/>
                </a:lnTo>
                <a:lnTo>
                  <a:pt x="2759608" y="3826637"/>
                </a:lnTo>
                <a:lnTo>
                  <a:pt x="2804782" y="3821734"/>
                </a:lnTo>
                <a:lnTo>
                  <a:pt x="2805226" y="3821684"/>
                </a:lnTo>
                <a:lnTo>
                  <a:pt x="2818968" y="3818255"/>
                </a:lnTo>
                <a:lnTo>
                  <a:pt x="2849689" y="3810609"/>
                </a:lnTo>
                <a:lnTo>
                  <a:pt x="2892298" y="3793744"/>
                </a:lnTo>
                <a:lnTo>
                  <a:pt x="2932353" y="3771481"/>
                </a:lnTo>
                <a:lnTo>
                  <a:pt x="2969171" y="3744137"/>
                </a:lnTo>
                <a:lnTo>
                  <a:pt x="3002051" y="3712083"/>
                </a:lnTo>
                <a:lnTo>
                  <a:pt x="3034246" y="3670706"/>
                </a:lnTo>
                <a:lnTo>
                  <a:pt x="3059722" y="3624859"/>
                </a:lnTo>
                <a:lnTo>
                  <a:pt x="3078086" y="3575710"/>
                </a:lnTo>
                <a:lnTo>
                  <a:pt x="3088957" y="3524351"/>
                </a:lnTo>
                <a:lnTo>
                  <a:pt x="3091967" y="3471926"/>
                </a:lnTo>
                <a:lnTo>
                  <a:pt x="3092094" y="3420618"/>
                </a:lnTo>
                <a:lnTo>
                  <a:pt x="3092462" y="3380702"/>
                </a:lnTo>
                <a:lnTo>
                  <a:pt x="3092551" y="3152711"/>
                </a:lnTo>
                <a:lnTo>
                  <a:pt x="3092983" y="3112516"/>
                </a:lnTo>
                <a:lnTo>
                  <a:pt x="3097784" y="400443"/>
                </a:lnTo>
                <a:lnTo>
                  <a:pt x="3097898" y="365036"/>
                </a:lnTo>
                <a:close/>
              </a:path>
            </a:pathLst>
          </a:custGeom>
          <a:solidFill>
            <a:srgbClr val="00AFEF"/>
          </a:solidFill>
        </p:spPr>
        <p:txBody>
          <a:bodyPr wrap="square" lIns="0" tIns="0" rIns="0" bIns="0" rtlCol="0"/>
          <a:lstStyle/>
          <a:p>
            <a:endParaRPr/>
          </a:p>
        </p:txBody>
      </p:sp>
      <p:sp>
        <p:nvSpPr>
          <p:cNvPr id="10" name="object 10"/>
          <p:cNvSpPr txBox="1"/>
          <p:nvPr/>
        </p:nvSpPr>
        <p:spPr>
          <a:xfrm>
            <a:off x="8569197" y="1866646"/>
            <a:ext cx="1456055" cy="375920"/>
          </a:xfrm>
          <a:prstGeom prst="rect">
            <a:avLst/>
          </a:prstGeom>
        </p:spPr>
        <p:txBody>
          <a:bodyPr vert="horz" wrap="square" lIns="0" tIns="12700" rIns="0" bIns="0" rtlCol="0">
            <a:spAutoFit/>
          </a:bodyPr>
          <a:lstStyle/>
          <a:p>
            <a:pPr marL="12700">
              <a:lnSpc>
                <a:spcPct val="100000"/>
              </a:lnSpc>
              <a:spcBef>
                <a:spcPts val="100"/>
              </a:spcBef>
            </a:pPr>
            <a:r>
              <a:rPr sz="2300" b="0" spc="-10">
                <a:solidFill>
                  <a:srgbClr val="FFFFFF"/>
                </a:solidFill>
                <a:latin typeface="Rubik Medium"/>
                <a:cs typeface="Rubik Medium"/>
              </a:rPr>
              <a:t>Allocating</a:t>
            </a:r>
            <a:endParaRPr sz="2300">
              <a:latin typeface="Rubik Medium"/>
              <a:cs typeface="Rubik Medium"/>
            </a:endParaRPr>
          </a:p>
        </p:txBody>
      </p:sp>
      <p:sp>
        <p:nvSpPr>
          <p:cNvPr id="11" name="object 11"/>
          <p:cNvSpPr txBox="1"/>
          <p:nvPr/>
        </p:nvSpPr>
        <p:spPr>
          <a:xfrm>
            <a:off x="1468119" y="2547111"/>
            <a:ext cx="1255116" cy="513715"/>
          </a:xfrm>
          <a:prstGeom prst="rect">
            <a:avLst/>
          </a:prstGeom>
        </p:spPr>
        <p:txBody>
          <a:bodyPr vert="horz" wrap="square" lIns="0" tIns="12700" rIns="0" bIns="0" rtlCol="0">
            <a:spAutoFit/>
          </a:bodyPr>
          <a:lstStyle/>
          <a:p>
            <a:pPr marL="257810" marR="5080" indent="-245745">
              <a:lnSpc>
                <a:spcPct val="100000"/>
              </a:lnSpc>
              <a:spcBef>
                <a:spcPts val="100"/>
              </a:spcBef>
            </a:pPr>
            <a:r>
              <a:rPr sz="1600" b="1">
                <a:solidFill>
                  <a:srgbClr val="3A3838"/>
                </a:solidFill>
                <a:latin typeface="Rubik SemiBold"/>
                <a:cs typeface="Rubik SemiBold"/>
              </a:rPr>
              <a:t>TOP-</a:t>
            </a:r>
            <a:r>
              <a:rPr sz="1600" b="1" spc="-20">
                <a:solidFill>
                  <a:srgbClr val="3A3838"/>
                </a:solidFill>
                <a:latin typeface="Rubik SemiBold"/>
                <a:cs typeface="Rubik SemiBold"/>
              </a:rPr>
              <a:t>DOWN </a:t>
            </a:r>
            <a:r>
              <a:rPr sz="1600" b="1" spc="-10">
                <a:solidFill>
                  <a:srgbClr val="3A3838"/>
                </a:solidFill>
                <a:latin typeface="Rubik SemiBold"/>
                <a:cs typeface="Rubik SemiBold"/>
              </a:rPr>
              <a:t>IDEAS</a:t>
            </a:r>
            <a:endParaRPr sz="1600">
              <a:latin typeface="Rubik SemiBold"/>
              <a:cs typeface="Rubik SemiBold"/>
            </a:endParaRPr>
          </a:p>
        </p:txBody>
      </p:sp>
      <p:sp>
        <p:nvSpPr>
          <p:cNvPr id="12" name="object 12"/>
          <p:cNvSpPr txBox="1"/>
          <p:nvPr/>
        </p:nvSpPr>
        <p:spPr>
          <a:xfrm>
            <a:off x="4667503" y="2736850"/>
            <a:ext cx="1109980" cy="269875"/>
          </a:xfrm>
          <a:prstGeom prst="rect">
            <a:avLst/>
          </a:prstGeom>
        </p:spPr>
        <p:txBody>
          <a:bodyPr vert="horz" wrap="square" lIns="0" tIns="13335" rIns="0" bIns="0" rtlCol="0">
            <a:spAutoFit/>
          </a:bodyPr>
          <a:lstStyle/>
          <a:p>
            <a:pPr marL="192405" indent="-179705">
              <a:lnSpc>
                <a:spcPct val="100000"/>
              </a:lnSpc>
              <a:spcBef>
                <a:spcPts val="105"/>
              </a:spcBef>
              <a:buFont typeface="Arial"/>
              <a:buChar char="•"/>
              <a:tabLst>
                <a:tab pos="192405" algn="l"/>
              </a:tabLst>
            </a:pPr>
            <a:r>
              <a:rPr sz="1600" b="1" spc="-10">
                <a:solidFill>
                  <a:srgbClr val="3A3838"/>
                </a:solidFill>
                <a:latin typeface="Rubik SemiBold"/>
                <a:cs typeface="Rubik SemiBold"/>
              </a:rPr>
              <a:t>Business</a:t>
            </a:r>
            <a:endParaRPr sz="1600">
              <a:latin typeface="Rubik SemiBold"/>
              <a:cs typeface="Rubik SemiBold"/>
            </a:endParaRPr>
          </a:p>
        </p:txBody>
      </p:sp>
      <p:sp>
        <p:nvSpPr>
          <p:cNvPr id="13" name="object 13"/>
          <p:cNvSpPr txBox="1"/>
          <p:nvPr/>
        </p:nvSpPr>
        <p:spPr>
          <a:xfrm>
            <a:off x="4667503" y="3194557"/>
            <a:ext cx="1506855" cy="269875"/>
          </a:xfrm>
          <a:prstGeom prst="rect">
            <a:avLst/>
          </a:prstGeom>
        </p:spPr>
        <p:txBody>
          <a:bodyPr vert="horz" wrap="square" lIns="0" tIns="12700" rIns="0" bIns="0" rtlCol="0">
            <a:spAutoFit/>
          </a:bodyPr>
          <a:lstStyle/>
          <a:p>
            <a:pPr marL="191770" indent="-179070">
              <a:lnSpc>
                <a:spcPct val="100000"/>
              </a:lnSpc>
              <a:spcBef>
                <a:spcPts val="100"/>
              </a:spcBef>
              <a:buFont typeface="Arial"/>
              <a:buChar char="•"/>
              <a:tabLst>
                <a:tab pos="191770" algn="l"/>
              </a:tabLst>
            </a:pPr>
            <a:r>
              <a:rPr sz="1600" b="1" spc="-10">
                <a:solidFill>
                  <a:srgbClr val="3A3838"/>
                </a:solidFill>
                <a:latin typeface="Rubik SemiBold"/>
                <a:cs typeface="Rubik SemiBold"/>
              </a:rPr>
              <a:t>Management</a:t>
            </a:r>
            <a:endParaRPr sz="1600">
              <a:latin typeface="Rubik SemiBold"/>
              <a:cs typeface="Rubik SemiBold"/>
            </a:endParaRPr>
          </a:p>
        </p:txBody>
      </p:sp>
      <p:sp>
        <p:nvSpPr>
          <p:cNvPr id="14" name="object 14"/>
          <p:cNvSpPr txBox="1"/>
          <p:nvPr/>
        </p:nvSpPr>
        <p:spPr>
          <a:xfrm>
            <a:off x="4667503" y="3651758"/>
            <a:ext cx="1162050" cy="269875"/>
          </a:xfrm>
          <a:prstGeom prst="rect">
            <a:avLst/>
          </a:prstGeom>
        </p:spPr>
        <p:txBody>
          <a:bodyPr vert="horz" wrap="square" lIns="0" tIns="12700" rIns="0" bIns="0" rtlCol="0">
            <a:spAutoFit/>
          </a:bodyPr>
          <a:lstStyle/>
          <a:p>
            <a:pPr marL="191770" indent="-179070">
              <a:lnSpc>
                <a:spcPct val="100000"/>
              </a:lnSpc>
              <a:spcBef>
                <a:spcPts val="100"/>
              </a:spcBef>
              <a:buFont typeface="Arial"/>
              <a:buChar char="•"/>
              <a:tabLst>
                <a:tab pos="191770" algn="l"/>
              </a:tabLst>
            </a:pPr>
            <a:r>
              <a:rPr sz="1600" b="1" spc="-10">
                <a:solidFill>
                  <a:srgbClr val="3A3838"/>
                </a:solidFill>
                <a:latin typeface="Rubik SemiBold"/>
                <a:cs typeface="Rubik SemiBold"/>
              </a:rPr>
              <a:t>Valuation</a:t>
            </a:r>
            <a:endParaRPr sz="1600">
              <a:latin typeface="Rubik SemiBold"/>
              <a:cs typeface="Rubik SemiBold"/>
            </a:endParaRPr>
          </a:p>
        </p:txBody>
      </p:sp>
      <p:sp>
        <p:nvSpPr>
          <p:cNvPr id="15" name="object 15"/>
          <p:cNvSpPr txBox="1"/>
          <p:nvPr/>
        </p:nvSpPr>
        <p:spPr>
          <a:xfrm>
            <a:off x="8097266" y="2735580"/>
            <a:ext cx="622935" cy="269875"/>
          </a:xfrm>
          <a:prstGeom prst="rect">
            <a:avLst/>
          </a:prstGeom>
        </p:spPr>
        <p:txBody>
          <a:bodyPr vert="horz" wrap="square" lIns="0" tIns="12700" rIns="0" bIns="0" rtlCol="0">
            <a:spAutoFit/>
          </a:bodyPr>
          <a:lstStyle/>
          <a:p>
            <a:pPr marL="191770" indent="-179070">
              <a:lnSpc>
                <a:spcPct val="100000"/>
              </a:lnSpc>
              <a:spcBef>
                <a:spcPts val="100"/>
              </a:spcBef>
              <a:buFont typeface="Arial"/>
              <a:buChar char="•"/>
              <a:tabLst>
                <a:tab pos="191770" algn="l"/>
              </a:tabLst>
            </a:pPr>
            <a:r>
              <a:rPr sz="1600" b="1" spc="-20">
                <a:solidFill>
                  <a:srgbClr val="3A3838"/>
                </a:solidFill>
                <a:latin typeface="Rubik SemiBold"/>
                <a:cs typeface="Rubik SemiBold"/>
              </a:rPr>
              <a:t>Size</a:t>
            </a:r>
            <a:endParaRPr sz="1600">
              <a:latin typeface="Rubik SemiBold"/>
              <a:cs typeface="Rubik SemiBold"/>
            </a:endParaRPr>
          </a:p>
        </p:txBody>
      </p:sp>
      <p:sp>
        <p:nvSpPr>
          <p:cNvPr id="16" name="object 16"/>
          <p:cNvSpPr txBox="1"/>
          <p:nvPr/>
        </p:nvSpPr>
        <p:spPr>
          <a:xfrm>
            <a:off x="8097266" y="3192780"/>
            <a:ext cx="916940" cy="269875"/>
          </a:xfrm>
          <a:prstGeom prst="rect">
            <a:avLst/>
          </a:prstGeom>
        </p:spPr>
        <p:txBody>
          <a:bodyPr vert="horz" wrap="square" lIns="0" tIns="12700" rIns="0" bIns="0" rtlCol="0">
            <a:spAutoFit/>
          </a:bodyPr>
          <a:lstStyle/>
          <a:p>
            <a:pPr marL="191770" indent="-179070">
              <a:lnSpc>
                <a:spcPct val="100000"/>
              </a:lnSpc>
              <a:spcBef>
                <a:spcPts val="100"/>
              </a:spcBef>
              <a:buFont typeface="Arial"/>
              <a:buChar char="•"/>
              <a:tabLst>
                <a:tab pos="191770" algn="l"/>
              </a:tabLst>
            </a:pPr>
            <a:r>
              <a:rPr sz="1600" b="1" spc="-10">
                <a:solidFill>
                  <a:srgbClr val="3A3838"/>
                </a:solidFill>
                <a:latin typeface="Rubik SemiBold"/>
                <a:cs typeface="Rubik SemiBold"/>
              </a:rPr>
              <a:t>Quality</a:t>
            </a:r>
            <a:endParaRPr sz="1600">
              <a:latin typeface="Rubik SemiBold"/>
              <a:cs typeface="Rubik SemiBold"/>
            </a:endParaRPr>
          </a:p>
        </p:txBody>
      </p:sp>
      <p:sp>
        <p:nvSpPr>
          <p:cNvPr id="17" name="object 17"/>
          <p:cNvSpPr txBox="1"/>
          <p:nvPr/>
        </p:nvSpPr>
        <p:spPr>
          <a:xfrm>
            <a:off x="8097266" y="3649979"/>
            <a:ext cx="765175" cy="269875"/>
          </a:xfrm>
          <a:prstGeom prst="rect">
            <a:avLst/>
          </a:prstGeom>
        </p:spPr>
        <p:txBody>
          <a:bodyPr vert="horz" wrap="square" lIns="0" tIns="12700" rIns="0" bIns="0" rtlCol="0">
            <a:spAutoFit/>
          </a:bodyPr>
          <a:lstStyle/>
          <a:p>
            <a:pPr marL="191770" indent="-179070">
              <a:lnSpc>
                <a:spcPct val="100000"/>
              </a:lnSpc>
              <a:spcBef>
                <a:spcPts val="100"/>
              </a:spcBef>
              <a:buFont typeface="Arial"/>
              <a:buChar char="•"/>
              <a:tabLst>
                <a:tab pos="191770" algn="l"/>
              </a:tabLst>
            </a:pPr>
            <a:r>
              <a:rPr sz="1600" b="1" spc="-10">
                <a:solidFill>
                  <a:srgbClr val="3A3838"/>
                </a:solidFill>
                <a:latin typeface="Rubik SemiBold"/>
                <a:cs typeface="Rubik SemiBold"/>
              </a:rPr>
              <a:t>Value</a:t>
            </a:r>
            <a:endParaRPr sz="1600">
              <a:latin typeface="Rubik SemiBold"/>
              <a:cs typeface="Rubik SemiBold"/>
            </a:endParaRPr>
          </a:p>
        </p:txBody>
      </p:sp>
      <p:sp>
        <p:nvSpPr>
          <p:cNvPr id="18" name="object 18"/>
          <p:cNvSpPr txBox="1"/>
          <p:nvPr/>
        </p:nvSpPr>
        <p:spPr>
          <a:xfrm>
            <a:off x="8097266" y="4107179"/>
            <a:ext cx="950594" cy="269875"/>
          </a:xfrm>
          <a:prstGeom prst="rect">
            <a:avLst/>
          </a:prstGeom>
        </p:spPr>
        <p:txBody>
          <a:bodyPr vert="horz" wrap="square" lIns="0" tIns="12700" rIns="0" bIns="0" rtlCol="0">
            <a:spAutoFit/>
          </a:bodyPr>
          <a:lstStyle/>
          <a:p>
            <a:pPr marL="191770" indent="-179070">
              <a:lnSpc>
                <a:spcPct val="100000"/>
              </a:lnSpc>
              <a:spcBef>
                <a:spcPts val="100"/>
              </a:spcBef>
              <a:buFont typeface="Arial"/>
              <a:buChar char="•"/>
              <a:tabLst>
                <a:tab pos="191770" algn="l"/>
              </a:tabLst>
            </a:pPr>
            <a:r>
              <a:rPr sz="1600" b="1" spc="-10">
                <a:solidFill>
                  <a:srgbClr val="3A3838"/>
                </a:solidFill>
                <a:latin typeface="Rubik SemiBold"/>
                <a:cs typeface="Rubik SemiBold"/>
              </a:rPr>
              <a:t>Growth</a:t>
            </a:r>
            <a:endParaRPr sz="1600">
              <a:latin typeface="Rubik SemiBold"/>
              <a:cs typeface="Rubik SemiBold"/>
            </a:endParaRPr>
          </a:p>
        </p:txBody>
      </p:sp>
      <p:sp>
        <p:nvSpPr>
          <p:cNvPr id="19" name="object 19"/>
          <p:cNvSpPr txBox="1"/>
          <p:nvPr/>
        </p:nvSpPr>
        <p:spPr>
          <a:xfrm>
            <a:off x="8097266" y="4564379"/>
            <a:ext cx="625475" cy="269875"/>
          </a:xfrm>
          <a:prstGeom prst="rect">
            <a:avLst/>
          </a:prstGeom>
        </p:spPr>
        <p:txBody>
          <a:bodyPr vert="horz" wrap="square" lIns="0" tIns="12700" rIns="0" bIns="0" rtlCol="0">
            <a:spAutoFit/>
          </a:bodyPr>
          <a:lstStyle/>
          <a:p>
            <a:pPr marL="191770" indent="-179070">
              <a:lnSpc>
                <a:spcPct val="100000"/>
              </a:lnSpc>
              <a:spcBef>
                <a:spcPts val="100"/>
              </a:spcBef>
              <a:buFont typeface="Arial"/>
              <a:buChar char="•"/>
              <a:tabLst>
                <a:tab pos="191770" algn="l"/>
              </a:tabLst>
            </a:pPr>
            <a:r>
              <a:rPr sz="1600" b="1" spc="-20">
                <a:solidFill>
                  <a:srgbClr val="3A3838"/>
                </a:solidFill>
                <a:latin typeface="Rubik SemiBold"/>
                <a:cs typeface="Rubik SemiBold"/>
              </a:rPr>
              <a:t>Risk</a:t>
            </a:r>
            <a:endParaRPr sz="1600">
              <a:latin typeface="Rubik SemiBold"/>
              <a:cs typeface="Rubik SemiBold"/>
            </a:endParaRPr>
          </a:p>
        </p:txBody>
      </p:sp>
      <p:sp>
        <p:nvSpPr>
          <p:cNvPr id="20" name="object 20"/>
          <p:cNvSpPr/>
          <p:nvPr/>
        </p:nvSpPr>
        <p:spPr>
          <a:xfrm>
            <a:off x="1106309" y="3183470"/>
            <a:ext cx="1832610" cy="1587500"/>
          </a:xfrm>
          <a:custGeom>
            <a:avLst/>
            <a:gdLst/>
            <a:ahLst/>
            <a:cxnLst/>
            <a:rect l="l" t="t" r="r" b="b"/>
            <a:pathLst>
              <a:path w="1832610" h="1587500">
                <a:moveTo>
                  <a:pt x="1214323" y="1070444"/>
                </a:moveTo>
                <a:lnTo>
                  <a:pt x="617651" y="1070444"/>
                </a:lnTo>
                <a:lnTo>
                  <a:pt x="915949" y="1587474"/>
                </a:lnTo>
                <a:lnTo>
                  <a:pt x="1214323" y="1070444"/>
                </a:lnTo>
                <a:close/>
              </a:path>
              <a:path w="1832610" h="1587500">
                <a:moveTo>
                  <a:pt x="1519656" y="541324"/>
                </a:moveTo>
                <a:lnTo>
                  <a:pt x="312343" y="541324"/>
                </a:lnTo>
                <a:lnTo>
                  <a:pt x="603643" y="1046162"/>
                </a:lnTo>
                <a:lnTo>
                  <a:pt x="1228420" y="1046162"/>
                </a:lnTo>
                <a:lnTo>
                  <a:pt x="1519656" y="541324"/>
                </a:lnTo>
                <a:close/>
              </a:path>
              <a:path w="1832610" h="1587500">
                <a:moveTo>
                  <a:pt x="1832025" y="0"/>
                </a:moveTo>
                <a:lnTo>
                  <a:pt x="0" y="0"/>
                </a:lnTo>
                <a:lnTo>
                  <a:pt x="298335" y="517055"/>
                </a:lnTo>
                <a:lnTo>
                  <a:pt x="1533652" y="517055"/>
                </a:lnTo>
                <a:lnTo>
                  <a:pt x="1832025" y="0"/>
                </a:lnTo>
                <a:close/>
              </a:path>
            </a:pathLst>
          </a:custGeom>
          <a:solidFill>
            <a:srgbClr val="FFFFFF"/>
          </a:solidFill>
        </p:spPr>
        <p:txBody>
          <a:bodyPr wrap="square" lIns="0" tIns="0" rIns="0" bIns="0" rtlCol="0"/>
          <a:lstStyle/>
          <a:p>
            <a:endParaRPr/>
          </a:p>
        </p:txBody>
      </p:sp>
      <p:sp>
        <p:nvSpPr>
          <p:cNvPr id="21" name="object 21"/>
          <p:cNvSpPr txBox="1"/>
          <p:nvPr/>
        </p:nvSpPr>
        <p:spPr>
          <a:xfrm>
            <a:off x="1505711" y="3295904"/>
            <a:ext cx="1129564" cy="259045"/>
          </a:xfrm>
          <a:prstGeom prst="rect">
            <a:avLst/>
          </a:prstGeom>
        </p:spPr>
        <p:txBody>
          <a:bodyPr vert="horz" wrap="square" lIns="0" tIns="12700" rIns="0" bIns="0" rtlCol="0">
            <a:spAutoFit/>
          </a:bodyPr>
          <a:lstStyle/>
          <a:p>
            <a:pPr marL="12700">
              <a:lnSpc>
                <a:spcPct val="100000"/>
              </a:lnSpc>
              <a:spcBef>
                <a:spcPts val="100"/>
              </a:spcBef>
            </a:pPr>
            <a:r>
              <a:rPr lang="en-IN" sz="1600" b="1" spc="-10">
                <a:solidFill>
                  <a:srgbClr val="095FAB"/>
                </a:solidFill>
                <a:latin typeface="Rubik Bold"/>
                <a:cs typeface="Rubik Bold"/>
              </a:rPr>
              <a:t>ECONOMY</a:t>
            </a:r>
            <a:endParaRPr lang="en-IN" sz="1600">
              <a:latin typeface="Rubik Bold"/>
              <a:cs typeface="Rubik Bold"/>
            </a:endParaRPr>
          </a:p>
        </p:txBody>
      </p:sp>
      <p:sp>
        <p:nvSpPr>
          <p:cNvPr id="22" name="object 22"/>
          <p:cNvSpPr txBox="1"/>
          <p:nvPr/>
        </p:nvSpPr>
        <p:spPr>
          <a:xfrm>
            <a:off x="1618741" y="3843782"/>
            <a:ext cx="814705" cy="197490"/>
          </a:xfrm>
          <a:prstGeom prst="rect">
            <a:avLst/>
          </a:prstGeom>
        </p:spPr>
        <p:txBody>
          <a:bodyPr vert="horz" wrap="square" lIns="0" tIns="12700" rIns="0" bIns="0" rtlCol="0">
            <a:spAutoFit/>
          </a:bodyPr>
          <a:lstStyle/>
          <a:p>
            <a:pPr marL="12700">
              <a:lnSpc>
                <a:spcPct val="100000"/>
              </a:lnSpc>
              <a:spcBef>
                <a:spcPts val="100"/>
              </a:spcBef>
            </a:pPr>
            <a:r>
              <a:rPr lang="en-IN" sz="1200" b="1" spc="-10">
                <a:solidFill>
                  <a:srgbClr val="095FAB"/>
                </a:solidFill>
                <a:latin typeface="Rubik Bold"/>
                <a:cs typeface="Rubik Bold"/>
              </a:rPr>
              <a:t>INDUSTRY</a:t>
            </a:r>
            <a:endParaRPr lang="en-IN" sz="1200">
              <a:latin typeface="Rubik Bold"/>
              <a:cs typeface="Rubik Bold"/>
            </a:endParaRPr>
          </a:p>
        </p:txBody>
      </p:sp>
      <p:sp>
        <p:nvSpPr>
          <p:cNvPr id="23" name="object 23"/>
          <p:cNvSpPr txBox="1"/>
          <p:nvPr/>
        </p:nvSpPr>
        <p:spPr>
          <a:xfrm>
            <a:off x="1768348" y="4262628"/>
            <a:ext cx="538480" cy="135935"/>
          </a:xfrm>
          <a:prstGeom prst="rect">
            <a:avLst/>
          </a:prstGeom>
        </p:spPr>
        <p:txBody>
          <a:bodyPr vert="horz" wrap="square" lIns="0" tIns="12700" rIns="0" bIns="0" rtlCol="0">
            <a:spAutoFit/>
          </a:bodyPr>
          <a:lstStyle/>
          <a:p>
            <a:pPr marL="12700">
              <a:lnSpc>
                <a:spcPct val="100000"/>
              </a:lnSpc>
              <a:spcBef>
                <a:spcPts val="100"/>
              </a:spcBef>
            </a:pPr>
            <a:r>
              <a:rPr lang="en-IN" sz="800" b="1" spc="-10">
                <a:solidFill>
                  <a:srgbClr val="095FAB"/>
                </a:solidFill>
                <a:latin typeface="Rubik Bold"/>
                <a:cs typeface="Rubik Bold"/>
              </a:rPr>
              <a:t>COMPANY</a:t>
            </a:r>
            <a:endParaRPr lang="en-IN" sz="800">
              <a:latin typeface="Rubik Bold"/>
              <a:cs typeface="Rubik Bold"/>
            </a:endParaRPr>
          </a:p>
        </p:txBody>
      </p:sp>
      <p:sp>
        <p:nvSpPr>
          <p:cNvPr id="24" name="object 24"/>
          <p:cNvSpPr/>
          <p:nvPr/>
        </p:nvSpPr>
        <p:spPr>
          <a:xfrm>
            <a:off x="2103043" y="3179012"/>
            <a:ext cx="1832610" cy="1587500"/>
          </a:xfrm>
          <a:custGeom>
            <a:avLst/>
            <a:gdLst/>
            <a:ahLst/>
            <a:cxnLst/>
            <a:rect l="l" t="t" r="r" b="b"/>
            <a:pathLst>
              <a:path w="1832610" h="1587500">
                <a:moveTo>
                  <a:pt x="1214374" y="517029"/>
                </a:moveTo>
                <a:lnTo>
                  <a:pt x="916076" y="0"/>
                </a:lnTo>
                <a:lnTo>
                  <a:pt x="617702" y="517029"/>
                </a:lnTo>
                <a:lnTo>
                  <a:pt x="1214374" y="517029"/>
                </a:lnTo>
                <a:close/>
              </a:path>
              <a:path w="1832610" h="1587500">
                <a:moveTo>
                  <a:pt x="1519682" y="1046149"/>
                </a:moveTo>
                <a:lnTo>
                  <a:pt x="1228382" y="541312"/>
                </a:lnTo>
                <a:lnTo>
                  <a:pt x="603605" y="541312"/>
                </a:lnTo>
                <a:lnTo>
                  <a:pt x="312369" y="1046149"/>
                </a:lnTo>
                <a:lnTo>
                  <a:pt x="1519682" y="1046149"/>
                </a:lnTo>
                <a:close/>
              </a:path>
              <a:path w="1832610" h="1587500">
                <a:moveTo>
                  <a:pt x="1832025" y="1587474"/>
                </a:moveTo>
                <a:lnTo>
                  <a:pt x="1533690" y="1070419"/>
                </a:lnTo>
                <a:lnTo>
                  <a:pt x="298373" y="1070419"/>
                </a:lnTo>
                <a:lnTo>
                  <a:pt x="0" y="1587474"/>
                </a:lnTo>
                <a:lnTo>
                  <a:pt x="1832025" y="1587474"/>
                </a:lnTo>
                <a:close/>
              </a:path>
            </a:pathLst>
          </a:custGeom>
          <a:solidFill>
            <a:srgbClr val="FFFFFF"/>
          </a:solidFill>
        </p:spPr>
        <p:txBody>
          <a:bodyPr wrap="square" lIns="0" tIns="0" rIns="0" bIns="0" rtlCol="0"/>
          <a:lstStyle/>
          <a:p>
            <a:endParaRPr/>
          </a:p>
        </p:txBody>
      </p:sp>
      <p:sp>
        <p:nvSpPr>
          <p:cNvPr id="25" name="object 25"/>
          <p:cNvSpPr txBox="1"/>
          <p:nvPr/>
        </p:nvSpPr>
        <p:spPr>
          <a:xfrm>
            <a:off x="2615183" y="3887723"/>
            <a:ext cx="814705" cy="197490"/>
          </a:xfrm>
          <a:prstGeom prst="rect">
            <a:avLst/>
          </a:prstGeom>
        </p:spPr>
        <p:txBody>
          <a:bodyPr vert="horz" wrap="square" lIns="0" tIns="12700" rIns="0" bIns="0" rtlCol="0">
            <a:spAutoFit/>
          </a:bodyPr>
          <a:lstStyle/>
          <a:p>
            <a:pPr marL="12700">
              <a:lnSpc>
                <a:spcPct val="100000"/>
              </a:lnSpc>
              <a:spcBef>
                <a:spcPts val="100"/>
              </a:spcBef>
            </a:pPr>
            <a:r>
              <a:rPr lang="en-IN" sz="1200" b="1" spc="-10">
                <a:solidFill>
                  <a:srgbClr val="095FAB"/>
                </a:solidFill>
                <a:latin typeface="Rubik Bold"/>
                <a:cs typeface="Rubik Bold"/>
              </a:rPr>
              <a:t>INDUSTRY</a:t>
            </a:r>
            <a:endParaRPr lang="en-IN" sz="1200">
              <a:latin typeface="Rubik Bold"/>
              <a:cs typeface="Rubik Bold"/>
            </a:endParaRPr>
          </a:p>
        </p:txBody>
      </p:sp>
      <p:sp>
        <p:nvSpPr>
          <p:cNvPr id="26" name="object 26"/>
          <p:cNvSpPr txBox="1"/>
          <p:nvPr/>
        </p:nvSpPr>
        <p:spPr>
          <a:xfrm>
            <a:off x="2752089" y="3520439"/>
            <a:ext cx="534035" cy="135293"/>
          </a:xfrm>
          <a:prstGeom prst="rect">
            <a:avLst/>
          </a:prstGeom>
        </p:spPr>
        <p:txBody>
          <a:bodyPr vert="horz" wrap="square" lIns="0" tIns="12065" rIns="0" bIns="0" rtlCol="0">
            <a:spAutoFit/>
          </a:bodyPr>
          <a:lstStyle/>
          <a:p>
            <a:pPr marL="12700">
              <a:lnSpc>
                <a:spcPct val="100000"/>
              </a:lnSpc>
              <a:spcBef>
                <a:spcPts val="95"/>
              </a:spcBef>
            </a:pPr>
            <a:r>
              <a:rPr lang="en-IN" sz="800" b="1" spc="-10">
                <a:solidFill>
                  <a:srgbClr val="095FAB"/>
                </a:solidFill>
                <a:latin typeface="Rubik Bold"/>
                <a:cs typeface="Rubik Bold"/>
              </a:rPr>
              <a:t>ECONOMY</a:t>
            </a:r>
            <a:endParaRPr lang="en-IN" sz="800">
              <a:latin typeface="Rubik Bold"/>
              <a:cs typeface="Rubik Bold"/>
            </a:endParaRPr>
          </a:p>
        </p:txBody>
      </p:sp>
      <p:sp>
        <p:nvSpPr>
          <p:cNvPr id="27" name="object 27"/>
          <p:cNvSpPr txBox="1"/>
          <p:nvPr/>
        </p:nvSpPr>
        <p:spPr>
          <a:xfrm>
            <a:off x="2396744" y="4357116"/>
            <a:ext cx="1250950" cy="979805"/>
          </a:xfrm>
          <a:prstGeom prst="rect">
            <a:avLst/>
          </a:prstGeom>
        </p:spPr>
        <p:txBody>
          <a:bodyPr vert="horz" wrap="square" lIns="0" tIns="12700" rIns="0" bIns="0" rtlCol="0">
            <a:spAutoFit/>
          </a:bodyPr>
          <a:lstStyle/>
          <a:p>
            <a:pPr algn="ctr">
              <a:lnSpc>
                <a:spcPct val="100000"/>
              </a:lnSpc>
              <a:spcBef>
                <a:spcPts val="100"/>
              </a:spcBef>
            </a:pPr>
            <a:r>
              <a:rPr lang="en-IN" sz="1800" b="1" spc="-10">
                <a:solidFill>
                  <a:srgbClr val="095FAB"/>
                </a:solidFill>
                <a:latin typeface="Rubik Bold"/>
                <a:cs typeface="Rubik Bold"/>
              </a:rPr>
              <a:t>COMPANY</a:t>
            </a:r>
            <a:endParaRPr lang="en-IN" sz="1800">
              <a:latin typeface="Rubik Bold"/>
              <a:cs typeface="Rubik Bold"/>
            </a:endParaRPr>
          </a:p>
          <a:p>
            <a:pPr marL="12700" marR="5080" algn="ctr">
              <a:lnSpc>
                <a:spcPct val="100000"/>
              </a:lnSpc>
              <a:spcBef>
                <a:spcPts val="1510"/>
              </a:spcBef>
            </a:pPr>
            <a:r>
              <a:rPr sz="1600" b="1" spc="-10">
                <a:solidFill>
                  <a:srgbClr val="3A3838"/>
                </a:solidFill>
                <a:latin typeface="Rubik SemiBold"/>
                <a:cs typeface="Rubik SemiBold"/>
              </a:rPr>
              <a:t>BOTTOM-</a:t>
            </a:r>
            <a:r>
              <a:rPr sz="1600" b="1" spc="-25">
                <a:solidFill>
                  <a:srgbClr val="3A3838"/>
                </a:solidFill>
                <a:latin typeface="Rubik SemiBold"/>
                <a:cs typeface="Rubik SemiBold"/>
              </a:rPr>
              <a:t>UP </a:t>
            </a:r>
            <a:r>
              <a:rPr sz="1600" b="1" spc="-10">
                <a:solidFill>
                  <a:srgbClr val="3A3838"/>
                </a:solidFill>
                <a:latin typeface="Rubik SemiBold"/>
                <a:cs typeface="Rubik SemiBold"/>
              </a:rPr>
              <a:t>IDEAS</a:t>
            </a:r>
            <a:endParaRPr sz="1600">
              <a:latin typeface="Rubik SemiBold"/>
              <a:cs typeface="Rubik SemiBold"/>
            </a:endParaRPr>
          </a:p>
        </p:txBody>
      </p:sp>
      <p:grpSp>
        <p:nvGrpSpPr>
          <p:cNvPr id="28" name="object 28"/>
          <p:cNvGrpSpPr/>
          <p:nvPr/>
        </p:nvGrpSpPr>
        <p:grpSpPr>
          <a:xfrm>
            <a:off x="770356" y="1711198"/>
            <a:ext cx="10652760" cy="4443730"/>
            <a:chOff x="770356" y="1711198"/>
            <a:chExt cx="10652760" cy="4443730"/>
          </a:xfrm>
        </p:grpSpPr>
        <p:pic>
          <p:nvPicPr>
            <p:cNvPr id="29" name="object 29"/>
            <p:cNvPicPr/>
            <p:nvPr/>
          </p:nvPicPr>
          <p:blipFill>
            <a:blip r:embed="rId2" cstate="print"/>
            <a:stretch>
              <a:fillRect/>
            </a:stretch>
          </p:blipFill>
          <p:spPr>
            <a:xfrm>
              <a:off x="3088767" y="2069307"/>
              <a:ext cx="1301495" cy="1337975"/>
            </a:xfrm>
            <a:prstGeom prst="rect">
              <a:avLst/>
            </a:prstGeom>
          </p:spPr>
        </p:pic>
        <p:pic>
          <p:nvPicPr>
            <p:cNvPr id="30" name="object 30"/>
            <p:cNvPicPr/>
            <p:nvPr/>
          </p:nvPicPr>
          <p:blipFill>
            <a:blip r:embed="rId3" cstate="print"/>
            <a:stretch>
              <a:fillRect/>
            </a:stretch>
          </p:blipFill>
          <p:spPr>
            <a:xfrm>
              <a:off x="3388868" y="2618359"/>
              <a:ext cx="583935" cy="229996"/>
            </a:xfrm>
            <a:prstGeom prst="rect">
              <a:avLst/>
            </a:prstGeom>
          </p:spPr>
        </p:pic>
        <p:pic>
          <p:nvPicPr>
            <p:cNvPr id="31" name="object 31"/>
            <p:cNvPicPr/>
            <p:nvPr/>
          </p:nvPicPr>
          <p:blipFill>
            <a:blip r:embed="rId2" cstate="print"/>
            <a:stretch>
              <a:fillRect/>
            </a:stretch>
          </p:blipFill>
          <p:spPr>
            <a:xfrm>
              <a:off x="6424040" y="2396617"/>
              <a:ext cx="1301495" cy="1337945"/>
            </a:xfrm>
            <a:prstGeom prst="rect">
              <a:avLst/>
            </a:prstGeom>
          </p:spPr>
        </p:pic>
        <p:pic>
          <p:nvPicPr>
            <p:cNvPr id="32" name="object 32"/>
            <p:cNvPicPr/>
            <p:nvPr/>
          </p:nvPicPr>
          <p:blipFill>
            <a:blip r:embed="rId4" cstate="print"/>
            <a:stretch>
              <a:fillRect/>
            </a:stretch>
          </p:blipFill>
          <p:spPr>
            <a:xfrm>
              <a:off x="6598412" y="2881249"/>
              <a:ext cx="833374" cy="315849"/>
            </a:xfrm>
            <a:prstGeom prst="rect">
              <a:avLst/>
            </a:prstGeom>
          </p:spPr>
        </p:pic>
        <p:pic>
          <p:nvPicPr>
            <p:cNvPr id="33" name="object 33"/>
            <p:cNvPicPr/>
            <p:nvPr/>
          </p:nvPicPr>
          <p:blipFill>
            <a:blip r:embed="rId5" cstate="print"/>
            <a:stretch>
              <a:fillRect/>
            </a:stretch>
          </p:blipFill>
          <p:spPr>
            <a:xfrm>
              <a:off x="9259061" y="3033649"/>
              <a:ext cx="1536573" cy="1579752"/>
            </a:xfrm>
            <a:prstGeom prst="rect">
              <a:avLst/>
            </a:prstGeom>
          </p:spPr>
        </p:pic>
        <p:sp>
          <p:nvSpPr>
            <p:cNvPr id="34" name="object 34"/>
            <p:cNvSpPr/>
            <p:nvPr/>
          </p:nvSpPr>
          <p:spPr>
            <a:xfrm>
              <a:off x="9613010" y="3635121"/>
              <a:ext cx="690880" cy="316230"/>
            </a:xfrm>
            <a:custGeom>
              <a:avLst/>
              <a:gdLst/>
              <a:ahLst/>
              <a:cxnLst/>
              <a:rect l="l" t="t" r="r" b="b"/>
              <a:pathLst>
                <a:path w="690879" h="316229">
                  <a:moveTo>
                    <a:pt x="146126" y="304291"/>
                  </a:moveTo>
                  <a:lnTo>
                    <a:pt x="90678" y="304291"/>
                  </a:lnTo>
                  <a:lnTo>
                    <a:pt x="97790" y="312038"/>
                  </a:lnTo>
                  <a:lnTo>
                    <a:pt x="98552" y="312673"/>
                  </a:lnTo>
                  <a:lnTo>
                    <a:pt x="100965" y="314578"/>
                  </a:lnTo>
                  <a:lnTo>
                    <a:pt x="102362" y="315594"/>
                  </a:lnTo>
                  <a:lnTo>
                    <a:pt x="104267" y="315848"/>
                  </a:lnTo>
                  <a:lnTo>
                    <a:pt x="143256" y="306196"/>
                  </a:lnTo>
                  <a:lnTo>
                    <a:pt x="144399" y="305942"/>
                  </a:lnTo>
                  <a:lnTo>
                    <a:pt x="145415" y="305180"/>
                  </a:lnTo>
                  <a:lnTo>
                    <a:pt x="146126" y="304291"/>
                  </a:lnTo>
                  <a:close/>
                </a:path>
                <a:path w="690879" h="316229">
                  <a:moveTo>
                    <a:pt x="88741" y="139017"/>
                  </a:moveTo>
                  <a:lnTo>
                    <a:pt x="49371" y="148653"/>
                  </a:lnTo>
                  <a:lnTo>
                    <a:pt x="13223" y="178175"/>
                  </a:lnTo>
                  <a:lnTo>
                    <a:pt x="0" y="223519"/>
                  </a:lnTo>
                  <a:lnTo>
                    <a:pt x="508" y="251205"/>
                  </a:lnTo>
                  <a:lnTo>
                    <a:pt x="7874" y="290631"/>
                  </a:lnTo>
                  <a:lnTo>
                    <a:pt x="45775" y="313312"/>
                  </a:lnTo>
                  <a:lnTo>
                    <a:pt x="54705" y="313308"/>
                  </a:lnTo>
                  <a:lnTo>
                    <a:pt x="90678" y="304291"/>
                  </a:lnTo>
                  <a:lnTo>
                    <a:pt x="146126" y="304291"/>
                  </a:lnTo>
                  <a:lnTo>
                    <a:pt x="146431" y="303910"/>
                  </a:lnTo>
                  <a:lnTo>
                    <a:pt x="147328" y="302613"/>
                  </a:lnTo>
                  <a:lnTo>
                    <a:pt x="147700" y="301370"/>
                  </a:lnTo>
                  <a:lnTo>
                    <a:pt x="147574" y="299338"/>
                  </a:lnTo>
                  <a:lnTo>
                    <a:pt x="147320" y="298703"/>
                  </a:lnTo>
                  <a:lnTo>
                    <a:pt x="146812" y="298068"/>
                  </a:lnTo>
                  <a:lnTo>
                    <a:pt x="128905" y="276732"/>
                  </a:lnTo>
                  <a:lnTo>
                    <a:pt x="132085" y="271525"/>
                  </a:lnTo>
                  <a:lnTo>
                    <a:pt x="65278" y="271525"/>
                  </a:lnTo>
                  <a:lnTo>
                    <a:pt x="62103" y="270636"/>
                  </a:lnTo>
                  <a:lnTo>
                    <a:pt x="58800" y="269747"/>
                  </a:lnTo>
                  <a:lnTo>
                    <a:pt x="49600" y="226821"/>
                  </a:lnTo>
                  <a:lnTo>
                    <a:pt x="49403" y="203326"/>
                  </a:lnTo>
                  <a:lnTo>
                    <a:pt x="51435" y="196341"/>
                  </a:lnTo>
                  <a:lnTo>
                    <a:pt x="55245" y="191388"/>
                  </a:lnTo>
                  <a:lnTo>
                    <a:pt x="59182" y="186435"/>
                  </a:lnTo>
                  <a:lnTo>
                    <a:pt x="64135" y="183260"/>
                  </a:lnTo>
                  <a:lnTo>
                    <a:pt x="70358" y="181736"/>
                  </a:lnTo>
                  <a:lnTo>
                    <a:pt x="74675" y="180593"/>
                  </a:lnTo>
                  <a:lnTo>
                    <a:pt x="141295" y="180593"/>
                  </a:lnTo>
                  <a:lnTo>
                    <a:pt x="141069" y="178706"/>
                  </a:lnTo>
                  <a:lnTo>
                    <a:pt x="120189" y="145986"/>
                  </a:lnTo>
                  <a:lnTo>
                    <a:pt x="97627" y="139146"/>
                  </a:lnTo>
                  <a:lnTo>
                    <a:pt x="88741" y="139017"/>
                  </a:lnTo>
                  <a:close/>
                </a:path>
                <a:path w="690879" h="316229">
                  <a:moveTo>
                    <a:pt x="141295" y="180593"/>
                  </a:moveTo>
                  <a:lnTo>
                    <a:pt x="78359" y="180593"/>
                  </a:lnTo>
                  <a:lnTo>
                    <a:pt x="81534" y="181609"/>
                  </a:lnTo>
                  <a:lnTo>
                    <a:pt x="84709" y="182498"/>
                  </a:lnTo>
                  <a:lnTo>
                    <a:pt x="87249" y="184657"/>
                  </a:lnTo>
                  <a:lnTo>
                    <a:pt x="89281" y="187959"/>
                  </a:lnTo>
                  <a:lnTo>
                    <a:pt x="91186" y="191134"/>
                  </a:lnTo>
                  <a:lnTo>
                    <a:pt x="92329" y="195706"/>
                  </a:lnTo>
                  <a:lnTo>
                    <a:pt x="92888" y="203692"/>
                  </a:lnTo>
                  <a:lnTo>
                    <a:pt x="93218" y="207898"/>
                  </a:lnTo>
                  <a:lnTo>
                    <a:pt x="93599" y="214248"/>
                  </a:lnTo>
                  <a:lnTo>
                    <a:pt x="94035" y="225043"/>
                  </a:lnTo>
                  <a:lnTo>
                    <a:pt x="94107" y="248919"/>
                  </a:lnTo>
                  <a:lnTo>
                    <a:pt x="92202" y="255777"/>
                  </a:lnTo>
                  <a:lnTo>
                    <a:pt x="84582" y="265683"/>
                  </a:lnTo>
                  <a:lnTo>
                    <a:pt x="79502" y="268858"/>
                  </a:lnTo>
                  <a:lnTo>
                    <a:pt x="69088" y="271525"/>
                  </a:lnTo>
                  <a:lnTo>
                    <a:pt x="132085" y="271525"/>
                  </a:lnTo>
                  <a:lnTo>
                    <a:pt x="135171" y="266473"/>
                  </a:lnTo>
                  <a:lnTo>
                    <a:pt x="139700" y="255143"/>
                  </a:lnTo>
                  <a:lnTo>
                    <a:pt x="142513" y="242764"/>
                  </a:lnTo>
                  <a:lnTo>
                    <a:pt x="143637" y="229361"/>
                  </a:lnTo>
                  <a:lnTo>
                    <a:pt x="143538" y="213326"/>
                  </a:lnTo>
                  <a:lnTo>
                    <a:pt x="143383" y="209041"/>
                  </a:lnTo>
                  <a:lnTo>
                    <a:pt x="143256" y="202183"/>
                  </a:lnTo>
                  <a:lnTo>
                    <a:pt x="142240" y="188467"/>
                  </a:lnTo>
                  <a:lnTo>
                    <a:pt x="141295" y="180593"/>
                  </a:lnTo>
                  <a:close/>
                </a:path>
                <a:path w="690879" h="316229">
                  <a:moveTo>
                    <a:pt x="200914" y="154304"/>
                  </a:moveTo>
                  <a:lnTo>
                    <a:pt x="199263" y="154685"/>
                  </a:lnTo>
                  <a:lnTo>
                    <a:pt x="164211" y="163321"/>
                  </a:lnTo>
                  <a:lnTo>
                    <a:pt x="162560" y="163702"/>
                  </a:lnTo>
                  <a:lnTo>
                    <a:pt x="161163" y="164591"/>
                  </a:lnTo>
                  <a:lnTo>
                    <a:pt x="160020" y="166115"/>
                  </a:lnTo>
                  <a:lnTo>
                    <a:pt x="158877" y="167512"/>
                  </a:lnTo>
                  <a:lnTo>
                    <a:pt x="158369" y="169163"/>
                  </a:lnTo>
                  <a:lnTo>
                    <a:pt x="158496" y="170814"/>
                  </a:lnTo>
                  <a:lnTo>
                    <a:pt x="160692" y="233171"/>
                  </a:lnTo>
                  <a:lnTo>
                    <a:pt x="172339" y="270382"/>
                  </a:lnTo>
                  <a:lnTo>
                    <a:pt x="199644" y="279399"/>
                  </a:lnTo>
                  <a:lnTo>
                    <a:pt x="213995" y="275843"/>
                  </a:lnTo>
                  <a:lnTo>
                    <a:pt x="242062" y="251967"/>
                  </a:lnTo>
                  <a:lnTo>
                    <a:pt x="286099" y="251967"/>
                  </a:lnTo>
                  <a:lnTo>
                    <a:pt x="286206" y="251539"/>
                  </a:lnTo>
                  <a:lnTo>
                    <a:pt x="286258" y="249554"/>
                  </a:lnTo>
                  <a:lnTo>
                    <a:pt x="285864" y="237870"/>
                  </a:lnTo>
                  <a:lnTo>
                    <a:pt x="216408" y="237870"/>
                  </a:lnTo>
                  <a:lnTo>
                    <a:pt x="211836" y="236092"/>
                  </a:lnTo>
                  <a:lnTo>
                    <a:pt x="210185" y="234441"/>
                  </a:lnTo>
                  <a:lnTo>
                    <a:pt x="209169" y="232028"/>
                  </a:lnTo>
                  <a:lnTo>
                    <a:pt x="208025" y="229615"/>
                  </a:lnTo>
                  <a:lnTo>
                    <a:pt x="207518" y="226567"/>
                  </a:lnTo>
                  <a:lnTo>
                    <a:pt x="207264" y="222630"/>
                  </a:lnTo>
                  <a:lnTo>
                    <a:pt x="205359" y="159257"/>
                  </a:lnTo>
                  <a:lnTo>
                    <a:pt x="205232" y="157606"/>
                  </a:lnTo>
                  <a:lnTo>
                    <a:pt x="204597" y="156336"/>
                  </a:lnTo>
                  <a:lnTo>
                    <a:pt x="202311" y="154558"/>
                  </a:lnTo>
                  <a:lnTo>
                    <a:pt x="200914" y="154304"/>
                  </a:lnTo>
                  <a:close/>
                </a:path>
                <a:path w="690879" h="316229">
                  <a:moveTo>
                    <a:pt x="286099" y="251967"/>
                  </a:moveTo>
                  <a:lnTo>
                    <a:pt x="242062" y="251967"/>
                  </a:lnTo>
                  <a:lnTo>
                    <a:pt x="242192" y="256285"/>
                  </a:lnTo>
                  <a:lnTo>
                    <a:pt x="242316" y="262127"/>
                  </a:lnTo>
                  <a:lnTo>
                    <a:pt x="243078" y="263397"/>
                  </a:lnTo>
                  <a:lnTo>
                    <a:pt x="244221" y="264286"/>
                  </a:lnTo>
                  <a:lnTo>
                    <a:pt x="245491" y="265175"/>
                  </a:lnTo>
                  <a:lnTo>
                    <a:pt x="246888" y="265429"/>
                  </a:lnTo>
                  <a:lnTo>
                    <a:pt x="248285" y="265048"/>
                  </a:lnTo>
                  <a:lnTo>
                    <a:pt x="282321" y="256666"/>
                  </a:lnTo>
                  <a:lnTo>
                    <a:pt x="283718" y="255777"/>
                  </a:lnTo>
                  <a:lnTo>
                    <a:pt x="284734" y="254253"/>
                  </a:lnTo>
                  <a:lnTo>
                    <a:pt x="285877" y="252856"/>
                  </a:lnTo>
                  <a:lnTo>
                    <a:pt x="286099" y="251967"/>
                  </a:lnTo>
                  <a:close/>
                </a:path>
                <a:path w="690879" h="316229">
                  <a:moveTo>
                    <a:pt x="278384" y="135254"/>
                  </a:moveTo>
                  <a:lnTo>
                    <a:pt x="276733" y="135635"/>
                  </a:lnTo>
                  <a:lnTo>
                    <a:pt x="241681" y="144271"/>
                  </a:lnTo>
                  <a:lnTo>
                    <a:pt x="240030" y="144652"/>
                  </a:lnTo>
                  <a:lnTo>
                    <a:pt x="238633" y="145541"/>
                  </a:lnTo>
                  <a:lnTo>
                    <a:pt x="237490" y="147065"/>
                  </a:lnTo>
                  <a:lnTo>
                    <a:pt x="236347" y="148462"/>
                  </a:lnTo>
                  <a:lnTo>
                    <a:pt x="235839" y="150113"/>
                  </a:lnTo>
                  <a:lnTo>
                    <a:pt x="235966" y="151764"/>
                  </a:lnTo>
                  <a:lnTo>
                    <a:pt x="238125" y="215010"/>
                  </a:lnTo>
                  <a:lnTo>
                    <a:pt x="219202" y="237870"/>
                  </a:lnTo>
                  <a:lnTo>
                    <a:pt x="285864" y="237870"/>
                  </a:lnTo>
                  <a:lnTo>
                    <a:pt x="282575" y="140334"/>
                  </a:lnTo>
                  <a:lnTo>
                    <a:pt x="282448" y="138556"/>
                  </a:lnTo>
                  <a:lnTo>
                    <a:pt x="281940" y="137286"/>
                  </a:lnTo>
                  <a:lnTo>
                    <a:pt x="280797" y="136397"/>
                  </a:lnTo>
                  <a:lnTo>
                    <a:pt x="279781" y="135508"/>
                  </a:lnTo>
                  <a:lnTo>
                    <a:pt x="278384" y="135254"/>
                  </a:lnTo>
                  <a:close/>
                </a:path>
                <a:path w="690879" h="316229">
                  <a:moveTo>
                    <a:pt x="364236" y="112902"/>
                  </a:moveTo>
                  <a:lnTo>
                    <a:pt x="357250" y="113410"/>
                  </a:lnTo>
                  <a:lnTo>
                    <a:pt x="341249" y="117347"/>
                  </a:lnTo>
                  <a:lnTo>
                    <a:pt x="334772" y="120141"/>
                  </a:lnTo>
                  <a:lnTo>
                    <a:pt x="329311" y="123951"/>
                  </a:lnTo>
                  <a:lnTo>
                    <a:pt x="323723" y="127761"/>
                  </a:lnTo>
                  <a:lnTo>
                    <a:pt x="304546" y="164464"/>
                  </a:lnTo>
                  <a:lnTo>
                    <a:pt x="303500" y="183895"/>
                  </a:lnTo>
                  <a:lnTo>
                    <a:pt x="303618" y="191896"/>
                  </a:lnTo>
                  <a:lnTo>
                    <a:pt x="303784" y="195452"/>
                  </a:lnTo>
                  <a:lnTo>
                    <a:pt x="304673" y="207898"/>
                  </a:lnTo>
                  <a:lnTo>
                    <a:pt x="306450" y="215645"/>
                  </a:lnTo>
                  <a:lnTo>
                    <a:pt x="309300" y="221995"/>
                  </a:lnTo>
                  <a:lnTo>
                    <a:pt x="311912" y="227964"/>
                  </a:lnTo>
                  <a:lnTo>
                    <a:pt x="341757" y="243331"/>
                  </a:lnTo>
                  <a:lnTo>
                    <a:pt x="348107" y="242823"/>
                  </a:lnTo>
                  <a:lnTo>
                    <a:pt x="382270" y="223900"/>
                  </a:lnTo>
                  <a:lnTo>
                    <a:pt x="385572" y="218566"/>
                  </a:lnTo>
                  <a:lnTo>
                    <a:pt x="427943" y="218566"/>
                  </a:lnTo>
                  <a:lnTo>
                    <a:pt x="428498" y="217804"/>
                  </a:lnTo>
                  <a:lnTo>
                    <a:pt x="429006" y="216153"/>
                  </a:lnTo>
                  <a:lnTo>
                    <a:pt x="428879" y="214502"/>
                  </a:lnTo>
                  <a:lnTo>
                    <a:pt x="428490" y="202564"/>
                  </a:lnTo>
                  <a:lnTo>
                    <a:pt x="362712" y="202564"/>
                  </a:lnTo>
                  <a:lnTo>
                    <a:pt x="359791" y="202437"/>
                  </a:lnTo>
                  <a:lnTo>
                    <a:pt x="355473" y="200151"/>
                  </a:lnTo>
                  <a:lnTo>
                    <a:pt x="353822" y="198246"/>
                  </a:lnTo>
                  <a:lnTo>
                    <a:pt x="352884" y="195452"/>
                  </a:lnTo>
                  <a:lnTo>
                    <a:pt x="351917" y="192912"/>
                  </a:lnTo>
                  <a:lnTo>
                    <a:pt x="351155" y="189737"/>
                  </a:lnTo>
                  <a:lnTo>
                    <a:pt x="350520" y="183895"/>
                  </a:lnTo>
                  <a:lnTo>
                    <a:pt x="350520" y="167385"/>
                  </a:lnTo>
                  <a:lnTo>
                    <a:pt x="368808" y="147319"/>
                  </a:lnTo>
                  <a:lnTo>
                    <a:pt x="426694" y="147319"/>
                  </a:lnTo>
                  <a:lnTo>
                    <a:pt x="425810" y="120141"/>
                  </a:lnTo>
                  <a:lnTo>
                    <a:pt x="382524" y="120141"/>
                  </a:lnTo>
                  <a:lnTo>
                    <a:pt x="379095" y="117220"/>
                  </a:lnTo>
                  <a:lnTo>
                    <a:pt x="374650" y="115188"/>
                  </a:lnTo>
                  <a:lnTo>
                    <a:pt x="364236" y="112902"/>
                  </a:lnTo>
                  <a:close/>
                </a:path>
                <a:path w="690879" h="316229">
                  <a:moveTo>
                    <a:pt x="427943" y="218566"/>
                  </a:moveTo>
                  <a:lnTo>
                    <a:pt x="385572" y="218566"/>
                  </a:lnTo>
                  <a:lnTo>
                    <a:pt x="385825" y="225043"/>
                  </a:lnTo>
                  <a:lnTo>
                    <a:pt x="385953" y="226821"/>
                  </a:lnTo>
                  <a:lnTo>
                    <a:pt x="386588" y="228091"/>
                  </a:lnTo>
                  <a:lnTo>
                    <a:pt x="387858" y="228980"/>
                  </a:lnTo>
                  <a:lnTo>
                    <a:pt x="389000" y="229869"/>
                  </a:lnTo>
                  <a:lnTo>
                    <a:pt x="426339" y="220598"/>
                  </a:lnTo>
                  <a:lnTo>
                    <a:pt x="427482" y="219201"/>
                  </a:lnTo>
                  <a:lnTo>
                    <a:pt x="427943" y="218566"/>
                  </a:lnTo>
                  <a:close/>
                </a:path>
                <a:path w="690879" h="316229">
                  <a:moveTo>
                    <a:pt x="426694" y="147319"/>
                  </a:moveTo>
                  <a:lnTo>
                    <a:pt x="368808" y="147319"/>
                  </a:lnTo>
                  <a:lnTo>
                    <a:pt x="371729" y="147446"/>
                  </a:lnTo>
                  <a:lnTo>
                    <a:pt x="376300" y="149478"/>
                  </a:lnTo>
                  <a:lnTo>
                    <a:pt x="381889" y="175513"/>
                  </a:lnTo>
                  <a:lnTo>
                    <a:pt x="381635" y="182498"/>
                  </a:lnTo>
                  <a:lnTo>
                    <a:pt x="381127" y="185673"/>
                  </a:lnTo>
                  <a:lnTo>
                    <a:pt x="380111" y="188848"/>
                  </a:lnTo>
                  <a:lnTo>
                    <a:pt x="379222" y="191896"/>
                  </a:lnTo>
                  <a:lnTo>
                    <a:pt x="366395" y="201548"/>
                  </a:lnTo>
                  <a:lnTo>
                    <a:pt x="362712" y="202564"/>
                  </a:lnTo>
                  <a:lnTo>
                    <a:pt x="428490" y="202564"/>
                  </a:lnTo>
                  <a:lnTo>
                    <a:pt x="426694" y="147319"/>
                  </a:lnTo>
                  <a:close/>
                </a:path>
                <a:path w="690879" h="316229">
                  <a:moveTo>
                    <a:pt x="420750" y="100202"/>
                  </a:moveTo>
                  <a:lnTo>
                    <a:pt x="384048" y="110997"/>
                  </a:lnTo>
                  <a:lnTo>
                    <a:pt x="382524" y="113918"/>
                  </a:lnTo>
                  <a:lnTo>
                    <a:pt x="382524" y="120141"/>
                  </a:lnTo>
                  <a:lnTo>
                    <a:pt x="425810" y="120141"/>
                  </a:lnTo>
                  <a:lnTo>
                    <a:pt x="425323" y="105155"/>
                  </a:lnTo>
                  <a:lnTo>
                    <a:pt x="420750" y="100202"/>
                  </a:lnTo>
                  <a:close/>
                </a:path>
                <a:path w="690879" h="316229">
                  <a:moveTo>
                    <a:pt x="487934" y="83692"/>
                  </a:moveTo>
                  <a:lnTo>
                    <a:pt x="486283" y="84073"/>
                  </a:lnTo>
                  <a:lnTo>
                    <a:pt x="454152" y="91947"/>
                  </a:lnTo>
                  <a:lnTo>
                    <a:pt x="452500" y="92328"/>
                  </a:lnTo>
                  <a:lnTo>
                    <a:pt x="448437" y="99440"/>
                  </a:lnTo>
                  <a:lnTo>
                    <a:pt x="451993" y="208787"/>
                  </a:lnTo>
                  <a:lnTo>
                    <a:pt x="452120" y="210438"/>
                  </a:lnTo>
                  <a:lnTo>
                    <a:pt x="452755" y="211835"/>
                  </a:lnTo>
                  <a:lnTo>
                    <a:pt x="455041" y="213613"/>
                  </a:lnTo>
                  <a:lnTo>
                    <a:pt x="456438" y="213740"/>
                  </a:lnTo>
                  <a:lnTo>
                    <a:pt x="458089" y="213359"/>
                  </a:lnTo>
                  <a:lnTo>
                    <a:pt x="494538" y="204469"/>
                  </a:lnTo>
                  <a:lnTo>
                    <a:pt x="495935" y="203453"/>
                  </a:lnTo>
                  <a:lnTo>
                    <a:pt x="496950" y="202056"/>
                  </a:lnTo>
                  <a:lnTo>
                    <a:pt x="498094" y="200659"/>
                  </a:lnTo>
                  <a:lnTo>
                    <a:pt x="498475" y="199008"/>
                  </a:lnTo>
                  <a:lnTo>
                    <a:pt x="498377" y="194309"/>
                  </a:lnTo>
                  <a:lnTo>
                    <a:pt x="496443" y="133984"/>
                  </a:lnTo>
                  <a:lnTo>
                    <a:pt x="496316" y="128269"/>
                  </a:lnTo>
                  <a:lnTo>
                    <a:pt x="497586" y="123443"/>
                  </a:lnTo>
                  <a:lnTo>
                    <a:pt x="500380" y="119633"/>
                  </a:lnTo>
                  <a:lnTo>
                    <a:pt x="503047" y="115823"/>
                  </a:lnTo>
                  <a:lnTo>
                    <a:pt x="506984" y="113283"/>
                  </a:lnTo>
                  <a:lnTo>
                    <a:pt x="512064" y="112140"/>
                  </a:lnTo>
                  <a:lnTo>
                    <a:pt x="517271" y="110743"/>
                  </a:lnTo>
                  <a:lnTo>
                    <a:pt x="574076" y="110743"/>
                  </a:lnTo>
                  <a:lnTo>
                    <a:pt x="573575" y="104882"/>
                  </a:lnTo>
                  <a:lnTo>
                    <a:pt x="572166" y="97408"/>
                  </a:lnTo>
                  <a:lnTo>
                    <a:pt x="572084" y="97154"/>
                  </a:lnTo>
                  <a:lnTo>
                    <a:pt x="492506" y="97154"/>
                  </a:lnTo>
                  <a:lnTo>
                    <a:pt x="492125" y="88772"/>
                  </a:lnTo>
                  <a:lnTo>
                    <a:pt x="491998" y="86994"/>
                  </a:lnTo>
                  <a:lnTo>
                    <a:pt x="491490" y="85724"/>
                  </a:lnTo>
                  <a:lnTo>
                    <a:pt x="490347" y="84835"/>
                  </a:lnTo>
                  <a:lnTo>
                    <a:pt x="489331" y="83946"/>
                  </a:lnTo>
                  <a:lnTo>
                    <a:pt x="487934" y="83692"/>
                  </a:lnTo>
                  <a:close/>
                </a:path>
                <a:path w="690879" h="316229">
                  <a:moveTo>
                    <a:pt x="574076" y="110743"/>
                  </a:moveTo>
                  <a:lnTo>
                    <a:pt x="517271" y="110743"/>
                  </a:lnTo>
                  <a:lnTo>
                    <a:pt x="520954" y="111378"/>
                  </a:lnTo>
                  <a:lnTo>
                    <a:pt x="523367" y="113918"/>
                  </a:lnTo>
                  <a:lnTo>
                    <a:pt x="525780" y="116331"/>
                  </a:lnTo>
                  <a:lnTo>
                    <a:pt x="527177" y="120522"/>
                  </a:lnTo>
                  <a:lnTo>
                    <a:pt x="527364" y="128269"/>
                  </a:lnTo>
                  <a:lnTo>
                    <a:pt x="529463" y="189737"/>
                  </a:lnTo>
                  <a:lnTo>
                    <a:pt x="529590" y="191388"/>
                  </a:lnTo>
                  <a:lnTo>
                    <a:pt x="530225" y="192658"/>
                  </a:lnTo>
                  <a:lnTo>
                    <a:pt x="532511" y="194436"/>
                  </a:lnTo>
                  <a:lnTo>
                    <a:pt x="533908" y="194690"/>
                  </a:lnTo>
                  <a:lnTo>
                    <a:pt x="535559" y="194309"/>
                  </a:lnTo>
                  <a:lnTo>
                    <a:pt x="570611" y="185673"/>
                  </a:lnTo>
                  <a:lnTo>
                    <a:pt x="572262" y="185292"/>
                  </a:lnTo>
                  <a:lnTo>
                    <a:pt x="573659" y="184403"/>
                  </a:lnTo>
                  <a:lnTo>
                    <a:pt x="574675" y="183006"/>
                  </a:lnTo>
                  <a:lnTo>
                    <a:pt x="575691" y="181482"/>
                  </a:lnTo>
                  <a:lnTo>
                    <a:pt x="576199" y="179958"/>
                  </a:lnTo>
                  <a:lnTo>
                    <a:pt x="576072" y="178180"/>
                  </a:lnTo>
                  <a:lnTo>
                    <a:pt x="574294" y="113283"/>
                  </a:lnTo>
                  <a:lnTo>
                    <a:pt x="574076" y="110743"/>
                  </a:lnTo>
                  <a:close/>
                </a:path>
                <a:path w="690879" h="316229">
                  <a:moveTo>
                    <a:pt x="535686" y="69468"/>
                  </a:moveTo>
                  <a:lnTo>
                    <a:pt x="526796" y="71754"/>
                  </a:lnTo>
                  <a:lnTo>
                    <a:pt x="518795" y="73659"/>
                  </a:lnTo>
                  <a:lnTo>
                    <a:pt x="512064" y="76961"/>
                  </a:lnTo>
                  <a:lnTo>
                    <a:pt x="500888" y="86359"/>
                  </a:lnTo>
                  <a:lnTo>
                    <a:pt x="496189" y="91439"/>
                  </a:lnTo>
                  <a:lnTo>
                    <a:pt x="492506" y="97154"/>
                  </a:lnTo>
                  <a:lnTo>
                    <a:pt x="572084" y="97154"/>
                  </a:lnTo>
                  <a:lnTo>
                    <a:pt x="543560" y="69595"/>
                  </a:lnTo>
                  <a:lnTo>
                    <a:pt x="535686" y="69468"/>
                  </a:lnTo>
                  <a:close/>
                </a:path>
                <a:path w="690879" h="316229">
                  <a:moveTo>
                    <a:pt x="653188" y="89788"/>
                  </a:moveTo>
                  <a:lnTo>
                    <a:pt x="609092" y="89788"/>
                  </a:lnTo>
                  <a:lnTo>
                    <a:pt x="610108" y="127507"/>
                  </a:lnTo>
                  <a:lnTo>
                    <a:pt x="629031" y="163448"/>
                  </a:lnTo>
                  <a:lnTo>
                    <a:pt x="643342" y="165167"/>
                  </a:lnTo>
                  <a:lnTo>
                    <a:pt x="650081" y="165004"/>
                  </a:lnTo>
                  <a:lnTo>
                    <a:pt x="688340" y="156209"/>
                  </a:lnTo>
                  <a:lnTo>
                    <a:pt x="689356" y="154685"/>
                  </a:lnTo>
                  <a:lnTo>
                    <a:pt x="690372" y="153288"/>
                  </a:lnTo>
                  <a:lnTo>
                    <a:pt x="690880" y="151764"/>
                  </a:lnTo>
                  <a:lnTo>
                    <a:pt x="690753" y="149986"/>
                  </a:lnTo>
                  <a:lnTo>
                    <a:pt x="690136" y="125221"/>
                  </a:lnTo>
                  <a:lnTo>
                    <a:pt x="660146" y="125221"/>
                  </a:lnTo>
                  <a:lnTo>
                    <a:pt x="658622" y="124332"/>
                  </a:lnTo>
                  <a:lnTo>
                    <a:pt x="656971" y="123570"/>
                  </a:lnTo>
                  <a:lnTo>
                    <a:pt x="655828" y="122173"/>
                  </a:lnTo>
                  <a:lnTo>
                    <a:pt x="654304" y="118109"/>
                  </a:lnTo>
                  <a:lnTo>
                    <a:pt x="653923" y="115696"/>
                  </a:lnTo>
                  <a:lnTo>
                    <a:pt x="653796" y="112775"/>
                  </a:lnTo>
                  <a:lnTo>
                    <a:pt x="653188" y="89788"/>
                  </a:lnTo>
                  <a:close/>
                </a:path>
                <a:path w="690879" h="316229">
                  <a:moveTo>
                    <a:pt x="685673" y="119506"/>
                  </a:moveTo>
                  <a:lnTo>
                    <a:pt x="684022" y="119887"/>
                  </a:lnTo>
                  <a:lnTo>
                    <a:pt x="665226" y="124459"/>
                  </a:lnTo>
                  <a:lnTo>
                    <a:pt x="662432" y="125221"/>
                  </a:lnTo>
                  <a:lnTo>
                    <a:pt x="690136" y="125221"/>
                  </a:lnTo>
                  <a:lnTo>
                    <a:pt x="690118" y="122808"/>
                  </a:lnTo>
                  <a:lnTo>
                    <a:pt x="689483" y="121538"/>
                  </a:lnTo>
                  <a:lnTo>
                    <a:pt x="688213" y="120649"/>
                  </a:lnTo>
                  <a:lnTo>
                    <a:pt x="687070" y="119760"/>
                  </a:lnTo>
                  <a:lnTo>
                    <a:pt x="685673" y="119506"/>
                  </a:lnTo>
                  <a:close/>
                </a:path>
                <a:path w="690879" h="316229">
                  <a:moveTo>
                    <a:pt x="645922" y="0"/>
                  </a:moveTo>
                  <a:lnTo>
                    <a:pt x="644271" y="380"/>
                  </a:lnTo>
                  <a:lnTo>
                    <a:pt x="612140" y="8381"/>
                  </a:lnTo>
                  <a:lnTo>
                    <a:pt x="610489" y="8762"/>
                  </a:lnTo>
                  <a:lnTo>
                    <a:pt x="609219" y="9651"/>
                  </a:lnTo>
                  <a:lnTo>
                    <a:pt x="608076" y="11048"/>
                  </a:lnTo>
                  <a:lnTo>
                    <a:pt x="607060" y="12572"/>
                  </a:lnTo>
                  <a:lnTo>
                    <a:pt x="606552" y="14096"/>
                  </a:lnTo>
                  <a:lnTo>
                    <a:pt x="606679" y="15747"/>
                  </a:lnTo>
                  <a:lnTo>
                    <a:pt x="607822" y="54101"/>
                  </a:lnTo>
                  <a:lnTo>
                    <a:pt x="590296" y="58419"/>
                  </a:lnTo>
                  <a:lnTo>
                    <a:pt x="588645" y="58800"/>
                  </a:lnTo>
                  <a:lnTo>
                    <a:pt x="587375" y="59816"/>
                  </a:lnTo>
                  <a:lnTo>
                    <a:pt x="586232" y="61213"/>
                  </a:lnTo>
                  <a:lnTo>
                    <a:pt x="585089" y="62737"/>
                  </a:lnTo>
                  <a:lnTo>
                    <a:pt x="584581" y="64261"/>
                  </a:lnTo>
                  <a:lnTo>
                    <a:pt x="584600" y="66420"/>
                  </a:lnTo>
                  <a:lnTo>
                    <a:pt x="589915" y="94487"/>
                  </a:lnTo>
                  <a:lnTo>
                    <a:pt x="591566" y="94106"/>
                  </a:lnTo>
                  <a:lnTo>
                    <a:pt x="609092" y="89788"/>
                  </a:lnTo>
                  <a:lnTo>
                    <a:pt x="653188" y="89788"/>
                  </a:lnTo>
                  <a:lnTo>
                    <a:pt x="652907" y="79120"/>
                  </a:lnTo>
                  <a:lnTo>
                    <a:pt x="680847" y="72135"/>
                  </a:lnTo>
                  <a:lnTo>
                    <a:pt x="682498" y="71754"/>
                  </a:lnTo>
                  <a:lnTo>
                    <a:pt x="683768" y="70865"/>
                  </a:lnTo>
                  <a:lnTo>
                    <a:pt x="684911" y="69341"/>
                  </a:lnTo>
                  <a:lnTo>
                    <a:pt x="686054" y="67944"/>
                  </a:lnTo>
                  <a:lnTo>
                    <a:pt x="686562" y="66420"/>
                  </a:lnTo>
                  <a:lnTo>
                    <a:pt x="686435" y="64642"/>
                  </a:lnTo>
                  <a:lnTo>
                    <a:pt x="685512" y="43306"/>
                  </a:lnTo>
                  <a:lnTo>
                    <a:pt x="651764" y="43306"/>
                  </a:lnTo>
                  <a:lnTo>
                    <a:pt x="650621" y="4952"/>
                  </a:lnTo>
                  <a:lnTo>
                    <a:pt x="650494" y="3301"/>
                  </a:lnTo>
                  <a:lnTo>
                    <a:pt x="649859" y="2031"/>
                  </a:lnTo>
                  <a:lnTo>
                    <a:pt x="647319" y="253"/>
                  </a:lnTo>
                  <a:lnTo>
                    <a:pt x="645922" y="0"/>
                  </a:lnTo>
                  <a:close/>
                </a:path>
                <a:path w="690879" h="316229">
                  <a:moveTo>
                    <a:pt x="681228" y="36067"/>
                  </a:moveTo>
                  <a:lnTo>
                    <a:pt x="679577" y="36448"/>
                  </a:lnTo>
                  <a:lnTo>
                    <a:pt x="651764" y="43306"/>
                  </a:lnTo>
                  <a:lnTo>
                    <a:pt x="685512" y="43306"/>
                  </a:lnTo>
                  <a:lnTo>
                    <a:pt x="681228" y="36067"/>
                  </a:lnTo>
                  <a:close/>
                </a:path>
              </a:pathLst>
            </a:custGeom>
            <a:solidFill>
              <a:srgbClr val="EF4E22"/>
            </a:solidFill>
          </p:spPr>
          <p:txBody>
            <a:bodyPr wrap="square" lIns="0" tIns="0" rIns="0" bIns="0" rtlCol="0"/>
            <a:lstStyle/>
            <a:p>
              <a:endParaRPr/>
            </a:p>
          </p:txBody>
        </p:sp>
        <p:pic>
          <p:nvPicPr>
            <p:cNvPr id="35" name="object 35"/>
            <p:cNvPicPr/>
            <p:nvPr/>
          </p:nvPicPr>
          <p:blipFill>
            <a:blip r:embed="rId6" cstate="print"/>
            <a:stretch>
              <a:fillRect/>
            </a:stretch>
          </p:blipFill>
          <p:spPr>
            <a:xfrm>
              <a:off x="4676013" y="4516247"/>
              <a:ext cx="1439290" cy="1479588"/>
            </a:xfrm>
            <a:prstGeom prst="rect">
              <a:avLst/>
            </a:prstGeom>
          </p:spPr>
        </p:pic>
        <p:pic>
          <p:nvPicPr>
            <p:cNvPr id="36" name="object 36"/>
            <p:cNvPicPr/>
            <p:nvPr/>
          </p:nvPicPr>
          <p:blipFill>
            <a:blip r:embed="rId7" cstate="print"/>
            <a:stretch>
              <a:fillRect/>
            </a:stretch>
          </p:blipFill>
          <p:spPr>
            <a:xfrm>
              <a:off x="4824094" y="4961636"/>
              <a:ext cx="993139" cy="628434"/>
            </a:xfrm>
            <a:prstGeom prst="rect">
              <a:avLst/>
            </a:prstGeom>
          </p:spPr>
        </p:pic>
        <p:pic>
          <p:nvPicPr>
            <p:cNvPr id="37" name="object 37"/>
            <p:cNvPicPr/>
            <p:nvPr/>
          </p:nvPicPr>
          <p:blipFill>
            <a:blip r:embed="rId2" cstate="print"/>
            <a:stretch>
              <a:fillRect/>
            </a:stretch>
          </p:blipFill>
          <p:spPr>
            <a:xfrm>
              <a:off x="770356" y="4407408"/>
              <a:ext cx="1301521" cy="1337919"/>
            </a:xfrm>
            <a:prstGeom prst="rect">
              <a:avLst/>
            </a:prstGeom>
          </p:spPr>
        </p:pic>
        <p:pic>
          <p:nvPicPr>
            <p:cNvPr id="38" name="object 38"/>
            <p:cNvPicPr/>
            <p:nvPr/>
          </p:nvPicPr>
          <p:blipFill>
            <a:blip r:embed="rId8" cstate="print"/>
            <a:stretch>
              <a:fillRect/>
            </a:stretch>
          </p:blipFill>
          <p:spPr>
            <a:xfrm>
              <a:off x="882116" y="4806442"/>
              <a:ext cx="929586" cy="545425"/>
            </a:xfrm>
            <a:prstGeom prst="rect">
              <a:avLst/>
            </a:prstGeom>
          </p:spPr>
        </p:pic>
        <p:pic>
          <p:nvPicPr>
            <p:cNvPr id="39" name="object 39"/>
            <p:cNvPicPr/>
            <p:nvPr/>
          </p:nvPicPr>
          <p:blipFill>
            <a:blip r:embed="rId9" cstate="print"/>
            <a:stretch>
              <a:fillRect/>
            </a:stretch>
          </p:blipFill>
          <p:spPr>
            <a:xfrm>
              <a:off x="10163810" y="1711198"/>
              <a:ext cx="1259205" cy="1294511"/>
            </a:xfrm>
            <a:prstGeom prst="rect">
              <a:avLst/>
            </a:prstGeom>
          </p:spPr>
        </p:pic>
        <p:sp>
          <p:nvSpPr>
            <p:cNvPr id="40" name="object 40"/>
            <p:cNvSpPr/>
            <p:nvPr/>
          </p:nvSpPr>
          <p:spPr>
            <a:xfrm>
              <a:off x="10391489" y="2179574"/>
              <a:ext cx="689610" cy="287655"/>
            </a:xfrm>
            <a:custGeom>
              <a:avLst/>
              <a:gdLst/>
              <a:ahLst/>
              <a:cxnLst/>
              <a:rect l="l" t="t" r="r" b="b"/>
              <a:pathLst>
                <a:path w="689609" h="287655">
                  <a:moveTo>
                    <a:pt x="34702" y="243586"/>
                  </a:moveTo>
                  <a:lnTo>
                    <a:pt x="32797" y="244093"/>
                  </a:lnTo>
                  <a:lnTo>
                    <a:pt x="3587" y="251205"/>
                  </a:lnTo>
                  <a:lnTo>
                    <a:pt x="2444" y="251587"/>
                  </a:lnTo>
                  <a:lnTo>
                    <a:pt x="1682" y="252095"/>
                  </a:lnTo>
                  <a:lnTo>
                    <a:pt x="920" y="253111"/>
                  </a:lnTo>
                  <a:lnTo>
                    <a:pt x="285" y="254000"/>
                  </a:lnTo>
                  <a:lnTo>
                    <a:pt x="0" y="254762"/>
                  </a:lnTo>
                  <a:lnTo>
                    <a:pt x="31" y="256159"/>
                  </a:lnTo>
                  <a:lnTo>
                    <a:pt x="26320" y="285496"/>
                  </a:lnTo>
                  <a:lnTo>
                    <a:pt x="45751" y="287274"/>
                  </a:lnTo>
                  <a:lnTo>
                    <a:pt x="51974" y="286638"/>
                  </a:lnTo>
                  <a:lnTo>
                    <a:pt x="90606" y="268787"/>
                  </a:lnTo>
                  <a:lnTo>
                    <a:pt x="99646" y="256159"/>
                  </a:lnTo>
                  <a:lnTo>
                    <a:pt x="49815" y="256159"/>
                  </a:lnTo>
                  <a:lnTo>
                    <a:pt x="46767" y="256031"/>
                  </a:lnTo>
                  <a:lnTo>
                    <a:pt x="44481" y="254762"/>
                  </a:lnTo>
                  <a:lnTo>
                    <a:pt x="42322" y="253618"/>
                  </a:lnTo>
                  <a:lnTo>
                    <a:pt x="40671" y="251333"/>
                  </a:lnTo>
                  <a:lnTo>
                    <a:pt x="39401" y="247903"/>
                  </a:lnTo>
                  <a:lnTo>
                    <a:pt x="38639" y="246125"/>
                  </a:lnTo>
                  <a:lnTo>
                    <a:pt x="37877" y="244983"/>
                  </a:lnTo>
                  <a:lnTo>
                    <a:pt x="36099" y="243712"/>
                  </a:lnTo>
                  <a:lnTo>
                    <a:pt x="34702" y="243586"/>
                  </a:lnTo>
                  <a:close/>
                </a:path>
                <a:path w="689609" h="287655">
                  <a:moveTo>
                    <a:pt x="104391" y="185674"/>
                  </a:moveTo>
                  <a:lnTo>
                    <a:pt x="65690" y="185674"/>
                  </a:lnTo>
                  <a:lnTo>
                    <a:pt x="67201" y="232497"/>
                  </a:lnTo>
                  <a:lnTo>
                    <a:pt x="67259" y="239807"/>
                  </a:lnTo>
                  <a:lnTo>
                    <a:pt x="66325" y="244475"/>
                  </a:lnTo>
                  <a:lnTo>
                    <a:pt x="64039" y="248030"/>
                  </a:lnTo>
                  <a:lnTo>
                    <a:pt x="61753" y="251713"/>
                  </a:lnTo>
                  <a:lnTo>
                    <a:pt x="58324" y="254126"/>
                  </a:lnTo>
                  <a:lnTo>
                    <a:pt x="53625" y="255142"/>
                  </a:lnTo>
                  <a:lnTo>
                    <a:pt x="49815" y="256159"/>
                  </a:lnTo>
                  <a:lnTo>
                    <a:pt x="99646" y="256159"/>
                  </a:lnTo>
                  <a:lnTo>
                    <a:pt x="101250" y="252856"/>
                  </a:lnTo>
                  <a:lnTo>
                    <a:pt x="103318" y="246594"/>
                  </a:lnTo>
                  <a:lnTo>
                    <a:pt x="104743" y="239807"/>
                  </a:lnTo>
                  <a:lnTo>
                    <a:pt x="105457" y="232917"/>
                  </a:lnTo>
                  <a:lnTo>
                    <a:pt x="105568" y="224662"/>
                  </a:lnTo>
                  <a:lnTo>
                    <a:pt x="104391" y="185674"/>
                  </a:lnTo>
                  <a:close/>
                </a:path>
                <a:path w="689609" h="287655">
                  <a:moveTo>
                    <a:pt x="99853" y="145161"/>
                  </a:moveTo>
                  <a:lnTo>
                    <a:pt x="11080" y="166877"/>
                  </a:lnTo>
                  <a:lnTo>
                    <a:pt x="6762" y="171450"/>
                  </a:lnTo>
                  <a:lnTo>
                    <a:pt x="6889" y="172720"/>
                  </a:lnTo>
                  <a:lnTo>
                    <a:pt x="7524" y="195199"/>
                  </a:lnTo>
                  <a:lnTo>
                    <a:pt x="7524" y="196596"/>
                  </a:lnTo>
                  <a:lnTo>
                    <a:pt x="8032" y="197612"/>
                  </a:lnTo>
                  <a:lnTo>
                    <a:pt x="8921" y="198247"/>
                  </a:lnTo>
                  <a:lnTo>
                    <a:pt x="9810" y="199009"/>
                  </a:lnTo>
                  <a:lnTo>
                    <a:pt x="10953" y="199136"/>
                  </a:lnTo>
                  <a:lnTo>
                    <a:pt x="12223" y="198881"/>
                  </a:lnTo>
                  <a:lnTo>
                    <a:pt x="65690" y="185674"/>
                  </a:lnTo>
                  <a:lnTo>
                    <a:pt x="104391" y="185674"/>
                  </a:lnTo>
                  <a:lnTo>
                    <a:pt x="103282" y="148971"/>
                  </a:lnTo>
                  <a:lnTo>
                    <a:pt x="103155" y="147700"/>
                  </a:lnTo>
                  <a:lnTo>
                    <a:pt x="102647" y="146685"/>
                  </a:lnTo>
                  <a:lnTo>
                    <a:pt x="101758" y="146050"/>
                  </a:lnTo>
                  <a:lnTo>
                    <a:pt x="100869" y="145287"/>
                  </a:lnTo>
                  <a:lnTo>
                    <a:pt x="99853" y="145161"/>
                  </a:lnTo>
                  <a:close/>
                </a:path>
                <a:path w="689609" h="287655">
                  <a:moveTo>
                    <a:pt x="183419" y="157225"/>
                  </a:moveTo>
                  <a:lnTo>
                    <a:pt x="146214" y="167429"/>
                  </a:lnTo>
                  <a:lnTo>
                    <a:pt x="121443" y="203073"/>
                  </a:lnTo>
                  <a:lnTo>
                    <a:pt x="121189" y="211836"/>
                  </a:lnTo>
                  <a:lnTo>
                    <a:pt x="121068" y="213105"/>
                  </a:lnTo>
                  <a:lnTo>
                    <a:pt x="120999" y="218821"/>
                  </a:lnTo>
                  <a:lnTo>
                    <a:pt x="121163" y="222758"/>
                  </a:lnTo>
                  <a:lnTo>
                    <a:pt x="121250" y="224027"/>
                  </a:lnTo>
                  <a:lnTo>
                    <a:pt x="121443" y="226060"/>
                  </a:lnTo>
                  <a:lnTo>
                    <a:pt x="121597" y="228853"/>
                  </a:lnTo>
                  <a:lnTo>
                    <a:pt x="146970" y="258572"/>
                  </a:lnTo>
                  <a:lnTo>
                    <a:pt x="152614" y="259264"/>
                  </a:lnTo>
                  <a:lnTo>
                    <a:pt x="158686" y="259254"/>
                  </a:lnTo>
                  <a:lnTo>
                    <a:pt x="198024" y="245999"/>
                  </a:lnTo>
                  <a:lnTo>
                    <a:pt x="210253" y="233045"/>
                  </a:lnTo>
                  <a:lnTo>
                    <a:pt x="165385" y="233045"/>
                  </a:lnTo>
                  <a:lnTo>
                    <a:pt x="162464" y="232410"/>
                  </a:lnTo>
                  <a:lnTo>
                    <a:pt x="157511" y="214502"/>
                  </a:lnTo>
                  <a:lnTo>
                    <a:pt x="157581" y="198247"/>
                  </a:lnTo>
                  <a:lnTo>
                    <a:pt x="158273" y="194437"/>
                  </a:lnTo>
                  <a:lnTo>
                    <a:pt x="159924" y="191262"/>
                  </a:lnTo>
                  <a:lnTo>
                    <a:pt x="161448" y="188213"/>
                  </a:lnTo>
                  <a:lnTo>
                    <a:pt x="164369" y="186054"/>
                  </a:lnTo>
                  <a:lnTo>
                    <a:pt x="172751" y="184023"/>
                  </a:lnTo>
                  <a:lnTo>
                    <a:pt x="216307" y="184023"/>
                  </a:lnTo>
                  <a:lnTo>
                    <a:pt x="215931" y="179831"/>
                  </a:lnTo>
                  <a:lnTo>
                    <a:pt x="213264" y="172974"/>
                  </a:lnTo>
                  <a:lnTo>
                    <a:pt x="208565" y="168021"/>
                  </a:lnTo>
                  <a:lnTo>
                    <a:pt x="203993" y="163067"/>
                  </a:lnTo>
                  <a:lnTo>
                    <a:pt x="198024" y="159892"/>
                  </a:lnTo>
                  <a:lnTo>
                    <a:pt x="190658" y="158623"/>
                  </a:lnTo>
                  <a:lnTo>
                    <a:pt x="183419" y="157225"/>
                  </a:lnTo>
                  <a:close/>
                </a:path>
                <a:path w="689609" h="287655">
                  <a:moveTo>
                    <a:pt x="216307" y="184023"/>
                  </a:moveTo>
                  <a:lnTo>
                    <a:pt x="172751" y="184023"/>
                  </a:lnTo>
                  <a:lnTo>
                    <a:pt x="175672" y="184658"/>
                  </a:lnTo>
                  <a:lnTo>
                    <a:pt x="177323" y="187071"/>
                  </a:lnTo>
                  <a:lnTo>
                    <a:pt x="180786" y="217042"/>
                  </a:lnTo>
                  <a:lnTo>
                    <a:pt x="180674" y="218821"/>
                  </a:lnTo>
                  <a:lnTo>
                    <a:pt x="179863" y="222758"/>
                  </a:lnTo>
                  <a:lnTo>
                    <a:pt x="176815" y="228853"/>
                  </a:lnTo>
                  <a:lnTo>
                    <a:pt x="173894" y="230886"/>
                  </a:lnTo>
                  <a:lnTo>
                    <a:pt x="169576" y="231901"/>
                  </a:lnTo>
                  <a:lnTo>
                    <a:pt x="165385" y="233045"/>
                  </a:lnTo>
                  <a:lnTo>
                    <a:pt x="210253" y="233045"/>
                  </a:lnTo>
                  <a:lnTo>
                    <a:pt x="212248" y="228473"/>
                  </a:lnTo>
                  <a:lnTo>
                    <a:pt x="215296" y="221614"/>
                  </a:lnTo>
                  <a:lnTo>
                    <a:pt x="216947" y="213740"/>
                  </a:lnTo>
                  <a:lnTo>
                    <a:pt x="217093" y="208787"/>
                  </a:lnTo>
                  <a:lnTo>
                    <a:pt x="217134" y="198247"/>
                  </a:lnTo>
                  <a:lnTo>
                    <a:pt x="216682" y="188213"/>
                  </a:lnTo>
                  <a:lnTo>
                    <a:pt x="216307" y="184023"/>
                  </a:lnTo>
                  <a:close/>
                </a:path>
                <a:path w="689609" h="287655">
                  <a:moveTo>
                    <a:pt x="262794" y="137922"/>
                  </a:moveTo>
                  <a:lnTo>
                    <a:pt x="229774" y="149478"/>
                  </a:lnTo>
                  <a:lnTo>
                    <a:pt x="229901" y="150749"/>
                  </a:lnTo>
                  <a:lnTo>
                    <a:pt x="231725" y="202818"/>
                  </a:lnTo>
                  <a:lnTo>
                    <a:pt x="255936" y="234950"/>
                  </a:lnTo>
                  <a:lnTo>
                    <a:pt x="261778" y="235076"/>
                  </a:lnTo>
                  <a:lnTo>
                    <a:pt x="268128" y="233552"/>
                  </a:lnTo>
                  <a:lnTo>
                    <a:pt x="288448" y="222630"/>
                  </a:lnTo>
                  <a:lnTo>
                    <a:pt x="290861" y="220090"/>
                  </a:lnTo>
                  <a:lnTo>
                    <a:pt x="292893" y="217170"/>
                  </a:lnTo>
                  <a:lnTo>
                    <a:pt x="294671" y="213740"/>
                  </a:lnTo>
                  <a:lnTo>
                    <a:pt x="328936" y="213740"/>
                  </a:lnTo>
                  <a:lnTo>
                    <a:pt x="328907" y="210312"/>
                  </a:lnTo>
                  <a:lnTo>
                    <a:pt x="328661" y="202818"/>
                  </a:lnTo>
                  <a:lnTo>
                    <a:pt x="274732" y="202818"/>
                  </a:lnTo>
                  <a:lnTo>
                    <a:pt x="273081" y="202184"/>
                  </a:lnTo>
                  <a:lnTo>
                    <a:pt x="266223" y="141859"/>
                  </a:lnTo>
                  <a:lnTo>
                    <a:pt x="266096" y="140462"/>
                  </a:lnTo>
                  <a:lnTo>
                    <a:pt x="265588" y="139446"/>
                  </a:lnTo>
                  <a:lnTo>
                    <a:pt x="264699" y="138811"/>
                  </a:lnTo>
                  <a:lnTo>
                    <a:pt x="263810" y="138049"/>
                  </a:lnTo>
                  <a:lnTo>
                    <a:pt x="262794" y="137922"/>
                  </a:lnTo>
                  <a:close/>
                </a:path>
                <a:path w="689609" h="287655">
                  <a:moveTo>
                    <a:pt x="328936" y="213740"/>
                  </a:moveTo>
                  <a:lnTo>
                    <a:pt x="294671" y="213740"/>
                  </a:lnTo>
                  <a:lnTo>
                    <a:pt x="294803" y="217170"/>
                  </a:lnTo>
                  <a:lnTo>
                    <a:pt x="294925" y="221614"/>
                  </a:lnTo>
                  <a:lnTo>
                    <a:pt x="295433" y="222630"/>
                  </a:lnTo>
                  <a:lnTo>
                    <a:pt x="296449" y="223392"/>
                  </a:lnTo>
                  <a:lnTo>
                    <a:pt x="297338" y="224027"/>
                  </a:lnTo>
                  <a:lnTo>
                    <a:pt x="298481" y="224154"/>
                  </a:lnTo>
                  <a:lnTo>
                    <a:pt x="299624" y="223900"/>
                  </a:lnTo>
                  <a:lnTo>
                    <a:pt x="324770" y="217677"/>
                  </a:lnTo>
                  <a:lnTo>
                    <a:pt x="326040" y="217424"/>
                  </a:lnTo>
                  <a:lnTo>
                    <a:pt x="327056" y="216662"/>
                  </a:lnTo>
                  <a:lnTo>
                    <a:pt x="327945" y="215646"/>
                  </a:lnTo>
                  <a:lnTo>
                    <a:pt x="328707" y="214502"/>
                  </a:lnTo>
                  <a:lnTo>
                    <a:pt x="328936" y="213740"/>
                  </a:lnTo>
                  <a:close/>
                </a:path>
                <a:path w="689609" h="287655">
                  <a:moveTo>
                    <a:pt x="322992" y="123062"/>
                  </a:moveTo>
                  <a:lnTo>
                    <a:pt x="321722" y="123443"/>
                  </a:lnTo>
                  <a:lnTo>
                    <a:pt x="294417" y="130175"/>
                  </a:lnTo>
                  <a:lnTo>
                    <a:pt x="293147" y="130428"/>
                  </a:lnTo>
                  <a:lnTo>
                    <a:pt x="292131" y="131190"/>
                  </a:lnTo>
                  <a:lnTo>
                    <a:pt x="291242" y="132334"/>
                  </a:lnTo>
                  <a:lnTo>
                    <a:pt x="290353" y="133350"/>
                  </a:lnTo>
                  <a:lnTo>
                    <a:pt x="289972" y="134620"/>
                  </a:lnTo>
                  <a:lnTo>
                    <a:pt x="290074" y="138811"/>
                  </a:lnTo>
                  <a:lnTo>
                    <a:pt x="291750" y="185038"/>
                  </a:lnTo>
                  <a:lnTo>
                    <a:pt x="291877" y="189611"/>
                  </a:lnTo>
                  <a:lnTo>
                    <a:pt x="290861" y="193293"/>
                  </a:lnTo>
                  <a:lnTo>
                    <a:pt x="288702" y="196214"/>
                  </a:lnTo>
                  <a:lnTo>
                    <a:pt x="286543" y="199262"/>
                  </a:lnTo>
                  <a:lnTo>
                    <a:pt x="283495" y="201167"/>
                  </a:lnTo>
                  <a:lnTo>
                    <a:pt x="277018" y="202818"/>
                  </a:lnTo>
                  <a:lnTo>
                    <a:pt x="328661" y="202818"/>
                  </a:lnTo>
                  <a:lnTo>
                    <a:pt x="326272" y="130175"/>
                  </a:lnTo>
                  <a:lnTo>
                    <a:pt x="326167" y="125729"/>
                  </a:lnTo>
                  <a:lnTo>
                    <a:pt x="325659" y="124713"/>
                  </a:lnTo>
                  <a:lnTo>
                    <a:pt x="324008" y="123316"/>
                  </a:lnTo>
                  <a:lnTo>
                    <a:pt x="322992" y="123062"/>
                  </a:lnTo>
                  <a:close/>
                </a:path>
                <a:path w="689609" h="287655">
                  <a:moveTo>
                    <a:pt x="374808" y="110362"/>
                  </a:moveTo>
                  <a:lnTo>
                    <a:pt x="373538" y="110616"/>
                  </a:lnTo>
                  <a:lnTo>
                    <a:pt x="348519" y="116839"/>
                  </a:lnTo>
                  <a:lnTo>
                    <a:pt x="347249" y="117093"/>
                  </a:lnTo>
                  <a:lnTo>
                    <a:pt x="346106" y="117855"/>
                  </a:lnTo>
                  <a:lnTo>
                    <a:pt x="345344" y="118999"/>
                  </a:lnTo>
                  <a:lnTo>
                    <a:pt x="344455" y="120141"/>
                  </a:lnTo>
                  <a:lnTo>
                    <a:pt x="343947" y="121285"/>
                  </a:lnTo>
                  <a:lnTo>
                    <a:pt x="344074" y="122681"/>
                  </a:lnTo>
                  <a:lnTo>
                    <a:pt x="346868" y="207517"/>
                  </a:lnTo>
                  <a:lnTo>
                    <a:pt x="350297" y="211454"/>
                  </a:lnTo>
                  <a:lnTo>
                    <a:pt x="351567" y="211074"/>
                  </a:lnTo>
                  <a:lnTo>
                    <a:pt x="378618" y="204470"/>
                  </a:lnTo>
                  <a:lnTo>
                    <a:pt x="379888" y="204088"/>
                  </a:lnTo>
                  <a:lnTo>
                    <a:pt x="381031" y="203453"/>
                  </a:lnTo>
                  <a:lnTo>
                    <a:pt x="381793" y="202311"/>
                  </a:lnTo>
                  <a:lnTo>
                    <a:pt x="382682" y="201167"/>
                  </a:lnTo>
                  <a:lnTo>
                    <a:pt x="382936" y="200025"/>
                  </a:lnTo>
                  <a:lnTo>
                    <a:pt x="382936" y="198627"/>
                  </a:lnTo>
                  <a:lnTo>
                    <a:pt x="381666" y="150875"/>
                  </a:lnTo>
                  <a:lnTo>
                    <a:pt x="382555" y="147320"/>
                  </a:lnTo>
                  <a:lnTo>
                    <a:pt x="386619" y="141731"/>
                  </a:lnTo>
                  <a:lnTo>
                    <a:pt x="389667" y="139826"/>
                  </a:lnTo>
                  <a:lnTo>
                    <a:pt x="413289" y="133985"/>
                  </a:lnTo>
                  <a:lnTo>
                    <a:pt x="414432" y="133730"/>
                  </a:lnTo>
                  <a:lnTo>
                    <a:pt x="415448" y="132968"/>
                  </a:lnTo>
                  <a:lnTo>
                    <a:pt x="417226" y="130683"/>
                  </a:lnTo>
                  <a:lnTo>
                    <a:pt x="417607" y="129539"/>
                  </a:lnTo>
                  <a:lnTo>
                    <a:pt x="417480" y="128142"/>
                  </a:lnTo>
                  <a:lnTo>
                    <a:pt x="417284" y="120903"/>
                  </a:lnTo>
                  <a:lnTo>
                    <a:pt x="378364" y="120903"/>
                  </a:lnTo>
                  <a:lnTo>
                    <a:pt x="378110" y="114300"/>
                  </a:lnTo>
                  <a:lnTo>
                    <a:pt x="377983" y="113029"/>
                  </a:lnTo>
                  <a:lnTo>
                    <a:pt x="377475" y="112013"/>
                  </a:lnTo>
                  <a:lnTo>
                    <a:pt x="376713" y="111251"/>
                  </a:lnTo>
                  <a:lnTo>
                    <a:pt x="375824" y="110489"/>
                  </a:lnTo>
                  <a:lnTo>
                    <a:pt x="374808" y="110362"/>
                  </a:lnTo>
                  <a:close/>
                </a:path>
                <a:path w="689609" h="287655">
                  <a:moveTo>
                    <a:pt x="413416" y="100837"/>
                  </a:moveTo>
                  <a:lnTo>
                    <a:pt x="412146" y="101091"/>
                  </a:lnTo>
                  <a:lnTo>
                    <a:pt x="395128" y="105283"/>
                  </a:lnTo>
                  <a:lnTo>
                    <a:pt x="390175" y="107568"/>
                  </a:lnTo>
                  <a:lnTo>
                    <a:pt x="386746" y="110616"/>
                  </a:lnTo>
                  <a:lnTo>
                    <a:pt x="383317" y="113537"/>
                  </a:lnTo>
                  <a:lnTo>
                    <a:pt x="380523" y="117093"/>
                  </a:lnTo>
                  <a:lnTo>
                    <a:pt x="378364" y="120903"/>
                  </a:lnTo>
                  <a:lnTo>
                    <a:pt x="417284" y="120903"/>
                  </a:lnTo>
                  <a:lnTo>
                    <a:pt x="416845" y="104775"/>
                  </a:lnTo>
                  <a:lnTo>
                    <a:pt x="416718" y="103377"/>
                  </a:lnTo>
                  <a:lnTo>
                    <a:pt x="416210" y="102362"/>
                  </a:lnTo>
                  <a:lnTo>
                    <a:pt x="415321" y="101726"/>
                  </a:lnTo>
                  <a:lnTo>
                    <a:pt x="414432" y="100964"/>
                  </a:lnTo>
                  <a:lnTo>
                    <a:pt x="413416" y="100837"/>
                  </a:lnTo>
                  <a:close/>
                </a:path>
                <a:path w="689609" h="287655">
                  <a:moveTo>
                    <a:pt x="458374" y="89788"/>
                  </a:moveTo>
                  <a:lnTo>
                    <a:pt x="457104" y="90042"/>
                  </a:lnTo>
                  <a:lnTo>
                    <a:pt x="432085" y="96265"/>
                  </a:lnTo>
                  <a:lnTo>
                    <a:pt x="430815" y="96520"/>
                  </a:lnTo>
                  <a:lnTo>
                    <a:pt x="429799" y="97281"/>
                  </a:lnTo>
                  <a:lnTo>
                    <a:pt x="428021" y="99567"/>
                  </a:lnTo>
                  <a:lnTo>
                    <a:pt x="427810" y="100202"/>
                  </a:lnTo>
                  <a:lnTo>
                    <a:pt x="427690" y="103631"/>
                  </a:lnTo>
                  <a:lnTo>
                    <a:pt x="430434" y="186943"/>
                  </a:lnTo>
                  <a:lnTo>
                    <a:pt x="433990" y="190880"/>
                  </a:lnTo>
                  <a:lnTo>
                    <a:pt x="435260" y="190500"/>
                  </a:lnTo>
                  <a:lnTo>
                    <a:pt x="462311" y="183896"/>
                  </a:lnTo>
                  <a:lnTo>
                    <a:pt x="463581" y="183514"/>
                  </a:lnTo>
                  <a:lnTo>
                    <a:pt x="464597" y="182879"/>
                  </a:lnTo>
                  <a:lnTo>
                    <a:pt x="465359" y="181737"/>
                  </a:lnTo>
                  <a:lnTo>
                    <a:pt x="466248" y="180593"/>
                  </a:lnTo>
                  <a:lnTo>
                    <a:pt x="466629" y="179450"/>
                  </a:lnTo>
                  <a:lnTo>
                    <a:pt x="466502" y="178053"/>
                  </a:lnTo>
                  <a:lnTo>
                    <a:pt x="464851" y="124460"/>
                  </a:lnTo>
                  <a:lnTo>
                    <a:pt x="465867" y="120650"/>
                  </a:lnTo>
                  <a:lnTo>
                    <a:pt x="470185" y="114808"/>
                  </a:lnTo>
                  <a:lnTo>
                    <a:pt x="473233" y="112775"/>
                  </a:lnTo>
                  <a:lnTo>
                    <a:pt x="477043" y="111887"/>
                  </a:lnTo>
                  <a:lnTo>
                    <a:pt x="481107" y="110871"/>
                  </a:lnTo>
                  <a:lnTo>
                    <a:pt x="525351" y="110871"/>
                  </a:lnTo>
                  <a:lnTo>
                    <a:pt x="525049" y="103631"/>
                  </a:lnTo>
                  <a:lnTo>
                    <a:pt x="524207" y="100202"/>
                  </a:lnTo>
                  <a:lnTo>
                    <a:pt x="461930" y="100202"/>
                  </a:lnTo>
                  <a:lnTo>
                    <a:pt x="461676" y="93725"/>
                  </a:lnTo>
                  <a:lnTo>
                    <a:pt x="461549" y="92328"/>
                  </a:lnTo>
                  <a:lnTo>
                    <a:pt x="461168" y="91312"/>
                  </a:lnTo>
                  <a:lnTo>
                    <a:pt x="460279" y="90677"/>
                  </a:lnTo>
                  <a:lnTo>
                    <a:pt x="459390" y="89915"/>
                  </a:lnTo>
                  <a:lnTo>
                    <a:pt x="458374" y="89788"/>
                  </a:lnTo>
                  <a:close/>
                </a:path>
                <a:path w="689609" h="287655">
                  <a:moveTo>
                    <a:pt x="525351" y="110871"/>
                  </a:moveTo>
                  <a:lnTo>
                    <a:pt x="481107" y="110871"/>
                  </a:lnTo>
                  <a:lnTo>
                    <a:pt x="484028" y="111378"/>
                  </a:lnTo>
                  <a:lnTo>
                    <a:pt x="487838" y="115188"/>
                  </a:lnTo>
                  <a:lnTo>
                    <a:pt x="488854" y="118363"/>
                  </a:lnTo>
                  <a:lnTo>
                    <a:pt x="489028" y="124460"/>
                  </a:lnTo>
                  <a:lnTo>
                    <a:pt x="490632" y="172085"/>
                  </a:lnTo>
                  <a:lnTo>
                    <a:pt x="490759" y="173481"/>
                  </a:lnTo>
                  <a:lnTo>
                    <a:pt x="491267" y="174498"/>
                  </a:lnTo>
                  <a:lnTo>
                    <a:pt x="492156" y="175133"/>
                  </a:lnTo>
                  <a:lnTo>
                    <a:pt x="493045" y="175895"/>
                  </a:lnTo>
                  <a:lnTo>
                    <a:pt x="526954" y="164591"/>
                  </a:lnTo>
                  <a:lnTo>
                    <a:pt x="526827" y="163195"/>
                  </a:lnTo>
                  <a:lnTo>
                    <a:pt x="525487" y="114808"/>
                  </a:lnTo>
                  <a:lnTo>
                    <a:pt x="525351" y="110871"/>
                  </a:lnTo>
                  <a:close/>
                </a:path>
                <a:path w="689609" h="287655">
                  <a:moveTo>
                    <a:pt x="495458" y="78739"/>
                  </a:moveTo>
                  <a:lnTo>
                    <a:pt x="488600" y="80517"/>
                  </a:lnTo>
                  <a:lnTo>
                    <a:pt x="482377" y="82041"/>
                  </a:lnTo>
                  <a:lnTo>
                    <a:pt x="477043" y="84581"/>
                  </a:lnTo>
                  <a:lnTo>
                    <a:pt x="472725" y="88264"/>
                  </a:lnTo>
                  <a:lnTo>
                    <a:pt x="468407" y="91821"/>
                  </a:lnTo>
                  <a:lnTo>
                    <a:pt x="464851" y="95885"/>
                  </a:lnTo>
                  <a:lnTo>
                    <a:pt x="461930" y="100202"/>
                  </a:lnTo>
                  <a:lnTo>
                    <a:pt x="524207" y="100202"/>
                  </a:lnTo>
                  <a:lnTo>
                    <a:pt x="501554" y="78866"/>
                  </a:lnTo>
                  <a:lnTo>
                    <a:pt x="495458" y="78739"/>
                  </a:lnTo>
                  <a:close/>
                </a:path>
                <a:path w="689609" h="287655">
                  <a:moveTo>
                    <a:pt x="586390" y="57403"/>
                  </a:moveTo>
                  <a:lnTo>
                    <a:pt x="551338" y="72516"/>
                  </a:lnTo>
                  <a:lnTo>
                    <a:pt x="539400" y="119125"/>
                  </a:lnTo>
                  <a:lnTo>
                    <a:pt x="539635" y="123698"/>
                  </a:lnTo>
                  <a:lnTo>
                    <a:pt x="559720" y="157479"/>
                  </a:lnTo>
                  <a:lnTo>
                    <a:pt x="564419" y="157987"/>
                  </a:lnTo>
                  <a:lnTo>
                    <a:pt x="568991" y="158623"/>
                  </a:lnTo>
                  <a:lnTo>
                    <a:pt x="573944" y="158241"/>
                  </a:lnTo>
                  <a:lnTo>
                    <a:pt x="585374" y="155448"/>
                  </a:lnTo>
                  <a:lnTo>
                    <a:pt x="590200" y="153162"/>
                  </a:lnTo>
                  <a:lnTo>
                    <a:pt x="593756" y="150113"/>
                  </a:lnTo>
                  <a:lnTo>
                    <a:pt x="597312" y="147192"/>
                  </a:lnTo>
                  <a:lnTo>
                    <a:pt x="600360" y="143510"/>
                  </a:lnTo>
                  <a:lnTo>
                    <a:pt x="603027" y="139318"/>
                  </a:lnTo>
                  <a:lnTo>
                    <a:pt x="635913" y="139318"/>
                  </a:lnTo>
                  <a:lnTo>
                    <a:pt x="636301" y="138811"/>
                  </a:lnTo>
                  <a:lnTo>
                    <a:pt x="636682" y="137540"/>
                  </a:lnTo>
                  <a:lnTo>
                    <a:pt x="636682" y="136271"/>
                  </a:lnTo>
                  <a:lnTo>
                    <a:pt x="636373" y="126873"/>
                  </a:lnTo>
                  <a:lnTo>
                    <a:pt x="582961" y="126873"/>
                  </a:lnTo>
                  <a:lnTo>
                    <a:pt x="581310" y="125984"/>
                  </a:lnTo>
                  <a:lnTo>
                    <a:pt x="579532" y="125095"/>
                  </a:lnTo>
                  <a:lnTo>
                    <a:pt x="578389" y="123698"/>
                  </a:lnTo>
                  <a:lnTo>
                    <a:pt x="577627" y="121538"/>
                  </a:lnTo>
                  <a:lnTo>
                    <a:pt x="576865" y="119506"/>
                  </a:lnTo>
                  <a:lnTo>
                    <a:pt x="576384" y="117221"/>
                  </a:lnTo>
                  <a:lnTo>
                    <a:pt x="575976" y="114173"/>
                  </a:lnTo>
                  <a:lnTo>
                    <a:pt x="575784" y="111378"/>
                  </a:lnTo>
                  <a:lnTo>
                    <a:pt x="575722" y="108458"/>
                  </a:lnTo>
                  <a:lnTo>
                    <a:pt x="575765" y="101600"/>
                  </a:lnTo>
                  <a:lnTo>
                    <a:pt x="580421" y="88391"/>
                  </a:lnTo>
                  <a:lnTo>
                    <a:pt x="582072" y="86613"/>
                  </a:lnTo>
                  <a:lnTo>
                    <a:pt x="584358" y="85471"/>
                  </a:lnTo>
                  <a:lnTo>
                    <a:pt x="587152" y="84709"/>
                  </a:lnTo>
                  <a:lnTo>
                    <a:pt x="589946" y="84074"/>
                  </a:lnTo>
                  <a:lnTo>
                    <a:pt x="634966" y="84074"/>
                  </a:lnTo>
                  <a:lnTo>
                    <a:pt x="634272" y="62991"/>
                  </a:lnTo>
                  <a:lnTo>
                    <a:pt x="600614" y="62991"/>
                  </a:lnTo>
                  <a:lnTo>
                    <a:pt x="597947" y="60705"/>
                  </a:lnTo>
                  <a:lnTo>
                    <a:pt x="594518" y="59181"/>
                  </a:lnTo>
                  <a:lnTo>
                    <a:pt x="586390" y="57403"/>
                  </a:lnTo>
                  <a:close/>
                </a:path>
                <a:path w="689609" h="287655">
                  <a:moveTo>
                    <a:pt x="635913" y="139318"/>
                  </a:moveTo>
                  <a:lnTo>
                    <a:pt x="603027" y="139318"/>
                  </a:lnTo>
                  <a:lnTo>
                    <a:pt x="603154" y="144399"/>
                  </a:lnTo>
                  <a:lnTo>
                    <a:pt x="606837" y="148336"/>
                  </a:lnTo>
                  <a:lnTo>
                    <a:pt x="608107" y="147954"/>
                  </a:lnTo>
                  <a:lnTo>
                    <a:pt x="632364" y="141986"/>
                  </a:lnTo>
                  <a:lnTo>
                    <a:pt x="633634" y="141731"/>
                  </a:lnTo>
                  <a:lnTo>
                    <a:pt x="634650" y="140970"/>
                  </a:lnTo>
                  <a:lnTo>
                    <a:pt x="635913" y="139318"/>
                  </a:lnTo>
                  <a:close/>
                </a:path>
                <a:path w="689609" h="287655">
                  <a:moveTo>
                    <a:pt x="634966" y="84074"/>
                  </a:moveTo>
                  <a:lnTo>
                    <a:pt x="592232" y="84074"/>
                  </a:lnTo>
                  <a:lnTo>
                    <a:pt x="594010" y="84962"/>
                  </a:lnTo>
                  <a:lnTo>
                    <a:pt x="595788" y="85725"/>
                  </a:lnTo>
                  <a:lnTo>
                    <a:pt x="597185" y="86995"/>
                  </a:lnTo>
                  <a:lnTo>
                    <a:pt x="598074" y="88646"/>
                  </a:lnTo>
                  <a:lnTo>
                    <a:pt x="598963" y="90424"/>
                  </a:lnTo>
                  <a:lnTo>
                    <a:pt x="599471" y="92455"/>
                  </a:lnTo>
                  <a:lnTo>
                    <a:pt x="599598" y="94996"/>
                  </a:lnTo>
                  <a:lnTo>
                    <a:pt x="599852" y="97409"/>
                  </a:lnTo>
                  <a:lnTo>
                    <a:pt x="585247" y="126873"/>
                  </a:lnTo>
                  <a:lnTo>
                    <a:pt x="636373" y="126873"/>
                  </a:lnTo>
                  <a:lnTo>
                    <a:pt x="634966" y="84074"/>
                  </a:lnTo>
                  <a:close/>
                </a:path>
                <a:path w="689609" h="287655">
                  <a:moveTo>
                    <a:pt x="630332" y="47371"/>
                  </a:moveTo>
                  <a:lnTo>
                    <a:pt x="629062" y="47751"/>
                  </a:lnTo>
                  <a:lnTo>
                    <a:pt x="604805" y="53721"/>
                  </a:lnTo>
                  <a:lnTo>
                    <a:pt x="603662" y="53975"/>
                  </a:lnTo>
                  <a:lnTo>
                    <a:pt x="602646" y="54737"/>
                  </a:lnTo>
                  <a:lnTo>
                    <a:pt x="601884" y="55879"/>
                  </a:lnTo>
                  <a:lnTo>
                    <a:pt x="600995" y="56896"/>
                  </a:lnTo>
                  <a:lnTo>
                    <a:pt x="600729" y="57785"/>
                  </a:lnTo>
                  <a:lnTo>
                    <a:pt x="600614" y="62991"/>
                  </a:lnTo>
                  <a:lnTo>
                    <a:pt x="634272" y="62991"/>
                  </a:lnTo>
                  <a:lnTo>
                    <a:pt x="631475" y="47625"/>
                  </a:lnTo>
                  <a:lnTo>
                    <a:pt x="630332" y="47371"/>
                  </a:lnTo>
                  <a:close/>
                </a:path>
                <a:path w="689609" h="287655">
                  <a:moveTo>
                    <a:pt x="681894" y="0"/>
                  </a:moveTo>
                  <a:lnTo>
                    <a:pt x="680624" y="253"/>
                  </a:lnTo>
                  <a:lnTo>
                    <a:pt x="655097" y="6603"/>
                  </a:lnTo>
                  <a:lnTo>
                    <a:pt x="653827" y="6858"/>
                  </a:lnTo>
                  <a:lnTo>
                    <a:pt x="652811" y="7620"/>
                  </a:lnTo>
                  <a:lnTo>
                    <a:pt x="652049" y="8762"/>
                  </a:lnTo>
                  <a:lnTo>
                    <a:pt x="651160" y="9905"/>
                  </a:lnTo>
                  <a:lnTo>
                    <a:pt x="650779" y="11049"/>
                  </a:lnTo>
                  <a:lnTo>
                    <a:pt x="650906" y="12446"/>
                  </a:lnTo>
                  <a:lnTo>
                    <a:pt x="654595" y="128015"/>
                  </a:lnTo>
                  <a:lnTo>
                    <a:pt x="654716" y="133096"/>
                  </a:lnTo>
                  <a:lnTo>
                    <a:pt x="655224" y="134112"/>
                  </a:lnTo>
                  <a:lnTo>
                    <a:pt x="656113" y="134747"/>
                  </a:lnTo>
                  <a:lnTo>
                    <a:pt x="657002" y="135509"/>
                  </a:lnTo>
                  <a:lnTo>
                    <a:pt x="658145" y="135636"/>
                  </a:lnTo>
                  <a:lnTo>
                    <a:pt x="659415" y="135381"/>
                  </a:lnTo>
                  <a:lnTo>
                    <a:pt x="684942" y="129031"/>
                  </a:lnTo>
                  <a:lnTo>
                    <a:pt x="686212" y="128777"/>
                  </a:lnTo>
                  <a:lnTo>
                    <a:pt x="687228" y="128015"/>
                  </a:lnTo>
                  <a:lnTo>
                    <a:pt x="688117" y="127000"/>
                  </a:lnTo>
                  <a:lnTo>
                    <a:pt x="688879" y="125856"/>
                  </a:lnTo>
                  <a:lnTo>
                    <a:pt x="689260" y="124587"/>
                  </a:lnTo>
                  <a:lnTo>
                    <a:pt x="689133" y="123316"/>
                  </a:lnTo>
                  <a:lnTo>
                    <a:pt x="685577" y="3810"/>
                  </a:lnTo>
                  <a:lnTo>
                    <a:pt x="685450" y="2539"/>
                  </a:lnTo>
                  <a:lnTo>
                    <a:pt x="684942" y="1524"/>
                  </a:lnTo>
                  <a:lnTo>
                    <a:pt x="684053" y="888"/>
                  </a:lnTo>
                  <a:lnTo>
                    <a:pt x="683037" y="126"/>
                  </a:lnTo>
                  <a:lnTo>
                    <a:pt x="681894" y="0"/>
                  </a:lnTo>
                  <a:close/>
                </a:path>
              </a:pathLst>
            </a:custGeom>
            <a:solidFill>
              <a:srgbClr val="EF4E22"/>
            </a:solidFill>
          </p:spPr>
          <p:txBody>
            <a:bodyPr wrap="square" lIns="0" tIns="0" rIns="0" bIns="0" rtlCol="0"/>
            <a:lstStyle/>
            <a:p>
              <a:endParaRPr/>
            </a:p>
          </p:txBody>
        </p:sp>
        <p:pic>
          <p:nvPicPr>
            <p:cNvPr id="41" name="object 41"/>
            <p:cNvPicPr/>
            <p:nvPr/>
          </p:nvPicPr>
          <p:blipFill>
            <a:blip r:embed="rId5" cstate="print"/>
            <a:stretch>
              <a:fillRect/>
            </a:stretch>
          </p:blipFill>
          <p:spPr>
            <a:xfrm>
              <a:off x="9634124" y="4575175"/>
              <a:ext cx="1536668" cy="1579702"/>
            </a:xfrm>
            <a:prstGeom prst="rect">
              <a:avLst/>
            </a:prstGeom>
          </p:spPr>
        </p:pic>
        <p:pic>
          <p:nvPicPr>
            <p:cNvPr id="42" name="object 42"/>
            <p:cNvPicPr/>
            <p:nvPr/>
          </p:nvPicPr>
          <p:blipFill>
            <a:blip r:embed="rId10" cstate="print"/>
            <a:stretch>
              <a:fillRect/>
            </a:stretch>
          </p:blipFill>
          <p:spPr>
            <a:xfrm>
              <a:off x="9795697" y="5176012"/>
              <a:ext cx="1125539" cy="467131"/>
            </a:xfrm>
            <a:prstGeom prst="rect">
              <a:avLst/>
            </a:prstGeom>
          </p:spPr>
        </p:pic>
      </p:grpSp>
      <p:sp>
        <p:nvSpPr>
          <p:cNvPr id="43" name="object 43"/>
          <p:cNvSpPr txBox="1">
            <a:spLocks noGrp="1"/>
          </p:cNvSpPr>
          <p:nvPr>
            <p:ph type="sldNum" sz="quarter" idx="7"/>
          </p:nvPr>
        </p:nvSpPr>
        <p:spPr>
          <a:xfrm>
            <a:off x="11667743" y="6479794"/>
            <a:ext cx="291465" cy="187231"/>
          </a:xfrm>
          <a:prstGeom prst="rect">
            <a:avLst/>
          </a:prstGeom>
        </p:spPr>
        <p:txBody>
          <a:bodyPr vert="horz" wrap="square" lIns="0" tIns="2540" rIns="0" bIns="0" rtlCol="0">
            <a:spAutoFit/>
          </a:bodyPr>
          <a:lstStyle/>
          <a:p>
            <a:pPr marL="38735">
              <a:lnSpc>
                <a:spcPct val="100000"/>
              </a:lnSpc>
              <a:spcBef>
                <a:spcPts val="20"/>
              </a:spcBef>
            </a:pPr>
            <a:endParaRPr b="0" spc="-25" dirty="0">
              <a:latin typeface="Rubik Light"/>
              <a:cs typeface="Rubik Light"/>
            </a:endParaRPr>
          </a:p>
        </p:txBody>
      </p:sp>
      <p:sp>
        <p:nvSpPr>
          <p:cNvPr id="48" name="TextBox 47">
            <a:extLst>
              <a:ext uri="{FF2B5EF4-FFF2-40B4-BE49-F238E27FC236}">
                <a16:creationId xmlns:a16="http://schemas.microsoft.com/office/drawing/2014/main" id="{354062FB-2D25-E2BA-21AD-1E543BFF08C8}"/>
              </a:ext>
            </a:extLst>
          </p:cNvPr>
          <p:cNvSpPr txBox="1"/>
          <p:nvPr/>
        </p:nvSpPr>
        <p:spPr>
          <a:xfrm>
            <a:off x="65695" y="6553521"/>
            <a:ext cx="3752950" cy="276999"/>
          </a:xfrm>
          <a:prstGeom prst="rect">
            <a:avLst/>
          </a:prstGeom>
          <a:noFill/>
        </p:spPr>
        <p:txBody>
          <a:bodyPr wrap="none" rtlCol="0">
            <a:spAutoFit/>
          </a:bodyPr>
          <a:lstStyle/>
          <a:p>
            <a:r>
              <a:rPr lang="fr-FR" sz="1200" b="1">
                <a:solidFill>
                  <a:srgbClr val="005CAC"/>
                </a:solidFill>
                <a:latin typeface="Rubik Bold" pitchFamily="2" charset="-79"/>
                <a:cs typeface="Rubik Bold" pitchFamily="2" charset="-79"/>
              </a:rPr>
              <a:t>BAJAJ FINSERV ASSET MANAGEMENT LIMITED</a:t>
            </a:r>
            <a:endParaRPr lang="en-US" sz="1200" b="1">
              <a:solidFill>
                <a:srgbClr val="005CAC"/>
              </a:solidFill>
              <a:latin typeface="Rubik Bold" pitchFamily="2" charset="-79"/>
              <a:cs typeface="Rubik Bold" pitchFamily="2" charset="-79"/>
            </a:endParaRPr>
          </a:p>
        </p:txBody>
      </p:sp>
      <p:pic>
        <p:nvPicPr>
          <p:cNvPr id="49" name="Picture 48" descr="A blue and black sign with white text&#10;&#10;AI-generated content may be incorrect.">
            <a:extLst>
              <a:ext uri="{FF2B5EF4-FFF2-40B4-BE49-F238E27FC236}">
                <a16:creationId xmlns:a16="http://schemas.microsoft.com/office/drawing/2014/main" id="{A81B2961-3642-2DEA-578A-2C0E53A6CAF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66249" y="123340"/>
            <a:ext cx="1401991" cy="59103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12192000" cy="6858000"/>
          </a:xfrm>
          <a:custGeom>
            <a:avLst/>
            <a:gdLst/>
            <a:ahLst/>
            <a:cxnLst/>
            <a:rect l="l" t="t" r="r" b="b"/>
            <a:pathLst>
              <a:path w="10627995" h="6858000">
                <a:moveTo>
                  <a:pt x="0" y="6858000"/>
                </a:moveTo>
                <a:lnTo>
                  <a:pt x="10627614" y="6858000"/>
                </a:lnTo>
                <a:lnTo>
                  <a:pt x="10627614" y="0"/>
                </a:lnTo>
                <a:lnTo>
                  <a:pt x="0" y="0"/>
                </a:lnTo>
                <a:lnTo>
                  <a:pt x="0" y="6858000"/>
                </a:lnTo>
                <a:close/>
              </a:path>
            </a:pathLst>
          </a:custGeom>
          <a:solidFill>
            <a:srgbClr val="F1F1F1"/>
          </a:solidFill>
        </p:spPr>
        <p:txBody>
          <a:bodyPr wrap="square" lIns="0" tIns="0" rIns="0" bIns="0" rtlCol="0"/>
          <a:lstStyle/>
          <a:p>
            <a:endParaRPr b="1">
              <a:latin typeface="Aptos" panose="020B0004020202020204" pitchFamily="34" charset="0"/>
            </a:endParaRPr>
          </a:p>
        </p:txBody>
      </p:sp>
      <p:sp>
        <p:nvSpPr>
          <p:cNvPr id="7" name="object 7"/>
          <p:cNvSpPr/>
          <p:nvPr/>
        </p:nvSpPr>
        <p:spPr>
          <a:xfrm>
            <a:off x="427481" y="921258"/>
            <a:ext cx="1095375" cy="57150"/>
          </a:xfrm>
          <a:custGeom>
            <a:avLst/>
            <a:gdLst/>
            <a:ahLst/>
            <a:cxnLst/>
            <a:rect l="l" t="t" r="r" b="b"/>
            <a:pathLst>
              <a:path w="1095375" h="57150">
                <a:moveTo>
                  <a:pt x="1094994" y="0"/>
                </a:moveTo>
                <a:lnTo>
                  <a:pt x="0" y="0"/>
                </a:lnTo>
                <a:lnTo>
                  <a:pt x="0" y="57150"/>
                </a:lnTo>
                <a:lnTo>
                  <a:pt x="1094994" y="57150"/>
                </a:lnTo>
                <a:lnTo>
                  <a:pt x="1094994" y="0"/>
                </a:lnTo>
                <a:close/>
              </a:path>
            </a:pathLst>
          </a:custGeom>
          <a:solidFill>
            <a:srgbClr val="005DAC"/>
          </a:solidFill>
        </p:spPr>
        <p:txBody>
          <a:bodyPr wrap="square" lIns="0" tIns="0" rIns="0" bIns="0" rtlCol="0"/>
          <a:lstStyle/>
          <a:p>
            <a:endParaRPr b="1">
              <a:latin typeface="Aptos" panose="020B0004020202020204" pitchFamily="34" charset="0"/>
            </a:endParaRPr>
          </a:p>
        </p:txBody>
      </p:sp>
      <p:sp>
        <p:nvSpPr>
          <p:cNvPr id="8" name="object 8"/>
          <p:cNvSpPr txBox="1">
            <a:spLocks noGrp="1"/>
          </p:cNvSpPr>
          <p:nvPr>
            <p:ph type="title"/>
          </p:nvPr>
        </p:nvSpPr>
        <p:spPr>
          <a:xfrm>
            <a:off x="438658" y="240538"/>
            <a:ext cx="9320530" cy="597086"/>
          </a:xfrm>
          <a:prstGeom prst="rect">
            <a:avLst/>
          </a:prstGeom>
        </p:spPr>
        <p:txBody>
          <a:bodyPr vert="horz" wrap="square" lIns="0" tIns="134111" rIns="0" bIns="0" rtlCol="0">
            <a:spAutoFit/>
          </a:bodyPr>
          <a:lstStyle/>
          <a:p>
            <a:pPr marL="12700">
              <a:lnSpc>
                <a:spcPct val="100000"/>
              </a:lnSpc>
              <a:spcBef>
                <a:spcPts val="100"/>
              </a:spcBef>
            </a:pPr>
            <a:r>
              <a:rPr b="1" dirty="0">
                <a:latin typeface="Rubik" pitchFamily="2" charset="-79"/>
                <a:cs typeface="Rubik" pitchFamily="2" charset="-79"/>
              </a:rPr>
              <a:t>Bajaj</a:t>
            </a:r>
            <a:r>
              <a:rPr b="1" spc="-10" dirty="0">
                <a:latin typeface="Rubik" pitchFamily="2" charset="-79"/>
                <a:cs typeface="Rubik" pitchFamily="2" charset="-79"/>
              </a:rPr>
              <a:t> </a:t>
            </a:r>
            <a:r>
              <a:rPr b="1" dirty="0">
                <a:latin typeface="Rubik" pitchFamily="2" charset="-79"/>
                <a:cs typeface="Rubik" pitchFamily="2" charset="-79"/>
              </a:rPr>
              <a:t>Finserv</a:t>
            </a:r>
            <a:r>
              <a:rPr b="1" spc="5" dirty="0">
                <a:latin typeface="Rubik" pitchFamily="2" charset="-79"/>
                <a:cs typeface="Rubik" pitchFamily="2" charset="-79"/>
              </a:rPr>
              <a:t> </a:t>
            </a:r>
            <a:r>
              <a:rPr b="1" dirty="0">
                <a:latin typeface="Rubik" pitchFamily="2" charset="-79"/>
                <a:cs typeface="Rubik" pitchFamily="2" charset="-79"/>
              </a:rPr>
              <a:t>Large</a:t>
            </a:r>
            <a:r>
              <a:rPr b="1" spc="5" dirty="0">
                <a:latin typeface="Rubik" pitchFamily="2" charset="-79"/>
                <a:cs typeface="Rubik" pitchFamily="2" charset="-79"/>
              </a:rPr>
              <a:t> </a:t>
            </a:r>
            <a:r>
              <a:rPr b="1" dirty="0">
                <a:latin typeface="Rubik" pitchFamily="2" charset="-79"/>
                <a:cs typeface="Rubik" pitchFamily="2" charset="-79"/>
              </a:rPr>
              <a:t>and Mid Cap</a:t>
            </a:r>
            <a:r>
              <a:rPr b="1" spc="-10" dirty="0">
                <a:latin typeface="Rubik" pitchFamily="2" charset="-79"/>
                <a:cs typeface="Rubik" pitchFamily="2" charset="-79"/>
              </a:rPr>
              <a:t> </a:t>
            </a:r>
            <a:r>
              <a:rPr b="1" spc="-20" dirty="0">
                <a:latin typeface="Rubik" pitchFamily="2" charset="-79"/>
                <a:cs typeface="Rubik" pitchFamily="2" charset="-79"/>
              </a:rPr>
              <a:t>Fund</a:t>
            </a:r>
          </a:p>
        </p:txBody>
      </p:sp>
      <p:grpSp>
        <p:nvGrpSpPr>
          <p:cNvPr id="9" name="object 9"/>
          <p:cNvGrpSpPr/>
          <p:nvPr/>
        </p:nvGrpSpPr>
        <p:grpSpPr>
          <a:xfrm>
            <a:off x="1234356" y="1910895"/>
            <a:ext cx="10012045" cy="3385186"/>
            <a:chOff x="352043" y="1991105"/>
            <a:chExt cx="10012045" cy="3385186"/>
          </a:xfrm>
        </p:grpSpPr>
        <p:sp>
          <p:nvSpPr>
            <p:cNvPr id="10" name="object 10"/>
            <p:cNvSpPr/>
            <p:nvPr/>
          </p:nvSpPr>
          <p:spPr>
            <a:xfrm>
              <a:off x="447294" y="2077973"/>
              <a:ext cx="9840595" cy="939165"/>
            </a:xfrm>
            <a:custGeom>
              <a:avLst/>
              <a:gdLst/>
              <a:ahLst/>
              <a:cxnLst/>
              <a:rect l="l" t="t" r="r" b="b"/>
              <a:pathLst>
                <a:path w="9840595" h="939164">
                  <a:moveTo>
                    <a:pt x="938022" y="469392"/>
                  </a:moveTo>
                  <a:lnTo>
                    <a:pt x="935596" y="421411"/>
                  </a:lnTo>
                  <a:lnTo>
                    <a:pt x="928484" y="374802"/>
                  </a:lnTo>
                  <a:lnTo>
                    <a:pt x="916927" y="329831"/>
                  </a:lnTo>
                  <a:lnTo>
                    <a:pt x="901153" y="286702"/>
                  </a:lnTo>
                  <a:lnTo>
                    <a:pt x="881405" y="245668"/>
                  </a:lnTo>
                  <a:lnTo>
                    <a:pt x="857910" y="206971"/>
                  </a:lnTo>
                  <a:lnTo>
                    <a:pt x="830922" y="170840"/>
                  </a:lnTo>
                  <a:lnTo>
                    <a:pt x="800646" y="137502"/>
                  </a:lnTo>
                  <a:lnTo>
                    <a:pt x="767334" y="107200"/>
                  </a:lnTo>
                  <a:lnTo>
                    <a:pt x="731227" y="80175"/>
                  </a:lnTo>
                  <a:lnTo>
                    <a:pt x="692569" y="56667"/>
                  </a:lnTo>
                  <a:lnTo>
                    <a:pt x="651560" y="36893"/>
                  </a:lnTo>
                  <a:lnTo>
                    <a:pt x="608469" y="21107"/>
                  </a:lnTo>
                  <a:lnTo>
                    <a:pt x="563524" y="9537"/>
                  </a:lnTo>
                  <a:lnTo>
                    <a:pt x="516953" y="2425"/>
                  </a:lnTo>
                  <a:lnTo>
                    <a:pt x="469011" y="0"/>
                  </a:lnTo>
                  <a:lnTo>
                    <a:pt x="421055" y="2425"/>
                  </a:lnTo>
                  <a:lnTo>
                    <a:pt x="374484" y="9537"/>
                  </a:lnTo>
                  <a:lnTo>
                    <a:pt x="329539" y="21107"/>
                  </a:lnTo>
                  <a:lnTo>
                    <a:pt x="286448" y="36893"/>
                  </a:lnTo>
                  <a:lnTo>
                    <a:pt x="245440" y="56667"/>
                  </a:lnTo>
                  <a:lnTo>
                    <a:pt x="206781" y="80175"/>
                  </a:lnTo>
                  <a:lnTo>
                    <a:pt x="170675" y="107200"/>
                  </a:lnTo>
                  <a:lnTo>
                    <a:pt x="137363" y="137502"/>
                  </a:lnTo>
                  <a:lnTo>
                    <a:pt x="107086" y="170840"/>
                  </a:lnTo>
                  <a:lnTo>
                    <a:pt x="80098" y="206971"/>
                  </a:lnTo>
                  <a:lnTo>
                    <a:pt x="56603" y="245668"/>
                  </a:lnTo>
                  <a:lnTo>
                    <a:pt x="36855" y="286702"/>
                  </a:lnTo>
                  <a:lnTo>
                    <a:pt x="21082" y="329831"/>
                  </a:lnTo>
                  <a:lnTo>
                    <a:pt x="9525" y="374802"/>
                  </a:lnTo>
                  <a:lnTo>
                    <a:pt x="2413" y="421411"/>
                  </a:lnTo>
                  <a:lnTo>
                    <a:pt x="0" y="469392"/>
                  </a:lnTo>
                  <a:lnTo>
                    <a:pt x="2413" y="517385"/>
                  </a:lnTo>
                  <a:lnTo>
                    <a:pt x="9525" y="563994"/>
                  </a:lnTo>
                  <a:lnTo>
                    <a:pt x="21082" y="608965"/>
                  </a:lnTo>
                  <a:lnTo>
                    <a:pt x="36855" y="652094"/>
                  </a:lnTo>
                  <a:lnTo>
                    <a:pt x="56603" y="693127"/>
                  </a:lnTo>
                  <a:lnTo>
                    <a:pt x="80098" y="731824"/>
                  </a:lnTo>
                  <a:lnTo>
                    <a:pt x="107086" y="767956"/>
                  </a:lnTo>
                  <a:lnTo>
                    <a:pt x="137363" y="801293"/>
                  </a:lnTo>
                  <a:lnTo>
                    <a:pt x="170675" y="831596"/>
                  </a:lnTo>
                  <a:lnTo>
                    <a:pt x="206781" y="858621"/>
                  </a:lnTo>
                  <a:lnTo>
                    <a:pt x="245440" y="882129"/>
                  </a:lnTo>
                  <a:lnTo>
                    <a:pt x="286448" y="901903"/>
                  </a:lnTo>
                  <a:lnTo>
                    <a:pt x="329539" y="917689"/>
                  </a:lnTo>
                  <a:lnTo>
                    <a:pt x="374484" y="929259"/>
                  </a:lnTo>
                  <a:lnTo>
                    <a:pt x="421055" y="936371"/>
                  </a:lnTo>
                  <a:lnTo>
                    <a:pt x="469011" y="938784"/>
                  </a:lnTo>
                  <a:lnTo>
                    <a:pt x="516953" y="936371"/>
                  </a:lnTo>
                  <a:lnTo>
                    <a:pt x="563524" y="929259"/>
                  </a:lnTo>
                  <a:lnTo>
                    <a:pt x="608469" y="917689"/>
                  </a:lnTo>
                  <a:lnTo>
                    <a:pt x="651560" y="901903"/>
                  </a:lnTo>
                  <a:lnTo>
                    <a:pt x="692569" y="882129"/>
                  </a:lnTo>
                  <a:lnTo>
                    <a:pt x="731227" y="858621"/>
                  </a:lnTo>
                  <a:lnTo>
                    <a:pt x="767334" y="831596"/>
                  </a:lnTo>
                  <a:lnTo>
                    <a:pt x="800646" y="801293"/>
                  </a:lnTo>
                  <a:lnTo>
                    <a:pt x="830922" y="767956"/>
                  </a:lnTo>
                  <a:lnTo>
                    <a:pt x="857910" y="731824"/>
                  </a:lnTo>
                  <a:lnTo>
                    <a:pt x="881405" y="693127"/>
                  </a:lnTo>
                  <a:lnTo>
                    <a:pt x="901153" y="652094"/>
                  </a:lnTo>
                  <a:lnTo>
                    <a:pt x="916927" y="608965"/>
                  </a:lnTo>
                  <a:lnTo>
                    <a:pt x="928484" y="563994"/>
                  </a:lnTo>
                  <a:lnTo>
                    <a:pt x="935596" y="517385"/>
                  </a:lnTo>
                  <a:lnTo>
                    <a:pt x="938022" y="469392"/>
                  </a:lnTo>
                  <a:close/>
                </a:path>
                <a:path w="9840595" h="939164">
                  <a:moveTo>
                    <a:pt x="2706624" y="469392"/>
                  </a:moveTo>
                  <a:lnTo>
                    <a:pt x="2704198" y="421411"/>
                  </a:lnTo>
                  <a:lnTo>
                    <a:pt x="2697086" y="374802"/>
                  </a:lnTo>
                  <a:lnTo>
                    <a:pt x="2685542" y="329831"/>
                  </a:lnTo>
                  <a:lnTo>
                    <a:pt x="2669768" y="286702"/>
                  </a:lnTo>
                  <a:lnTo>
                    <a:pt x="2650020" y="245668"/>
                  </a:lnTo>
                  <a:lnTo>
                    <a:pt x="2626537" y="206971"/>
                  </a:lnTo>
                  <a:lnTo>
                    <a:pt x="2599537" y="170840"/>
                  </a:lnTo>
                  <a:lnTo>
                    <a:pt x="2569273" y="137502"/>
                  </a:lnTo>
                  <a:lnTo>
                    <a:pt x="2535961" y="107200"/>
                  </a:lnTo>
                  <a:lnTo>
                    <a:pt x="2499855" y="80175"/>
                  </a:lnTo>
                  <a:lnTo>
                    <a:pt x="2461183" y="56667"/>
                  </a:lnTo>
                  <a:lnTo>
                    <a:pt x="2420188" y="36893"/>
                  </a:lnTo>
                  <a:lnTo>
                    <a:pt x="2377097" y="21107"/>
                  </a:lnTo>
                  <a:lnTo>
                    <a:pt x="2332139" y="9537"/>
                  </a:lnTo>
                  <a:lnTo>
                    <a:pt x="2285568" y="2425"/>
                  </a:lnTo>
                  <a:lnTo>
                    <a:pt x="2237613" y="0"/>
                  </a:lnTo>
                  <a:lnTo>
                    <a:pt x="2189645" y="2425"/>
                  </a:lnTo>
                  <a:lnTo>
                    <a:pt x="2143074" y="9537"/>
                  </a:lnTo>
                  <a:lnTo>
                    <a:pt x="2098116" y="21107"/>
                  </a:lnTo>
                  <a:lnTo>
                    <a:pt x="2055025" y="36893"/>
                  </a:lnTo>
                  <a:lnTo>
                    <a:pt x="2014029" y="56667"/>
                  </a:lnTo>
                  <a:lnTo>
                    <a:pt x="1975358" y="80175"/>
                  </a:lnTo>
                  <a:lnTo>
                    <a:pt x="1939251" y="107200"/>
                  </a:lnTo>
                  <a:lnTo>
                    <a:pt x="1905952" y="137502"/>
                  </a:lnTo>
                  <a:lnTo>
                    <a:pt x="1875675" y="170840"/>
                  </a:lnTo>
                  <a:lnTo>
                    <a:pt x="1848675" y="206971"/>
                  </a:lnTo>
                  <a:lnTo>
                    <a:pt x="1825193" y="245668"/>
                  </a:lnTo>
                  <a:lnTo>
                    <a:pt x="1805444" y="286702"/>
                  </a:lnTo>
                  <a:lnTo>
                    <a:pt x="1789671" y="329831"/>
                  </a:lnTo>
                  <a:lnTo>
                    <a:pt x="1778127" y="374802"/>
                  </a:lnTo>
                  <a:lnTo>
                    <a:pt x="1771015" y="421411"/>
                  </a:lnTo>
                  <a:lnTo>
                    <a:pt x="1768602" y="469392"/>
                  </a:lnTo>
                  <a:lnTo>
                    <a:pt x="1771015" y="517385"/>
                  </a:lnTo>
                  <a:lnTo>
                    <a:pt x="1778127" y="563994"/>
                  </a:lnTo>
                  <a:lnTo>
                    <a:pt x="1789671" y="608965"/>
                  </a:lnTo>
                  <a:lnTo>
                    <a:pt x="1805444" y="652094"/>
                  </a:lnTo>
                  <a:lnTo>
                    <a:pt x="1825193" y="693127"/>
                  </a:lnTo>
                  <a:lnTo>
                    <a:pt x="1848675" y="731824"/>
                  </a:lnTo>
                  <a:lnTo>
                    <a:pt x="1875675" y="767956"/>
                  </a:lnTo>
                  <a:lnTo>
                    <a:pt x="1905952" y="801293"/>
                  </a:lnTo>
                  <a:lnTo>
                    <a:pt x="1939251" y="831596"/>
                  </a:lnTo>
                  <a:lnTo>
                    <a:pt x="1975358" y="858621"/>
                  </a:lnTo>
                  <a:lnTo>
                    <a:pt x="2014029" y="882129"/>
                  </a:lnTo>
                  <a:lnTo>
                    <a:pt x="2055025" y="901903"/>
                  </a:lnTo>
                  <a:lnTo>
                    <a:pt x="2098116" y="917689"/>
                  </a:lnTo>
                  <a:lnTo>
                    <a:pt x="2143074" y="929259"/>
                  </a:lnTo>
                  <a:lnTo>
                    <a:pt x="2189645" y="936371"/>
                  </a:lnTo>
                  <a:lnTo>
                    <a:pt x="2237613" y="938784"/>
                  </a:lnTo>
                  <a:lnTo>
                    <a:pt x="2285568" y="936371"/>
                  </a:lnTo>
                  <a:lnTo>
                    <a:pt x="2332139" y="929259"/>
                  </a:lnTo>
                  <a:lnTo>
                    <a:pt x="2377097" y="917689"/>
                  </a:lnTo>
                  <a:lnTo>
                    <a:pt x="2420188" y="901903"/>
                  </a:lnTo>
                  <a:lnTo>
                    <a:pt x="2461183" y="882129"/>
                  </a:lnTo>
                  <a:lnTo>
                    <a:pt x="2499855" y="858621"/>
                  </a:lnTo>
                  <a:lnTo>
                    <a:pt x="2535961" y="831596"/>
                  </a:lnTo>
                  <a:lnTo>
                    <a:pt x="2569260" y="801293"/>
                  </a:lnTo>
                  <a:lnTo>
                    <a:pt x="2599537" y="767956"/>
                  </a:lnTo>
                  <a:lnTo>
                    <a:pt x="2626537" y="731824"/>
                  </a:lnTo>
                  <a:lnTo>
                    <a:pt x="2650020" y="693127"/>
                  </a:lnTo>
                  <a:lnTo>
                    <a:pt x="2669768" y="652094"/>
                  </a:lnTo>
                  <a:lnTo>
                    <a:pt x="2685542" y="608965"/>
                  </a:lnTo>
                  <a:lnTo>
                    <a:pt x="2697086" y="563994"/>
                  </a:lnTo>
                  <a:lnTo>
                    <a:pt x="2704198" y="517385"/>
                  </a:lnTo>
                  <a:lnTo>
                    <a:pt x="2706624" y="469392"/>
                  </a:lnTo>
                  <a:close/>
                </a:path>
                <a:path w="9840595" h="939164">
                  <a:moveTo>
                    <a:pt x="4490466" y="469392"/>
                  </a:moveTo>
                  <a:lnTo>
                    <a:pt x="4488040" y="421411"/>
                  </a:lnTo>
                  <a:lnTo>
                    <a:pt x="4480928" y="374802"/>
                  </a:lnTo>
                  <a:lnTo>
                    <a:pt x="4469358" y="329831"/>
                  </a:lnTo>
                  <a:lnTo>
                    <a:pt x="4453572" y="286702"/>
                  </a:lnTo>
                  <a:lnTo>
                    <a:pt x="4433798" y="245668"/>
                  </a:lnTo>
                  <a:lnTo>
                    <a:pt x="4410291" y="206971"/>
                  </a:lnTo>
                  <a:lnTo>
                    <a:pt x="4383265" y="170840"/>
                  </a:lnTo>
                  <a:lnTo>
                    <a:pt x="4352963" y="137502"/>
                  </a:lnTo>
                  <a:lnTo>
                    <a:pt x="4319625" y="107200"/>
                  </a:lnTo>
                  <a:lnTo>
                    <a:pt x="4283494" y="80175"/>
                  </a:lnTo>
                  <a:lnTo>
                    <a:pt x="4244797" y="56667"/>
                  </a:lnTo>
                  <a:lnTo>
                    <a:pt x="4203763" y="36893"/>
                  </a:lnTo>
                  <a:lnTo>
                    <a:pt x="4160634" y="21107"/>
                  </a:lnTo>
                  <a:lnTo>
                    <a:pt x="4115663" y="9537"/>
                  </a:lnTo>
                  <a:lnTo>
                    <a:pt x="4069054" y="2425"/>
                  </a:lnTo>
                  <a:lnTo>
                    <a:pt x="4021074" y="0"/>
                  </a:lnTo>
                  <a:lnTo>
                    <a:pt x="3973080" y="2425"/>
                  </a:lnTo>
                  <a:lnTo>
                    <a:pt x="3926471" y="9537"/>
                  </a:lnTo>
                  <a:lnTo>
                    <a:pt x="3881501" y="21107"/>
                  </a:lnTo>
                  <a:lnTo>
                    <a:pt x="3838371" y="36893"/>
                  </a:lnTo>
                  <a:lnTo>
                    <a:pt x="3797338" y="56667"/>
                  </a:lnTo>
                  <a:lnTo>
                    <a:pt x="3758641" y="80175"/>
                  </a:lnTo>
                  <a:lnTo>
                    <a:pt x="3722509" y="107200"/>
                  </a:lnTo>
                  <a:lnTo>
                    <a:pt x="3689172" y="137502"/>
                  </a:lnTo>
                  <a:lnTo>
                    <a:pt x="3658870" y="170840"/>
                  </a:lnTo>
                  <a:lnTo>
                    <a:pt x="3631844" y="206971"/>
                  </a:lnTo>
                  <a:lnTo>
                    <a:pt x="3608336" y="245668"/>
                  </a:lnTo>
                  <a:lnTo>
                    <a:pt x="3588562" y="286702"/>
                  </a:lnTo>
                  <a:lnTo>
                    <a:pt x="3572776" y="329831"/>
                  </a:lnTo>
                  <a:lnTo>
                    <a:pt x="3561207" y="374802"/>
                  </a:lnTo>
                  <a:lnTo>
                    <a:pt x="3554095" y="421411"/>
                  </a:lnTo>
                  <a:lnTo>
                    <a:pt x="3551682" y="469392"/>
                  </a:lnTo>
                  <a:lnTo>
                    <a:pt x="3554095" y="517385"/>
                  </a:lnTo>
                  <a:lnTo>
                    <a:pt x="3561207" y="563994"/>
                  </a:lnTo>
                  <a:lnTo>
                    <a:pt x="3572776" y="608965"/>
                  </a:lnTo>
                  <a:lnTo>
                    <a:pt x="3588562" y="652094"/>
                  </a:lnTo>
                  <a:lnTo>
                    <a:pt x="3608336" y="693127"/>
                  </a:lnTo>
                  <a:lnTo>
                    <a:pt x="3631844" y="731824"/>
                  </a:lnTo>
                  <a:lnTo>
                    <a:pt x="3658870" y="767956"/>
                  </a:lnTo>
                  <a:lnTo>
                    <a:pt x="3689172" y="801293"/>
                  </a:lnTo>
                  <a:lnTo>
                    <a:pt x="3722509" y="831596"/>
                  </a:lnTo>
                  <a:lnTo>
                    <a:pt x="3758641" y="858621"/>
                  </a:lnTo>
                  <a:lnTo>
                    <a:pt x="3797338" y="882129"/>
                  </a:lnTo>
                  <a:lnTo>
                    <a:pt x="3838371" y="901903"/>
                  </a:lnTo>
                  <a:lnTo>
                    <a:pt x="3881501" y="917689"/>
                  </a:lnTo>
                  <a:lnTo>
                    <a:pt x="3926471" y="929259"/>
                  </a:lnTo>
                  <a:lnTo>
                    <a:pt x="3973080" y="936371"/>
                  </a:lnTo>
                  <a:lnTo>
                    <a:pt x="4021074" y="938784"/>
                  </a:lnTo>
                  <a:lnTo>
                    <a:pt x="4069054" y="936371"/>
                  </a:lnTo>
                  <a:lnTo>
                    <a:pt x="4115663" y="929259"/>
                  </a:lnTo>
                  <a:lnTo>
                    <a:pt x="4160634" y="917689"/>
                  </a:lnTo>
                  <a:lnTo>
                    <a:pt x="4203763" y="901903"/>
                  </a:lnTo>
                  <a:lnTo>
                    <a:pt x="4244797" y="882129"/>
                  </a:lnTo>
                  <a:lnTo>
                    <a:pt x="4283494" y="858621"/>
                  </a:lnTo>
                  <a:lnTo>
                    <a:pt x="4319625" y="831596"/>
                  </a:lnTo>
                  <a:lnTo>
                    <a:pt x="4352963" y="801293"/>
                  </a:lnTo>
                  <a:lnTo>
                    <a:pt x="4383265" y="767956"/>
                  </a:lnTo>
                  <a:lnTo>
                    <a:pt x="4410291" y="731824"/>
                  </a:lnTo>
                  <a:lnTo>
                    <a:pt x="4433798" y="693127"/>
                  </a:lnTo>
                  <a:lnTo>
                    <a:pt x="4453572" y="652094"/>
                  </a:lnTo>
                  <a:lnTo>
                    <a:pt x="4469358" y="608965"/>
                  </a:lnTo>
                  <a:lnTo>
                    <a:pt x="4480928" y="563994"/>
                  </a:lnTo>
                  <a:lnTo>
                    <a:pt x="4488040" y="517385"/>
                  </a:lnTo>
                  <a:lnTo>
                    <a:pt x="4490466" y="469392"/>
                  </a:lnTo>
                  <a:close/>
                </a:path>
                <a:path w="9840595" h="939164">
                  <a:moveTo>
                    <a:pt x="6273546" y="469392"/>
                  </a:moveTo>
                  <a:lnTo>
                    <a:pt x="6271120" y="421411"/>
                  </a:lnTo>
                  <a:lnTo>
                    <a:pt x="6264008" y="374802"/>
                  </a:lnTo>
                  <a:lnTo>
                    <a:pt x="6252464" y="329831"/>
                  </a:lnTo>
                  <a:lnTo>
                    <a:pt x="6236690" y="286702"/>
                  </a:lnTo>
                  <a:lnTo>
                    <a:pt x="6216942" y="245668"/>
                  </a:lnTo>
                  <a:lnTo>
                    <a:pt x="6193460" y="206971"/>
                  </a:lnTo>
                  <a:lnTo>
                    <a:pt x="6166459" y="170840"/>
                  </a:lnTo>
                  <a:lnTo>
                    <a:pt x="6136195" y="137502"/>
                  </a:lnTo>
                  <a:lnTo>
                    <a:pt x="6102883" y="107200"/>
                  </a:lnTo>
                  <a:lnTo>
                    <a:pt x="6066777" y="80175"/>
                  </a:lnTo>
                  <a:lnTo>
                    <a:pt x="6028106" y="56667"/>
                  </a:lnTo>
                  <a:lnTo>
                    <a:pt x="5987110" y="36893"/>
                  </a:lnTo>
                  <a:lnTo>
                    <a:pt x="5944019" y="21107"/>
                  </a:lnTo>
                  <a:lnTo>
                    <a:pt x="5899061" y="9537"/>
                  </a:lnTo>
                  <a:lnTo>
                    <a:pt x="5852490" y="2425"/>
                  </a:lnTo>
                  <a:lnTo>
                    <a:pt x="5804535" y="0"/>
                  </a:lnTo>
                  <a:lnTo>
                    <a:pt x="5756567" y="2425"/>
                  </a:lnTo>
                  <a:lnTo>
                    <a:pt x="5709996" y="9537"/>
                  </a:lnTo>
                  <a:lnTo>
                    <a:pt x="5665038" y="21107"/>
                  </a:lnTo>
                  <a:lnTo>
                    <a:pt x="5621947" y="36893"/>
                  </a:lnTo>
                  <a:lnTo>
                    <a:pt x="5580951" y="56667"/>
                  </a:lnTo>
                  <a:lnTo>
                    <a:pt x="5542280" y="80175"/>
                  </a:lnTo>
                  <a:lnTo>
                    <a:pt x="5506174" y="107200"/>
                  </a:lnTo>
                  <a:lnTo>
                    <a:pt x="5472862" y="137502"/>
                  </a:lnTo>
                  <a:lnTo>
                    <a:pt x="5442597" y="170840"/>
                  </a:lnTo>
                  <a:lnTo>
                    <a:pt x="5415597" y="206971"/>
                  </a:lnTo>
                  <a:lnTo>
                    <a:pt x="5392115" y="245668"/>
                  </a:lnTo>
                  <a:lnTo>
                    <a:pt x="5372366" y="286702"/>
                  </a:lnTo>
                  <a:lnTo>
                    <a:pt x="5356593" y="329831"/>
                  </a:lnTo>
                  <a:lnTo>
                    <a:pt x="5345049" y="374802"/>
                  </a:lnTo>
                  <a:lnTo>
                    <a:pt x="5337937" y="421411"/>
                  </a:lnTo>
                  <a:lnTo>
                    <a:pt x="5335524" y="469392"/>
                  </a:lnTo>
                  <a:lnTo>
                    <a:pt x="5337937" y="517385"/>
                  </a:lnTo>
                  <a:lnTo>
                    <a:pt x="5345049" y="563994"/>
                  </a:lnTo>
                  <a:lnTo>
                    <a:pt x="5356593" y="608965"/>
                  </a:lnTo>
                  <a:lnTo>
                    <a:pt x="5372366" y="652094"/>
                  </a:lnTo>
                  <a:lnTo>
                    <a:pt x="5392115" y="693127"/>
                  </a:lnTo>
                  <a:lnTo>
                    <a:pt x="5415597" y="731824"/>
                  </a:lnTo>
                  <a:lnTo>
                    <a:pt x="5442597" y="767956"/>
                  </a:lnTo>
                  <a:lnTo>
                    <a:pt x="5472862" y="801293"/>
                  </a:lnTo>
                  <a:lnTo>
                    <a:pt x="5506174" y="831596"/>
                  </a:lnTo>
                  <a:lnTo>
                    <a:pt x="5542280" y="858621"/>
                  </a:lnTo>
                  <a:lnTo>
                    <a:pt x="5580951" y="882129"/>
                  </a:lnTo>
                  <a:lnTo>
                    <a:pt x="5621947" y="901903"/>
                  </a:lnTo>
                  <a:lnTo>
                    <a:pt x="5665038" y="917689"/>
                  </a:lnTo>
                  <a:lnTo>
                    <a:pt x="5709996" y="929259"/>
                  </a:lnTo>
                  <a:lnTo>
                    <a:pt x="5756567" y="936371"/>
                  </a:lnTo>
                  <a:lnTo>
                    <a:pt x="5804535" y="938784"/>
                  </a:lnTo>
                  <a:lnTo>
                    <a:pt x="5852490" y="936371"/>
                  </a:lnTo>
                  <a:lnTo>
                    <a:pt x="5899061" y="929259"/>
                  </a:lnTo>
                  <a:lnTo>
                    <a:pt x="5944019" y="917689"/>
                  </a:lnTo>
                  <a:lnTo>
                    <a:pt x="5987110" y="901903"/>
                  </a:lnTo>
                  <a:lnTo>
                    <a:pt x="6028106" y="882129"/>
                  </a:lnTo>
                  <a:lnTo>
                    <a:pt x="6066777" y="858621"/>
                  </a:lnTo>
                  <a:lnTo>
                    <a:pt x="6102883" y="831596"/>
                  </a:lnTo>
                  <a:lnTo>
                    <a:pt x="6136195" y="801293"/>
                  </a:lnTo>
                  <a:lnTo>
                    <a:pt x="6166459" y="767956"/>
                  </a:lnTo>
                  <a:lnTo>
                    <a:pt x="6193460" y="731824"/>
                  </a:lnTo>
                  <a:lnTo>
                    <a:pt x="6216942" y="693127"/>
                  </a:lnTo>
                  <a:lnTo>
                    <a:pt x="6236690" y="652094"/>
                  </a:lnTo>
                  <a:lnTo>
                    <a:pt x="6252464" y="608965"/>
                  </a:lnTo>
                  <a:lnTo>
                    <a:pt x="6264008" y="563994"/>
                  </a:lnTo>
                  <a:lnTo>
                    <a:pt x="6271120" y="517385"/>
                  </a:lnTo>
                  <a:lnTo>
                    <a:pt x="6273546" y="469392"/>
                  </a:lnTo>
                  <a:close/>
                </a:path>
                <a:path w="9840595" h="939164">
                  <a:moveTo>
                    <a:pt x="8057388" y="469392"/>
                  </a:moveTo>
                  <a:lnTo>
                    <a:pt x="8054962" y="421411"/>
                  </a:lnTo>
                  <a:lnTo>
                    <a:pt x="8047850" y="374802"/>
                  </a:lnTo>
                  <a:lnTo>
                    <a:pt x="8036280" y="329831"/>
                  </a:lnTo>
                  <a:lnTo>
                    <a:pt x="8020494" y="286702"/>
                  </a:lnTo>
                  <a:lnTo>
                    <a:pt x="8000720" y="245668"/>
                  </a:lnTo>
                  <a:lnTo>
                    <a:pt x="7977213" y="206971"/>
                  </a:lnTo>
                  <a:lnTo>
                    <a:pt x="7950187" y="170840"/>
                  </a:lnTo>
                  <a:lnTo>
                    <a:pt x="7919885" y="137502"/>
                  </a:lnTo>
                  <a:lnTo>
                    <a:pt x="7886547" y="107200"/>
                  </a:lnTo>
                  <a:lnTo>
                    <a:pt x="7850416" y="80175"/>
                  </a:lnTo>
                  <a:lnTo>
                    <a:pt x="7811719" y="56667"/>
                  </a:lnTo>
                  <a:lnTo>
                    <a:pt x="7770685" y="36893"/>
                  </a:lnTo>
                  <a:lnTo>
                    <a:pt x="7727556" y="21107"/>
                  </a:lnTo>
                  <a:lnTo>
                    <a:pt x="7682585" y="9537"/>
                  </a:lnTo>
                  <a:lnTo>
                    <a:pt x="7635976" y="2425"/>
                  </a:lnTo>
                  <a:lnTo>
                    <a:pt x="7587996" y="0"/>
                  </a:lnTo>
                  <a:lnTo>
                    <a:pt x="7540003" y="2425"/>
                  </a:lnTo>
                  <a:lnTo>
                    <a:pt x="7493394" y="9537"/>
                  </a:lnTo>
                  <a:lnTo>
                    <a:pt x="7448423" y="21107"/>
                  </a:lnTo>
                  <a:lnTo>
                    <a:pt x="7405294" y="36893"/>
                  </a:lnTo>
                  <a:lnTo>
                    <a:pt x="7364260" y="56667"/>
                  </a:lnTo>
                  <a:lnTo>
                    <a:pt x="7325563" y="80175"/>
                  </a:lnTo>
                  <a:lnTo>
                    <a:pt x="7289432" y="107200"/>
                  </a:lnTo>
                  <a:lnTo>
                    <a:pt x="7256094" y="137502"/>
                  </a:lnTo>
                  <a:lnTo>
                    <a:pt x="7225792" y="170840"/>
                  </a:lnTo>
                  <a:lnTo>
                    <a:pt x="7198766" y="206971"/>
                  </a:lnTo>
                  <a:lnTo>
                    <a:pt x="7175259" y="245668"/>
                  </a:lnTo>
                  <a:lnTo>
                    <a:pt x="7155485" y="286702"/>
                  </a:lnTo>
                  <a:lnTo>
                    <a:pt x="7139699" y="329831"/>
                  </a:lnTo>
                  <a:lnTo>
                    <a:pt x="7128129" y="374802"/>
                  </a:lnTo>
                  <a:lnTo>
                    <a:pt x="7121017" y="421411"/>
                  </a:lnTo>
                  <a:lnTo>
                    <a:pt x="7118604" y="469392"/>
                  </a:lnTo>
                  <a:lnTo>
                    <a:pt x="7121017" y="517385"/>
                  </a:lnTo>
                  <a:lnTo>
                    <a:pt x="7128129" y="563994"/>
                  </a:lnTo>
                  <a:lnTo>
                    <a:pt x="7139699" y="608965"/>
                  </a:lnTo>
                  <a:lnTo>
                    <a:pt x="7155485" y="652094"/>
                  </a:lnTo>
                  <a:lnTo>
                    <a:pt x="7175259" y="693127"/>
                  </a:lnTo>
                  <a:lnTo>
                    <a:pt x="7198766" y="731824"/>
                  </a:lnTo>
                  <a:lnTo>
                    <a:pt x="7225792" y="767956"/>
                  </a:lnTo>
                  <a:lnTo>
                    <a:pt x="7256094" y="801293"/>
                  </a:lnTo>
                  <a:lnTo>
                    <a:pt x="7289432" y="831596"/>
                  </a:lnTo>
                  <a:lnTo>
                    <a:pt x="7325563" y="858621"/>
                  </a:lnTo>
                  <a:lnTo>
                    <a:pt x="7364260" y="882129"/>
                  </a:lnTo>
                  <a:lnTo>
                    <a:pt x="7405294" y="901903"/>
                  </a:lnTo>
                  <a:lnTo>
                    <a:pt x="7448423" y="917689"/>
                  </a:lnTo>
                  <a:lnTo>
                    <a:pt x="7493394" y="929259"/>
                  </a:lnTo>
                  <a:lnTo>
                    <a:pt x="7540003" y="936371"/>
                  </a:lnTo>
                  <a:lnTo>
                    <a:pt x="7587996" y="938784"/>
                  </a:lnTo>
                  <a:lnTo>
                    <a:pt x="7635976" y="936371"/>
                  </a:lnTo>
                  <a:lnTo>
                    <a:pt x="7682585" y="929259"/>
                  </a:lnTo>
                  <a:lnTo>
                    <a:pt x="7727556" y="917689"/>
                  </a:lnTo>
                  <a:lnTo>
                    <a:pt x="7770685" y="901903"/>
                  </a:lnTo>
                  <a:lnTo>
                    <a:pt x="7811719" y="882129"/>
                  </a:lnTo>
                  <a:lnTo>
                    <a:pt x="7850416" y="858621"/>
                  </a:lnTo>
                  <a:lnTo>
                    <a:pt x="7886547" y="831596"/>
                  </a:lnTo>
                  <a:lnTo>
                    <a:pt x="7919885" y="801293"/>
                  </a:lnTo>
                  <a:lnTo>
                    <a:pt x="7950187" y="767956"/>
                  </a:lnTo>
                  <a:lnTo>
                    <a:pt x="7977213" y="731824"/>
                  </a:lnTo>
                  <a:lnTo>
                    <a:pt x="8000720" y="693127"/>
                  </a:lnTo>
                  <a:lnTo>
                    <a:pt x="8020494" y="652094"/>
                  </a:lnTo>
                  <a:lnTo>
                    <a:pt x="8036280" y="608965"/>
                  </a:lnTo>
                  <a:lnTo>
                    <a:pt x="8047850" y="563994"/>
                  </a:lnTo>
                  <a:lnTo>
                    <a:pt x="8054962" y="517385"/>
                  </a:lnTo>
                  <a:lnTo>
                    <a:pt x="8057388" y="469392"/>
                  </a:lnTo>
                  <a:close/>
                </a:path>
                <a:path w="9840595" h="939164">
                  <a:moveTo>
                    <a:pt x="9840468" y="469392"/>
                  </a:moveTo>
                  <a:lnTo>
                    <a:pt x="9838042" y="421411"/>
                  </a:lnTo>
                  <a:lnTo>
                    <a:pt x="9830930" y="374802"/>
                  </a:lnTo>
                  <a:lnTo>
                    <a:pt x="9819386" y="329831"/>
                  </a:lnTo>
                  <a:lnTo>
                    <a:pt x="9803613" y="286702"/>
                  </a:lnTo>
                  <a:lnTo>
                    <a:pt x="9783864" y="245668"/>
                  </a:lnTo>
                  <a:lnTo>
                    <a:pt x="9760382" y="206971"/>
                  </a:lnTo>
                  <a:lnTo>
                    <a:pt x="9733382" y="170840"/>
                  </a:lnTo>
                  <a:lnTo>
                    <a:pt x="9703105" y="137502"/>
                  </a:lnTo>
                  <a:lnTo>
                    <a:pt x="9669805" y="107200"/>
                  </a:lnTo>
                  <a:lnTo>
                    <a:pt x="9633699" y="80175"/>
                  </a:lnTo>
                  <a:lnTo>
                    <a:pt x="9595028" y="56667"/>
                  </a:lnTo>
                  <a:lnTo>
                    <a:pt x="9554032" y="36893"/>
                  </a:lnTo>
                  <a:lnTo>
                    <a:pt x="9510941" y="21107"/>
                  </a:lnTo>
                  <a:lnTo>
                    <a:pt x="9465983" y="9537"/>
                  </a:lnTo>
                  <a:lnTo>
                    <a:pt x="9419412" y="2425"/>
                  </a:lnTo>
                  <a:lnTo>
                    <a:pt x="9371457" y="0"/>
                  </a:lnTo>
                  <a:lnTo>
                    <a:pt x="9323489" y="2425"/>
                  </a:lnTo>
                  <a:lnTo>
                    <a:pt x="9276918" y="9537"/>
                  </a:lnTo>
                  <a:lnTo>
                    <a:pt x="9231960" y="21107"/>
                  </a:lnTo>
                  <a:lnTo>
                    <a:pt x="9188869" y="36893"/>
                  </a:lnTo>
                  <a:lnTo>
                    <a:pt x="9147873" y="56667"/>
                  </a:lnTo>
                  <a:lnTo>
                    <a:pt x="9109202" y="80175"/>
                  </a:lnTo>
                  <a:lnTo>
                    <a:pt x="9073096" y="107200"/>
                  </a:lnTo>
                  <a:lnTo>
                    <a:pt x="9039796" y="137502"/>
                  </a:lnTo>
                  <a:lnTo>
                    <a:pt x="9009520" y="170840"/>
                  </a:lnTo>
                  <a:lnTo>
                    <a:pt x="8982519" y="206971"/>
                  </a:lnTo>
                  <a:lnTo>
                    <a:pt x="8959037" y="245668"/>
                  </a:lnTo>
                  <a:lnTo>
                    <a:pt x="8939289" y="286702"/>
                  </a:lnTo>
                  <a:lnTo>
                    <a:pt x="8923515" y="329831"/>
                  </a:lnTo>
                  <a:lnTo>
                    <a:pt x="8911971" y="374802"/>
                  </a:lnTo>
                  <a:lnTo>
                    <a:pt x="8904859" y="421411"/>
                  </a:lnTo>
                  <a:lnTo>
                    <a:pt x="8902446" y="469392"/>
                  </a:lnTo>
                  <a:lnTo>
                    <a:pt x="8904859" y="517385"/>
                  </a:lnTo>
                  <a:lnTo>
                    <a:pt x="8911971" y="563994"/>
                  </a:lnTo>
                  <a:lnTo>
                    <a:pt x="8923515" y="608965"/>
                  </a:lnTo>
                  <a:lnTo>
                    <a:pt x="8939289" y="652094"/>
                  </a:lnTo>
                  <a:lnTo>
                    <a:pt x="8959037" y="693127"/>
                  </a:lnTo>
                  <a:lnTo>
                    <a:pt x="8982519" y="731824"/>
                  </a:lnTo>
                  <a:lnTo>
                    <a:pt x="9009520" y="767956"/>
                  </a:lnTo>
                  <a:lnTo>
                    <a:pt x="9039796" y="801293"/>
                  </a:lnTo>
                  <a:lnTo>
                    <a:pt x="9073096" y="831596"/>
                  </a:lnTo>
                  <a:lnTo>
                    <a:pt x="9109202" y="858621"/>
                  </a:lnTo>
                  <a:lnTo>
                    <a:pt x="9147873" y="882129"/>
                  </a:lnTo>
                  <a:lnTo>
                    <a:pt x="9188869" y="901903"/>
                  </a:lnTo>
                  <a:lnTo>
                    <a:pt x="9231960" y="917689"/>
                  </a:lnTo>
                  <a:lnTo>
                    <a:pt x="9276918" y="929259"/>
                  </a:lnTo>
                  <a:lnTo>
                    <a:pt x="9323489" y="936371"/>
                  </a:lnTo>
                  <a:lnTo>
                    <a:pt x="9371457" y="938784"/>
                  </a:lnTo>
                  <a:lnTo>
                    <a:pt x="9419412" y="936371"/>
                  </a:lnTo>
                  <a:lnTo>
                    <a:pt x="9465983" y="929259"/>
                  </a:lnTo>
                  <a:lnTo>
                    <a:pt x="9510941" y="917689"/>
                  </a:lnTo>
                  <a:lnTo>
                    <a:pt x="9554032" y="901903"/>
                  </a:lnTo>
                  <a:lnTo>
                    <a:pt x="9595028" y="882129"/>
                  </a:lnTo>
                  <a:lnTo>
                    <a:pt x="9633699" y="858621"/>
                  </a:lnTo>
                  <a:lnTo>
                    <a:pt x="9669805" y="831596"/>
                  </a:lnTo>
                  <a:lnTo>
                    <a:pt x="9703105" y="801293"/>
                  </a:lnTo>
                  <a:lnTo>
                    <a:pt x="9733382" y="767956"/>
                  </a:lnTo>
                  <a:lnTo>
                    <a:pt x="9760382" y="731824"/>
                  </a:lnTo>
                  <a:lnTo>
                    <a:pt x="9783864" y="693127"/>
                  </a:lnTo>
                  <a:lnTo>
                    <a:pt x="9803613" y="652094"/>
                  </a:lnTo>
                  <a:lnTo>
                    <a:pt x="9819386" y="608965"/>
                  </a:lnTo>
                  <a:lnTo>
                    <a:pt x="9830930" y="563994"/>
                  </a:lnTo>
                  <a:lnTo>
                    <a:pt x="9838042" y="517385"/>
                  </a:lnTo>
                  <a:lnTo>
                    <a:pt x="9840468" y="469392"/>
                  </a:lnTo>
                  <a:close/>
                </a:path>
              </a:pathLst>
            </a:custGeom>
            <a:solidFill>
              <a:srgbClr val="095FAB"/>
            </a:solidFill>
          </p:spPr>
          <p:txBody>
            <a:bodyPr wrap="square" lIns="0" tIns="0" rIns="0" bIns="0" rtlCol="0"/>
            <a:lstStyle/>
            <a:p>
              <a:endParaRPr b="1">
                <a:latin typeface="Aptos" panose="020B0004020202020204" pitchFamily="34" charset="0"/>
              </a:endParaRPr>
            </a:p>
          </p:txBody>
        </p:sp>
        <p:sp>
          <p:nvSpPr>
            <p:cNvPr id="11" name="object 11"/>
            <p:cNvSpPr/>
            <p:nvPr/>
          </p:nvSpPr>
          <p:spPr>
            <a:xfrm>
              <a:off x="352043" y="1991105"/>
              <a:ext cx="10012045" cy="1104265"/>
            </a:xfrm>
            <a:custGeom>
              <a:avLst/>
              <a:gdLst/>
              <a:ahLst/>
              <a:cxnLst/>
              <a:rect l="l" t="t" r="r" b="b"/>
              <a:pathLst>
                <a:path w="10012045" h="1104264">
                  <a:moveTo>
                    <a:pt x="1772412" y="552069"/>
                  </a:moveTo>
                  <a:lnTo>
                    <a:pt x="1774440" y="504430"/>
                  </a:lnTo>
                  <a:lnTo>
                    <a:pt x="1780414" y="457917"/>
                  </a:lnTo>
                  <a:lnTo>
                    <a:pt x="1790168" y="412697"/>
                  </a:lnTo>
                  <a:lnTo>
                    <a:pt x="1803536" y="368933"/>
                  </a:lnTo>
                  <a:lnTo>
                    <a:pt x="1820352" y="326793"/>
                  </a:lnTo>
                  <a:lnTo>
                    <a:pt x="1840450" y="286441"/>
                  </a:lnTo>
                  <a:lnTo>
                    <a:pt x="1863663" y="248043"/>
                  </a:lnTo>
                  <a:lnTo>
                    <a:pt x="1889827" y="211766"/>
                  </a:lnTo>
                  <a:lnTo>
                    <a:pt x="1918775" y="177774"/>
                  </a:lnTo>
                  <a:lnTo>
                    <a:pt x="1950341" y="146233"/>
                  </a:lnTo>
                  <a:lnTo>
                    <a:pt x="1984359" y="117309"/>
                  </a:lnTo>
                  <a:lnTo>
                    <a:pt x="2020663" y="91167"/>
                  </a:lnTo>
                  <a:lnTo>
                    <a:pt x="2059088" y="67974"/>
                  </a:lnTo>
                  <a:lnTo>
                    <a:pt x="2099466" y="47894"/>
                  </a:lnTo>
                  <a:lnTo>
                    <a:pt x="2141633" y="31094"/>
                  </a:lnTo>
                  <a:lnTo>
                    <a:pt x="2185421" y="17738"/>
                  </a:lnTo>
                  <a:lnTo>
                    <a:pt x="2230667" y="7994"/>
                  </a:lnTo>
                  <a:lnTo>
                    <a:pt x="2277202" y="2026"/>
                  </a:lnTo>
                  <a:lnTo>
                    <a:pt x="2324862" y="0"/>
                  </a:lnTo>
                  <a:lnTo>
                    <a:pt x="2372521" y="2026"/>
                  </a:lnTo>
                  <a:lnTo>
                    <a:pt x="2419056" y="7994"/>
                  </a:lnTo>
                  <a:lnTo>
                    <a:pt x="2464302" y="17738"/>
                  </a:lnTo>
                  <a:lnTo>
                    <a:pt x="2508090" y="31094"/>
                  </a:lnTo>
                  <a:lnTo>
                    <a:pt x="2550257" y="47894"/>
                  </a:lnTo>
                  <a:lnTo>
                    <a:pt x="2590635" y="67974"/>
                  </a:lnTo>
                  <a:lnTo>
                    <a:pt x="2629060" y="91167"/>
                  </a:lnTo>
                  <a:lnTo>
                    <a:pt x="2665364" y="117309"/>
                  </a:lnTo>
                  <a:lnTo>
                    <a:pt x="2699382" y="146233"/>
                  </a:lnTo>
                  <a:lnTo>
                    <a:pt x="2730948" y="177774"/>
                  </a:lnTo>
                  <a:lnTo>
                    <a:pt x="2759896" y="211766"/>
                  </a:lnTo>
                  <a:lnTo>
                    <a:pt x="2786060" y="248043"/>
                  </a:lnTo>
                  <a:lnTo>
                    <a:pt x="2809273" y="286441"/>
                  </a:lnTo>
                  <a:lnTo>
                    <a:pt x="2829371" y="326793"/>
                  </a:lnTo>
                  <a:lnTo>
                    <a:pt x="2846187" y="368933"/>
                  </a:lnTo>
                  <a:lnTo>
                    <a:pt x="2859555" y="412697"/>
                  </a:lnTo>
                  <a:lnTo>
                    <a:pt x="2869309" y="457917"/>
                  </a:lnTo>
                  <a:lnTo>
                    <a:pt x="2875283" y="504430"/>
                  </a:lnTo>
                  <a:lnTo>
                    <a:pt x="2877312" y="552069"/>
                  </a:lnTo>
                  <a:lnTo>
                    <a:pt x="2875283" y="599707"/>
                  </a:lnTo>
                  <a:lnTo>
                    <a:pt x="2869309" y="646220"/>
                  </a:lnTo>
                  <a:lnTo>
                    <a:pt x="2859555" y="691440"/>
                  </a:lnTo>
                  <a:lnTo>
                    <a:pt x="2846187" y="735204"/>
                  </a:lnTo>
                  <a:lnTo>
                    <a:pt x="2829371" y="777344"/>
                  </a:lnTo>
                  <a:lnTo>
                    <a:pt x="2809273" y="817696"/>
                  </a:lnTo>
                  <a:lnTo>
                    <a:pt x="2786060" y="856094"/>
                  </a:lnTo>
                  <a:lnTo>
                    <a:pt x="2759896" y="892371"/>
                  </a:lnTo>
                  <a:lnTo>
                    <a:pt x="2730948" y="926363"/>
                  </a:lnTo>
                  <a:lnTo>
                    <a:pt x="2699382" y="957904"/>
                  </a:lnTo>
                  <a:lnTo>
                    <a:pt x="2665364" y="986828"/>
                  </a:lnTo>
                  <a:lnTo>
                    <a:pt x="2629060" y="1012970"/>
                  </a:lnTo>
                  <a:lnTo>
                    <a:pt x="2590635" y="1036163"/>
                  </a:lnTo>
                  <a:lnTo>
                    <a:pt x="2550257" y="1056243"/>
                  </a:lnTo>
                  <a:lnTo>
                    <a:pt x="2508090" y="1073043"/>
                  </a:lnTo>
                  <a:lnTo>
                    <a:pt x="2464302" y="1086399"/>
                  </a:lnTo>
                  <a:lnTo>
                    <a:pt x="2419056" y="1096143"/>
                  </a:lnTo>
                  <a:lnTo>
                    <a:pt x="2372521" y="1102111"/>
                  </a:lnTo>
                  <a:lnTo>
                    <a:pt x="2324862" y="1104138"/>
                  </a:lnTo>
                  <a:lnTo>
                    <a:pt x="2277202" y="1102111"/>
                  </a:lnTo>
                  <a:lnTo>
                    <a:pt x="2230667" y="1096143"/>
                  </a:lnTo>
                  <a:lnTo>
                    <a:pt x="2185421" y="1086399"/>
                  </a:lnTo>
                  <a:lnTo>
                    <a:pt x="2141633" y="1073043"/>
                  </a:lnTo>
                  <a:lnTo>
                    <a:pt x="2099466" y="1056243"/>
                  </a:lnTo>
                  <a:lnTo>
                    <a:pt x="2059088" y="1036163"/>
                  </a:lnTo>
                  <a:lnTo>
                    <a:pt x="2020663" y="1012970"/>
                  </a:lnTo>
                  <a:lnTo>
                    <a:pt x="1984359" y="986828"/>
                  </a:lnTo>
                  <a:lnTo>
                    <a:pt x="1950341" y="957904"/>
                  </a:lnTo>
                  <a:lnTo>
                    <a:pt x="1918775" y="926363"/>
                  </a:lnTo>
                  <a:lnTo>
                    <a:pt x="1889827" y="892371"/>
                  </a:lnTo>
                  <a:lnTo>
                    <a:pt x="1863663" y="856094"/>
                  </a:lnTo>
                  <a:lnTo>
                    <a:pt x="1840450" y="817696"/>
                  </a:lnTo>
                  <a:lnTo>
                    <a:pt x="1820352" y="777344"/>
                  </a:lnTo>
                  <a:lnTo>
                    <a:pt x="1803536" y="735204"/>
                  </a:lnTo>
                  <a:lnTo>
                    <a:pt x="1790168" y="691440"/>
                  </a:lnTo>
                  <a:lnTo>
                    <a:pt x="1780414" y="646220"/>
                  </a:lnTo>
                  <a:lnTo>
                    <a:pt x="1774440" y="599707"/>
                  </a:lnTo>
                  <a:lnTo>
                    <a:pt x="1772412" y="552069"/>
                  </a:lnTo>
                  <a:close/>
                </a:path>
                <a:path w="10012045" h="1104264">
                  <a:moveTo>
                    <a:pt x="0" y="552069"/>
                  </a:moveTo>
                  <a:lnTo>
                    <a:pt x="2027" y="504430"/>
                  </a:lnTo>
                  <a:lnTo>
                    <a:pt x="8000" y="457917"/>
                  </a:lnTo>
                  <a:lnTo>
                    <a:pt x="17753" y="412697"/>
                  </a:lnTo>
                  <a:lnTo>
                    <a:pt x="31119" y="368933"/>
                  </a:lnTo>
                  <a:lnTo>
                    <a:pt x="47932" y="326793"/>
                  </a:lnTo>
                  <a:lnTo>
                    <a:pt x="68027" y="286441"/>
                  </a:lnTo>
                  <a:lnTo>
                    <a:pt x="91238" y="248043"/>
                  </a:lnTo>
                  <a:lnTo>
                    <a:pt x="117400" y="211766"/>
                  </a:lnTo>
                  <a:lnTo>
                    <a:pt x="146345" y="177774"/>
                  </a:lnTo>
                  <a:lnTo>
                    <a:pt x="177909" y="146233"/>
                  </a:lnTo>
                  <a:lnTo>
                    <a:pt x="211926" y="117309"/>
                  </a:lnTo>
                  <a:lnTo>
                    <a:pt x="248229" y="91167"/>
                  </a:lnTo>
                  <a:lnTo>
                    <a:pt x="286653" y="67974"/>
                  </a:lnTo>
                  <a:lnTo>
                    <a:pt x="327032" y="47894"/>
                  </a:lnTo>
                  <a:lnTo>
                    <a:pt x="369201" y="31094"/>
                  </a:lnTo>
                  <a:lnTo>
                    <a:pt x="412992" y="17738"/>
                  </a:lnTo>
                  <a:lnTo>
                    <a:pt x="458242" y="7994"/>
                  </a:lnTo>
                  <a:lnTo>
                    <a:pt x="504783" y="2026"/>
                  </a:lnTo>
                  <a:lnTo>
                    <a:pt x="552450" y="0"/>
                  </a:lnTo>
                  <a:lnTo>
                    <a:pt x="600116" y="2026"/>
                  </a:lnTo>
                  <a:lnTo>
                    <a:pt x="646657" y="7994"/>
                  </a:lnTo>
                  <a:lnTo>
                    <a:pt x="691907" y="17738"/>
                  </a:lnTo>
                  <a:lnTo>
                    <a:pt x="735698" y="31094"/>
                  </a:lnTo>
                  <a:lnTo>
                    <a:pt x="777867" y="47894"/>
                  </a:lnTo>
                  <a:lnTo>
                    <a:pt x="818246" y="67974"/>
                  </a:lnTo>
                  <a:lnTo>
                    <a:pt x="856670" y="91167"/>
                  </a:lnTo>
                  <a:lnTo>
                    <a:pt x="892973" y="117309"/>
                  </a:lnTo>
                  <a:lnTo>
                    <a:pt x="926990" y="146233"/>
                  </a:lnTo>
                  <a:lnTo>
                    <a:pt x="958554" y="177774"/>
                  </a:lnTo>
                  <a:lnTo>
                    <a:pt x="987499" y="211766"/>
                  </a:lnTo>
                  <a:lnTo>
                    <a:pt x="1013661" y="248043"/>
                  </a:lnTo>
                  <a:lnTo>
                    <a:pt x="1036872" y="286441"/>
                  </a:lnTo>
                  <a:lnTo>
                    <a:pt x="1056967" y="326793"/>
                  </a:lnTo>
                  <a:lnTo>
                    <a:pt x="1073780" y="368933"/>
                  </a:lnTo>
                  <a:lnTo>
                    <a:pt x="1087146" y="412697"/>
                  </a:lnTo>
                  <a:lnTo>
                    <a:pt x="1096899" y="457917"/>
                  </a:lnTo>
                  <a:lnTo>
                    <a:pt x="1102872" y="504430"/>
                  </a:lnTo>
                  <a:lnTo>
                    <a:pt x="1104900" y="552069"/>
                  </a:lnTo>
                  <a:lnTo>
                    <a:pt x="1102872" y="599707"/>
                  </a:lnTo>
                  <a:lnTo>
                    <a:pt x="1096899" y="646220"/>
                  </a:lnTo>
                  <a:lnTo>
                    <a:pt x="1087146" y="691440"/>
                  </a:lnTo>
                  <a:lnTo>
                    <a:pt x="1073780" y="735204"/>
                  </a:lnTo>
                  <a:lnTo>
                    <a:pt x="1056967" y="777344"/>
                  </a:lnTo>
                  <a:lnTo>
                    <a:pt x="1036872" y="817696"/>
                  </a:lnTo>
                  <a:lnTo>
                    <a:pt x="1013661" y="856094"/>
                  </a:lnTo>
                  <a:lnTo>
                    <a:pt x="987499" y="892371"/>
                  </a:lnTo>
                  <a:lnTo>
                    <a:pt x="958554" y="926363"/>
                  </a:lnTo>
                  <a:lnTo>
                    <a:pt x="926990" y="957904"/>
                  </a:lnTo>
                  <a:lnTo>
                    <a:pt x="892973" y="986828"/>
                  </a:lnTo>
                  <a:lnTo>
                    <a:pt x="856670" y="1012970"/>
                  </a:lnTo>
                  <a:lnTo>
                    <a:pt x="818246" y="1036163"/>
                  </a:lnTo>
                  <a:lnTo>
                    <a:pt x="777867" y="1056243"/>
                  </a:lnTo>
                  <a:lnTo>
                    <a:pt x="735698" y="1073043"/>
                  </a:lnTo>
                  <a:lnTo>
                    <a:pt x="691907" y="1086399"/>
                  </a:lnTo>
                  <a:lnTo>
                    <a:pt x="646657" y="1096143"/>
                  </a:lnTo>
                  <a:lnTo>
                    <a:pt x="600116" y="1102111"/>
                  </a:lnTo>
                  <a:lnTo>
                    <a:pt x="552450" y="1104138"/>
                  </a:lnTo>
                  <a:lnTo>
                    <a:pt x="504783" y="1102111"/>
                  </a:lnTo>
                  <a:lnTo>
                    <a:pt x="458242" y="1096143"/>
                  </a:lnTo>
                  <a:lnTo>
                    <a:pt x="412992" y="1086399"/>
                  </a:lnTo>
                  <a:lnTo>
                    <a:pt x="369201" y="1073043"/>
                  </a:lnTo>
                  <a:lnTo>
                    <a:pt x="327032" y="1056243"/>
                  </a:lnTo>
                  <a:lnTo>
                    <a:pt x="286653" y="1036163"/>
                  </a:lnTo>
                  <a:lnTo>
                    <a:pt x="248229" y="1012970"/>
                  </a:lnTo>
                  <a:lnTo>
                    <a:pt x="211926" y="986828"/>
                  </a:lnTo>
                  <a:lnTo>
                    <a:pt x="177909" y="957904"/>
                  </a:lnTo>
                  <a:lnTo>
                    <a:pt x="146345" y="926363"/>
                  </a:lnTo>
                  <a:lnTo>
                    <a:pt x="117400" y="892371"/>
                  </a:lnTo>
                  <a:lnTo>
                    <a:pt x="91238" y="856094"/>
                  </a:lnTo>
                  <a:lnTo>
                    <a:pt x="68027" y="817696"/>
                  </a:lnTo>
                  <a:lnTo>
                    <a:pt x="47932" y="777344"/>
                  </a:lnTo>
                  <a:lnTo>
                    <a:pt x="31119" y="735204"/>
                  </a:lnTo>
                  <a:lnTo>
                    <a:pt x="17753" y="691440"/>
                  </a:lnTo>
                  <a:lnTo>
                    <a:pt x="8000" y="646220"/>
                  </a:lnTo>
                  <a:lnTo>
                    <a:pt x="2027" y="599707"/>
                  </a:lnTo>
                  <a:lnTo>
                    <a:pt x="0" y="552069"/>
                  </a:lnTo>
                  <a:close/>
                </a:path>
                <a:path w="10012045" h="1104264">
                  <a:moveTo>
                    <a:pt x="3559302" y="552069"/>
                  </a:moveTo>
                  <a:lnTo>
                    <a:pt x="3561330" y="504430"/>
                  </a:lnTo>
                  <a:lnTo>
                    <a:pt x="3567304" y="457917"/>
                  </a:lnTo>
                  <a:lnTo>
                    <a:pt x="3577058" y="412697"/>
                  </a:lnTo>
                  <a:lnTo>
                    <a:pt x="3590426" y="368933"/>
                  </a:lnTo>
                  <a:lnTo>
                    <a:pt x="3607242" y="326793"/>
                  </a:lnTo>
                  <a:lnTo>
                    <a:pt x="3627340" y="286441"/>
                  </a:lnTo>
                  <a:lnTo>
                    <a:pt x="3650553" y="248043"/>
                  </a:lnTo>
                  <a:lnTo>
                    <a:pt x="3676717" y="211766"/>
                  </a:lnTo>
                  <a:lnTo>
                    <a:pt x="3705665" y="177774"/>
                  </a:lnTo>
                  <a:lnTo>
                    <a:pt x="3737231" y="146233"/>
                  </a:lnTo>
                  <a:lnTo>
                    <a:pt x="3771249" y="117309"/>
                  </a:lnTo>
                  <a:lnTo>
                    <a:pt x="3807553" y="91167"/>
                  </a:lnTo>
                  <a:lnTo>
                    <a:pt x="3845978" y="67974"/>
                  </a:lnTo>
                  <a:lnTo>
                    <a:pt x="3886356" y="47894"/>
                  </a:lnTo>
                  <a:lnTo>
                    <a:pt x="3928523" y="31094"/>
                  </a:lnTo>
                  <a:lnTo>
                    <a:pt x="3972311" y="17738"/>
                  </a:lnTo>
                  <a:lnTo>
                    <a:pt x="4017557" y="7994"/>
                  </a:lnTo>
                  <a:lnTo>
                    <a:pt x="4064092" y="2026"/>
                  </a:lnTo>
                  <a:lnTo>
                    <a:pt x="4111752" y="0"/>
                  </a:lnTo>
                  <a:lnTo>
                    <a:pt x="4159411" y="2026"/>
                  </a:lnTo>
                  <a:lnTo>
                    <a:pt x="4205946" y="7994"/>
                  </a:lnTo>
                  <a:lnTo>
                    <a:pt x="4251192" y="17738"/>
                  </a:lnTo>
                  <a:lnTo>
                    <a:pt x="4294980" y="31094"/>
                  </a:lnTo>
                  <a:lnTo>
                    <a:pt x="4337147" y="47894"/>
                  </a:lnTo>
                  <a:lnTo>
                    <a:pt x="4377525" y="67974"/>
                  </a:lnTo>
                  <a:lnTo>
                    <a:pt x="4415950" y="91167"/>
                  </a:lnTo>
                  <a:lnTo>
                    <a:pt x="4452254" y="117309"/>
                  </a:lnTo>
                  <a:lnTo>
                    <a:pt x="4486272" y="146233"/>
                  </a:lnTo>
                  <a:lnTo>
                    <a:pt x="4517838" y="177774"/>
                  </a:lnTo>
                  <a:lnTo>
                    <a:pt x="4546786" y="211766"/>
                  </a:lnTo>
                  <a:lnTo>
                    <a:pt x="4572950" y="248043"/>
                  </a:lnTo>
                  <a:lnTo>
                    <a:pt x="4596163" y="286441"/>
                  </a:lnTo>
                  <a:lnTo>
                    <a:pt x="4616261" y="326793"/>
                  </a:lnTo>
                  <a:lnTo>
                    <a:pt x="4633077" y="368933"/>
                  </a:lnTo>
                  <a:lnTo>
                    <a:pt x="4646445" y="412697"/>
                  </a:lnTo>
                  <a:lnTo>
                    <a:pt x="4656199" y="457917"/>
                  </a:lnTo>
                  <a:lnTo>
                    <a:pt x="4662173" y="504430"/>
                  </a:lnTo>
                  <a:lnTo>
                    <a:pt x="4664202" y="552069"/>
                  </a:lnTo>
                  <a:lnTo>
                    <a:pt x="4662173" y="599707"/>
                  </a:lnTo>
                  <a:lnTo>
                    <a:pt x="4656199" y="646220"/>
                  </a:lnTo>
                  <a:lnTo>
                    <a:pt x="4646445" y="691440"/>
                  </a:lnTo>
                  <a:lnTo>
                    <a:pt x="4633077" y="735204"/>
                  </a:lnTo>
                  <a:lnTo>
                    <a:pt x="4616261" y="777344"/>
                  </a:lnTo>
                  <a:lnTo>
                    <a:pt x="4596163" y="817696"/>
                  </a:lnTo>
                  <a:lnTo>
                    <a:pt x="4572950" y="856094"/>
                  </a:lnTo>
                  <a:lnTo>
                    <a:pt x="4546786" y="892371"/>
                  </a:lnTo>
                  <a:lnTo>
                    <a:pt x="4517838" y="926363"/>
                  </a:lnTo>
                  <a:lnTo>
                    <a:pt x="4486272" y="957904"/>
                  </a:lnTo>
                  <a:lnTo>
                    <a:pt x="4452254" y="986828"/>
                  </a:lnTo>
                  <a:lnTo>
                    <a:pt x="4415950" y="1012970"/>
                  </a:lnTo>
                  <a:lnTo>
                    <a:pt x="4377525" y="1036163"/>
                  </a:lnTo>
                  <a:lnTo>
                    <a:pt x="4337147" y="1056243"/>
                  </a:lnTo>
                  <a:lnTo>
                    <a:pt x="4294980" y="1073043"/>
                  </a:lnTo>
                  <a:lnTo>
                    <a:pt x="4251192" y="1086399"/>
                  </a:lnTo>
                  <a:lnTo>
                    <a:pt x="4205946" y="1096143"/>
                  </a:lnTo>
                  <a:lnTo>
                    <a:pt x="4159411" y="1102111"/>
                  </a:lnTo>
                  <a:lnTo>
                    <a:pt x="4111752" y="1104138"/>
                  </a:lnTo>
                  <a:lnTo>
                    <a:pt x="4064092" y="1102111"/>
                  </a:lnTo>
                  <a:lnTo>
                    <a:pt x="4017557" y="1096143"/>
                  </a:lnTo>
                  <a:lnTo>
                    <a:pt x="3972311" y="1086399"/>
                  </a:lnTo>
                  <a:lnTo>
                    <a:pt x="3928523" y="1073043"/>
                  </a:lnTo>
                  <a:lnTo>
                    <a:pt x="3886356" y="1056243"/>
                  </a:lnTo>
                  <a:lnTo>
                    <a:pt x="3845978" y="1036163"/>
                  </a:lnTo>
                  <a:lnTo>
                    <a:pt x="3807553" y="1012970"/>
                  </a:lnTo>
                  <a:lnTo>
                    <a:pt x="3771249" y="986828"/>
                  </a:lnTo>
                  <a:lnTo>
                    <a:pt x="3737231" y="957904"/>
                  </a:lnTo>
                  <a:lnTo>
                    <a:pt x="3705665" y="926363"/>
                  </a:lnTo>
                  <a:lnTo>
                    <a:pt x="3676717" y="892371"/>
                  </a:lnTo>
                  <a:lnTo>
                    <a:pt x="3650553" y="856094"/>
                  </a:lnTo>
                  <a:lnTo>
                    <a:pt x="3627340" y="817696"/>
                  </a:lnTo>
                  <a:lnTo>
                    <a:pt x="3607242" y="777344"/>
                  </a:lnTo>
                  <a:lnTo>
                    <a:pt x="3590426" y="735204"/>
                  </a:lnTo>
                  <a:lnTo>
                    <a:pt x="3577058" y="691440"/>
                  </a:lnTo>
                  <a:lnTo>
                    <a:pt x="3567304" y="646220"/>
                  </a:lnTo>
                  <a:lnTo>
                    <a:pt x="3561330" y="599707"/>
                  </a:lnTo>
                  <a:lnTo>
                    <a:pt x="3559302" y="552069"/>
                  </a:lnTo>
                  <a:close/>
                </a:path>
                <a:path w="10012045" h="1104264">
                  <a:moveTo>
                    <a:pt x="5341620" y="552069"/>
                  </a:moveTo>
                  <a:lnTo>
                    <a:pt x="5343648" y="504430"/>
                  </a:lnTo>
                  <a:lnTo>
                    <a:pt x="5349622" y="457917"/>
                  </a:lnTo>
                  <a:lnTo>
                    <a:pt x="5359376" y="412697"/>
                  </a:lnTo>
                  <a:lnTo>
                    <a:pt x="5372744" y="368933"/>
                  </a:lnTo>
                  <a:lnTo>
                    <a:pt x="5389560" y="326793"/>
                  </a:lnTo>
                  <a:lnTo>
                    <a:pt x="5409658" y="286441"/>
                  </a:lnTo>
                  <a:lnTo>
                    <a:pt x="5432871" y="248043"/>
                  </a:lnTo>
                  <a:lnTo>
                    <a:pt x="5459035" y="211766"/>
                  </a:lnTo>
                  <a:lnTo>
                    <a:pt x="5487983" y="177774"/>
                  </a:lnTo>
                  <a:lnTo>
                    <a:pt x="5519549" y="146233"/>
                  </a:lnTo>
                  <a:lnTo>
                    <a:pt x="5553567" y="117309"/>
                  </a:lnTo>
                  <a:lnTo>
                    <a:pt x="5589871" y="91167"/>
                  </a:lnTo>
                  <a:lnTo>
                    <a:pt x="5628296" y="67974"/>
                  </a:lnTo>
                  <a:lnTo>
                    <a:pt x="5668674" y="47894"/>
                  </a:lnTo>
                  <a:lnTo>
                    <a:pt x="5710841" y="31094"/>
                  </a:lnTo>
                  <a:lnTo>
                    <a:pt x="5754629" y="17738"/>
                  </a:lnTo>
                  <a:lnTo>
                    <a:pt x="5799875" y="7994"/>
                  </a:lnTo>
                  <a:lnTo>
                    <a:pt x="5846410" y="2026"/>
                  </a:lnTo>
                  <a:lnTo>
                    <a:pt x="5894070" y="0"/>
                  </a:lnTo>
                  <a:lnTo>
                    <a:pt x="5941729" y="2026"/>
                  </a:lnTo>
                  <a:lnTo>
                    <a:pt x="5988264" y="7994"/>
                  </a:lnTo>
                  <a:lnTo>
                    <a:pt x="6033510" y="17738"/>
                  </a:lnTo>
                  <a:lnTo>
                    <a:pt x="6077298" y="31094"/>
                  </a:lnTo>
                  <a:lnTo>
                    <a:pt x="6119465" y="47894"/>
                  </a:lnTo>
                  <a:lnTo>
                    <a:pt x="6159843" y="67974"/>
                  </a:lnTo>
                  <a:lnTo>
                    <a:pt x="6198268" y="91167"/>
                  </a:lnTo>
                  <a:lnTo>
                    <a:pt x="6234572" y="117309"/>
                  </a:lnTo>
                  <a:lnTo>
                    <a:pt x="6268590" y="146233"/>
                  </a:lnTo>
                  <a:lnTo>
                    <a:pt x="6300156" y="177774"/>
                  </a:lnTo>
                  <a:lnTo>
                    <a:pt x="6329104" y="211766"/>
                  </a:lnTo>
                  <a:lnTo>
                    <a:pt x="6355268" y="248043"/>
                  </a:lnTo>
                  <a:lnTo>
                    <a:pt x="6378481" y="286441"/>
                  </a:lnTo>
                  <a:lnTo>
                    <a:pt x="6398579" y="326793"/>
                  </a:lnTo>
                  <a:lnTo>
                    <a:pt x="6415395" y="368933"/>
                  </a:lnTo>
                  <a:lnTo>
                    <a:pt x="6428763" y="412697"/>
                  </a:lnTo>
                  <a:lnTo>
                    <a:pt x="6438517" y="457917"/>
                  </a:lnTo>
                  <a:lnTo>
                    <a:pt x="6444491" y="504430"/>
                  </a:lnTo>
                  <a:lnTo>
                    <a:pt x="6446520" y="552069"/>
                  </a:lnTo>
                  <a:lnTo>
                    <a:pt x="6444491" y="599707"/>
                  </a:lnTo>
                  <a:lnTo>
                    <a:pt x="6438517" y="646220"/>
                  </a:lnTo>
                  <a:lnTo>
                    <a:pt x="6428763" y="691440"/>
                  </a:lnTo>
                  <a:lnTo>
                    <a:pt x="6415395" y="735204"/>
                  </a:lnTo>
                  <a:lnTo>
                    <a:pt x="6398579" y="777344"/>
                  </a:lnTo>
                  <a:lnTo>
                    <a:pt x="6378481" y="817696"/>
                  </a:lnTo>
                  <a:lnTo>
                    <a:pt x="6355268" y="856094"/>
                  </a:lnTo>
                  <a:lnTo>
                    <a:pt x="6329104" y="892371"/>
                  </a:lnTo>
                  <a:lnTo>
                    <a:pt x="6300156" y="926363"/>
                  </a:lnTo>
                  <a:lnTo>
                    <a:pt x="6268590" y="957904"/>
                  </a:lnTo>
                  <a:lnTo>
                    <a:pt x="6234572" y="986828"/>
                  </a:lnTo>
                  <a:lnTo>
                    <a:pt x="6198268" y="1012970"/>
                  </a:lnTo>
                  <a:lnTo>
                    <a:pt x="6159843" y="1036163"/>
                  </a:lnTo>
                  <a:lnTo>
                    <a:pt x="6119465" y="1056243"/>
                  </a:lnTo>
                  <a:lnTo>
                    <a:pt x="6077298" y="1073043"/>
                  </a:lnTo>
                  <a:lnTo>
                    <a:pt x="6033510" y="1086399"/>
                  </a:lnTo>
                  <a:lnTo>
                    <a:pt x="5988264" y="1096143"/>
                  </a:lnTo>
                  <a:lnTo>
                    <a:pt x="5941729" y="1102111"/>
                  </a:lnTo>
                  <a:lnTo>
                    <a:pt x="5894070" y="1104138"/>
                  </a:lnTo>
                  <a:lnTo>
                    <a:pt x="5846410" y="1102111"/>
                  </a:lnTo>
                  <a:lnTo>
                    <a:pt x="5799875" y="1096143"/>
                  </a:lnTo>
                  <a:lnTo>
                    <a:pt x="5754629" y="1086399"/>
                  </a:lnTo>
                  <a:lnTo>
                    <a:pt x="5710841" y="1073043"/>
                  </a:lnTo>
                  <a:lnTo>
                    <a:pt x="5668674" y="1056243"/>
                  </a:lnTo>
                  <a:lnTo>
                    <a:pt x="5628296" y="1036163"/>
                  </a:lnTo>
                  <a:lnTo>
                    <a:pt x="5589871" y="1012970"/>
                  </a:lnTo>
                  <a:lnTo>
                    <a:pt x="5553567" y="986828"/>
                  </a:lnTo>
                  <a:lnTo>
                    <a:pt x="5519549" y="957904"/>
                  </a:lnTo>
                  <a:lnTo>
                    <a:pt x="5487983" y="926363"/>
                  </a:lnTo>
                  <a:lnTo>
                    <a:pt x="5459035" y="892371"/>
                  </a:lnTo>
                  <a:lnTo>
                    <a:pt x="5432871" y="856094"/>
                  </a:lnTo>
                  <a:lnTo>
                    <a:pt x="5409658" y="817696"/>
                  </a:lnTo>
                  <a:lnTo>
                    <a:pt x="5389560" y="777344"/>
                  </a:lnTo>
                  <a:lnTo>
                    <a:pt x="5372744" y="735204"/>
                  </a:lnTo>
                  <a:lnTo>
                    <a:pt x="5359376" y="691440"/>
                  </a:lnTo>
                  <a:lnTo>
                    <a:pt x="5349622" y="646220"/>
                  </a:lnTo>
                  <a:lnTo>
                    <a:pt x="5343648" y="599707"/>
                  </a:lnTo>
                  <a:lnTo>
                    <a:pt x="5341620" y="552069"/>
                  </a:lnTo>
                  <a:close/>
                </a:path>
                <a:path w="10012045" h="1104264">
                  <a:moveTo>
                    <a:pt x="7123937" y="552069"/>
                  </a:moveTo>
                  <a:lnTo>
                    <a:pt x="7125966" y="504430"/>
                  </a:lnTo>
                  <a:lnTo>
                    <a:pt x="7131940" y="457917"/>
                  </a:lnTo>
                  <a:lnTo>
                    <a:pt x="7141694" y="412697"/>
                  </a:lnTo>
                  <a:lnTo>
                    <a:pt x="7155062" y="368933"/>
                  </a:lnTo>
                  <a:lnTo>
                    <a:pt x="7171878" y="326793"/>
                  </a:lnTo>
                  <a:lnTo>
                    <a:pt x="7191976" y="286441"/>
                  </a:lnTo>
                  <a:lnTo>
                    <a:pt x="7215189" y="248043"/>
                  </a:lnTo>
                  <a:lnTo>
                    <a:pt x="7241353" y="211766"/>
                  </a:lnTo>
                  <a:lnTo>
                    <a:pt x="7270301" y="177774"/>
                  </a:lnTo>
                  <a:lnTo>
                    <a:pt x="7301867" y="146233"/>
                  </a:lnTo>
                  <a:lnTo>
                    <a:pt x="7335885" y="117309"/>
                  </a:lnTo>
                  <a:lnTo>
                    <a:pt x="7372189" y="91167"/>
                  </a:lnTo>
                  <a:lnTo>
                    <a:pt x="7410614" y="67974"/>
                  </a:lnTo>
                  <a:lnTo>
                    <a:pt x="7450992" y="47894"/>
                  </a:lnTo>
                  <a:lnTo>
                    <a:pt x="7493159" y="31094"/>
                  </a:lnTo>
                  <a:lnTo>
                    <a:pt x="7536947" y="17738"/>
                  </a:lnTo>
                  <a:lnTo>
                    <a:pt x="7582193" y="7994"/>
                  </a:lnTo>
                  <a:lnTo>
                    <a:pt x="7628728" y="2026"/>
                  </a:lnTo>
                  <a:lnTo>
                    <a:pt x="7676387" y="0"/>
                  </a:lnTo>
                  <a:lnTo>
                    <a:pt x="7724047" y="2026"/>
                  </a:lnTo>
                  <a:lnTo>
                    <a:pt x="7770582" y="7994"/>
                  </a:lnTo>
                  <a:lnTo>
                    <a:pt x="7815828" y="17738"/>
                  </a:lnTo>
                  <a:lnTo>
                    <a:pt x="7859616" y="31094"/>
                  </a:lnTo>
                  <a:lnTo>
                    <a:pt x="7901783" y="47894"/>
                  </a:lnTo>
                  <a:lnTo>
                    <a:pt x="7942161" y="67974"/>
                  </a:lnTo>
                  <a:lnTo>
                    <a:pt x="7980586" y="91167"/>
                  </a:lnTo>
                  <a:lnTo>
                    <a:pt x="8016890" y="117309"/>
                  </a:lnTo>
                  <a:lnTo>
                    <a:pt x="8050908" y="146233"/>
                  </a:lnTo>
                  <a:lnTo>
                    <a:pt x="8082474" y="177774"/>
                  </a:lnTo>
                  <a:lnTo>
                    <a:pt x="8111422" y="211766"/>
                  </a:lnTo>
                  <a:lnTo>
                    <a:pt x="8137586" y="248043"/>
                  </a:lnTo>
                  <a:lnTo>
                    <a:pt x="8160799" y="286441"/>
                  </a:lnTo>
                  <a:lnTo>
                    <a:pt x="8180897" y="326793"/>
                  </a:lnTo>
                  <a:lnTo>
                    <a:pt x="8197713" y="368933"/>
                  </a:lnTo>
                  <a:lnTo>
                    <a:pt x="8211081" y="412697"/>
                  </a:lnTo>
                  <a:lnTo>
                    <a:pt x="8220835" y="457917"/>
                  </a:lnTo>
                  <a:lnTo>
                    <a:pt x="8226809" y="504430"/>
                  </a:lnTo>
                  <a:lnTo>
                    <a:pt x="8228837" y="552069"/>
                  </a:lnTo>
                  <a:lnTo>
                    <a:pt x="8226809" y="599707"/>
                  </a:lnTo>
                  <a:lnTo>
                    <a:pt x="8220835" y="646220"/>
                  </a:lnTo>
                  <a:lnTo>
                    <a:pt x="8211081" y="691440"/>
                  </a:lnTo>
                  <a:lnTo>
                    <a:pt x="8197713" y="735204"/>
                  </a:lnTo>
                  <a:lnTo>
                    <a:pt x="8180897" y="777344"/>
                  </a:lnTo>
                  <a:lnTo>
                    <a:pt x="8160799" y="817696"/>
                  </a:lnTo>
                  <a:lnTo>
                    <a:pt x="8137586" y="856094"/>
                  </a:lnTo>
                  <a:lnTo>
                    <a:pt x="8111422" y="892371"/>
                  </a:lnTo>
                  <a:lnTo>
                    <a:pt x="8082474" y="926363"/>
                  </a:lnTo>
                  <a:lnTo>
                    <a:pt x="8050908" y="957904"/>
                  </a:lnTo>
                  <a:lnTo>
                    <a:pt x="8016890" y="986828"/>
                  </a:lnTo>
                  <a:lnTo>
                    <a:pt x="7980586" y="1012970"/>
                  </a:lnTo>
                  <a:lnTo>
                    <a:pt x="7942161" y="1036163"/>
                  </a:lnTo>
                  <a:lnTo>
                    <a:pt x="7901783" y="1056243"/>
                  </a:lnTo>
                  <a:lnTo>
                    <a:pt x="7859616" y="1073043"/>
                  </a:lnTo>
                  <a:lnTo>
                    <a:pt x="7815828" y="1086399"/>
                  </a:lnTo>
                  <a:lnTo>
                    <a:pt x="7770582" y="1096143"/>
                  </a:lnTo>
                  <a:lnTo>
                    <a:pt x="7724047" y="1102111"/>
                  </a:lnTo>
                  <a:lnTo>
                    <a:pt x="7676387" y="1104138"/>
                  </a:lnTo>
                  <a:lnTo>
                    <a:pt x="7628728" y="1102111"/>
                  </a:lnTo>
                  <a:lnTo>
                    <a:pt x="7582193" y="1096143"/>
                  </a:lnTo>
                  <a:lnTo>
                    <a:pt x="7536947" y="1086399"/>
                  </a:lnTo>
                  <a:lnTo>
                    <a:pt x="7493159" y="1073043"/>
                  </a:lnTo>
                  <a:lnTo>
                    <a:pt x="7450992" y="1056243"/>
                  </a:lnTo>
                  <a:lnTo>
                    <a:pt x="7410614" y="1036163"/>
                  </a:lnTo>
                  <a:lnTo>
                    <a:pt x="7372189" y="1012970"/>
                  </a:lnTo>
                  <a:lnTo>
                    <a:pt x="7335885" y="986828"/>
                  </a:lnTo>
                  <a:lnTo>
                    <a:pt x="7301867" y="957904"/>
                  </a:lnTo>
                  <a:lnTo>
                    <a:pt x="7270301" y="926363"/>
                  </a:lnTo>
                  <a:lnTo>
                    <a:pt x="7241353" y="892371"/>
                  </a:lnTo>
                  <a:lnTo>
                    <a:pt x="7215189" y="856094"/>
                  </a:lnTo>
                  <a:lnTo>
                    <a:pt x="7191976" y="817696"/>
                  </a:lnTo>
                  <a:lnTo>
                    <a:pt x="7171878" y="777344"/>
                  </a:lnTo>
                  <a:lnTo>
                    <a:pt x="7155062" y="735204"/>
                  </a:lnTo>
                  <a:lnTo>
                    <a:pt x="7141694" y="691440"/>
                  </a:lnTo>
                  <a:lnTo>
                    <a:pt x="7131940" y="646220"/>
                  </a:lnTo>
                  <a:lnTo>
                    <a:pt x="7125966" y="599707"/>
                  </a:lnTo>
                  <a:lnTo>
                    <a:pt x="7123937" y="552069"/>
                  </a:lnTo>
                  <a:close/>
                </a:path>
                <a:path w="10012045" h="1104264">
                  <a:moveTo>
                    <a:pt x="8907017" y="552069"/>
                  </a:moveTo>
                  <a:lnTo>
                    <a:pt x="8909046" y="504430"/>
                  </a:lnTo>
                  <a:lnTo>
                    <a:pt x="8915020" y="457917"/>
                  </a:lnTo>
                  <a:lnTo>
                    <a:pt x="8924774" y="412697"/>
                  </a:lnTo>
                  <a:lnTo>
                    <a:pt x="8938142" y="368933"/>
                  </a:lnTo>
                  <a:lnTo>
                    <a:pt x="8954958" y="326793"/>
                  </a:lnTo>
                  <a:lnTo>
                    <a:pt x="8975056" y="286441"/>
                  </a:lnTo>
                  <a:lnTo>
                    <a:pt x="8998269" y="248043"/>
                  </a:lnTo>
                  <a:lnTo>
                    <a:pt x="9024433" y="211766"/>
                  </a:lnTo>
                  <a:lnTo>
                    <a:pt x="9053381" y="177774"/>
                  </a:lnTo>
                  <a:lnTo>
                    <a:pt x="9084947" y="146233"/>
                  </a:lnTo>
                  <a:lnTo>
                    <a:pt x="9118965" y="117309"/>
                  </a:lnTo>
                  <a:lnTo>
                    <a:pt x="9155269" y="91167"/>
                  </a:lnTo>
                  <a:lnTo>
                    <a:pt x="9193694" y="67974"/>
                  </a:lnTo>
                  <a:lnTo>
                    <a:pt x="9234072" y="47894"/>
                  </a:lnTo>
                  <a:lnTo>
                    <a:pt x="9276239" y="31094"/>
                  </a:lnTo>
                  <a:lnTo>
                    <a:pt x="9320027" y="17738"/>
                  </a:lnTo>
                  <a:lnTo>
                    <a:pt x="9365273" y="7994"/>
                  </a:lnTo>
                  <a:lnTo>
                    <a:pt x="9411808" y="2026"/>
                  </a:lnTo>
                  <a:lnTo>
                    <a:pt x="9459467" y="0"/>
                  </a:lnTo>
                  <a:lnTo>
                    <a:pt x="9507127" y="2026"/>
                  </a:lnTo>
                  <a:lnTo>
                    <a:pt x="9553662" y="7994"/>
                  </a:lnTo>
                  <a:lnTo>
                    <a:pt x="9598908" y="17738"/>
                  </a:lnTo>
                  <a:lnTo>
                    <a:pt x="9642696" y="31094"/>
                  </a:lnTo>
                  <a:lnTo>
                    <a:pt x="9684863" y="47894"/>
                  </a:lnTo>
                  <a:lnTo>
                    <a:pt x="9725241" y="67974"/>
                  </a:lnTo>
                  <a:lnTo>
                    <a:pt x="9763666" y="91167"/>
                  </a:lnTo>
                  <a:lnTo>
                    <a:pt x="9799970" y="117309"/>
                  </a:lnTo>
                  <a:lnTo>
                    <a:pt x="9833988" y="146233"/>
                  </a:lnTo>
                  <a:lnTo>
                    <a:pt x="9865554" y="177774"/>
                  </a:lnTo>
                  <a:lnTo>
                    <a:pt x="9894502" y="211766"/>
                  </a:lnTo>
                  <a:lnTo>
                    <a:pt x="9920666" y="248043"/>
                  </a:lnTo>
                  <a:lnTo>
                    <a:pt x="9943879" y="286441"/>
                  </a:lnTo>
                  <a:lnTo>
                    <a:pt x="9963977" y="326793"/>
                  </a:lnTo>
                  <a:lnTo>
                    <a:pt x="9980793" y="368933"/>
                  </a:lnTo>
                  <a:lnTo>
                    <a:pt x="9994161" y="412697"/>
                  </a:lnTo>
                  <a:lnTo>
                    <a:pt x="10003915" y="457917"/>
                  </a:lnTo>
                  <a:lnTo>
                    <a:pt x="10009889" y="504430"/>
                  </a:lnTo>
                  <a:lnTo>
                    <a:pt x="10011917" y="552069"/>
                  </a:lnTo>
                  <a:lnTo>
                    <a:pt x="10009889" y="599707"/>
                  </a:lnTo>
                  <a:lnTo>
                    <a:pt x="10003915" y="646220"/>
                  </a:lnTo>
                  <a:lnTo>
                    <a:pt x="9994161" y="691440"/>
                  </a:lnTo>
                  <a:lnTo>
                    <a:pt x="9980793" y="735204"/>
                  </a:lnTo>
                  <a:lnTo>
                    <a:pt x="9963977" y="777344"/>
                  </a:lnTo>
                  <a:lnTo>
                    <a:pt x="9943879" y="817696"/>
                  </a:lnTo>
                  <a:lnTo>
                    <a:pt x="9920666" y="856094"/>
                  </a:lnTo>
                  <a:lnTo>
                    <a:pt x="9894502" y="892371"/>
                  </a:lnTo>
                  <a:lnTo>
                    <a:pt x="9865554" y="926363"/>
                  </a:lnTo>
                  <a:lnTo>
                    <a:pt x="9833988" y="957904"/>
                  </a:lnTo>
                  <a:lnTo>
                    <a:pt x="9799970" y="986828"/>
                  </a:lnTo>
                  <a:lnTo>
                    <a:pt x="9763666" y="1012970"/>
                  </a:lnTo>
                  <a:lnTo>
                    <a:pt x="9725241" y="1036163"/>
                  </a:lnTo>
                  <a:lnTo>
                    <a:pt x="9684863" y="1056243"/>
                  </a:lnTo>
                  <a:lnTo>
                    <a:pt x="9642696" y="1073043"/>
                  </a:lnTo>
                  <a:lnTo>
                    <a:pt x="9598908" y="1086399"/>
                  </a:lnTo>
                  <a:lnTo>
                    <a:pt x="9553662" y="1096143"/>
                  </a:lnTo>
                  <a:lnTo>
                    <a:pt x="9507127" y="1102111"/>
                  </a:lnTo>
                  <a:lnTo>
                    <a:pt x="9459467" y="1104138"/>
                  </a:lnTo>
                  <a:lnTo>
                    <a:pt x="9411808" y="1102111"/>
                  </a:lnTo>
                  <a:lnTo>
                    <a:pt x="9365273" y="1096143"/>
                  </a:lnTo>
                  <a:lnTo>
                    <a:pt x="9320027" y="1086399"/>
                  </a:lnTo>
                  <a:lnTo>
                    <a:pt x="9276239" y="1073043"/>
                  </a:lnTo>
                  <a:lnTo>
                    <a:pt x="9234072" y="1056243"/>
                  </a:lnTo>
                  <a:lnTo>
                    <a:pt x="9193694" y="1036163"/>
                  </a:lnTo>
                  <a:lnTo>
                    <a:pt x="9155269" y="1012970"/>
                  </a:lnTo>
                  <a:lnTo>
                    <a:pt x="9118965" y="986828"/>
                  </a:lnTo>
                  <a:lnTo>
                    <a:pt x="9084947" y="957904"/>
                  </a:lnTo>
                  <a:lnTo>
                    <a:pt x="9053381" y="926363"/>
                  </a:lnTo>
                  <a:lnTo>
                    <a:pt x="9024433" y="892371"/>
                  </a:lnTo>
                  <a:lnTo>
                    <a:pt x="8998269" y="856094"/>
                  </a:lnTo>
                  <a:lnTo>
                    <a:pt x="8975056" y="817696"/>
                  </a:lnTo>
                  <a:lnTo>
                    <a:pt x="8954958" y="777344"/>
                  </a:lnTo>
                  <a:lnTo>
                    <a:pt x="8938142" y="735204"/>
                  </a:lnTo>
                  <a:lnTo>
                    <a:pt x="8924774" y="691440"/>
                  </a:lnTo>
                  <a:lnTo>
                    <a:pt x="8915020" y="646220"/>
                  </a:lnTo>
                  <a:lnTo>
                    <a:pt x="8909046" y="599707"/>
                  </a:lnTo>
                  <a:lnTo>
                    <a:pt x="8907017" y="552069"/>
                  </a:lnTo>
                  <a:close/>
                </a:path>
              </a:pathLst>
            </a:custGeom>
            <a:ln w="28575">
              <a:solidFill>
                <a:srgbClr val="095FAB"/>
              </a:solidFill>
            </a:ln>
          </p:spPr>
          <p:txBody>
            <a:bodyPr wrap="square" lIns="0" tIns="0" rIns="0" bIns="0" rtlCol="0"/>
            <a:lstStyle/>
            <a:p>
              <a:endParaRPr b="1">
                <a:latin typeface="Aptos" panose="020B0004020202020204" pitchFamily="34" charset="0"/>
              </a:endParaRPr>
            </a:p>
          </p:txBody>
        </p:sp>
        <p:sp>
          <p:nvSpPr>
            <p:cNvPr id="12" name="object 12"/>
            <p:cNvSpPr/>
            <p:nvPr/>
          </p:nvSpPr>
          <p:spPr>
            <a:xfrm>
              <a:off x="3457956" y="4599431"/>
              <a:ext cx="3752850" cy="716280"/>
            </a:xfrm>
            <a:custGeom>
              <a:avLst/>
              <a:gdLst/>
              <a:ahLst/>
              <a:cxnLst/>
              <a:rect l="l" t="t" r="r" b="b"/>
              <a:pathLst>
                <a:path w="3752850" h="716279">
                  <a:moveTo>
                    <a:pt x="717042" y="358140"/>
                  </a:moveTo>
                  <a:lnTo>
                    <a:pt x="713765" y="309562"/>
                  </a:lnTo>
                  <a:lnTo>
                    <a:pt x="704227" y="262953"/>
                  </a:lnTo>
                  <a:lnTo>
                    <a:pt x="688860" y="218770"/>
                  </a:lnTo>
                  <a:lnTo>
                    <a:pt x="668083" y="177406"/>
                  </a:lnTo>
                  <a:lnTo>
                    <a:pt x="642327" y="139319"/>
                  </a:lnTo>
                  <a:lnTo>
                    <a:pt x="612025" y="104927"/>
                  </a:lnTo>
                  <a:lnTo>
                    <a:pt x="577596" y="74650"/>
                  </a:lnTo>
                  <a:lnTo>
                    <a:pt x="539457" y="48920"/>
                  </a:lnTo>
                  <a:lnTo>
                    <a:pt x="498055" y="28155"/>
                  </a:lnTo>
                  <a:lnTo>
                    <a:pt x="453821" y="12801"/>
                  </a:lnTo>
                  <a:lnTo>
                    <a:pt x="407162" y="3276"/>
                  </a:lnTo>
                  <a:lnTo>
                    <a:pt x="358521" y="0"/>
                  </a:lnTo>
                  <a:lnTo>
                    <a:pt x="309867" y="3276"/>
                  </a:lnTo>
                  <a:lnTo>
                    <a:pt x="263207" y="12801"/>
                  </a:lnTo>
                  <a:lnTo>
                    <a:pt x="218973" y="28155"/>
                  </a:lnTo>
                  <a:lnTo>
                    <a:pt x="177571" y="48920"/>
                  </a:lnTo>
                  <a:lnTo>
                    <a:pt x="139433" y="74650"/>
                  </a:lnTo>
                  <a:lnTo>
                    <a:pt x="105003" y="104927"/>
                  </a:lnTo>
                  <a:lnTo>
                    <a:pt x="74701" y="139319"/>
                  </a:lnTo>
                  <a:lnTo>
                    <a:pt x="48945" y="177406"/>
                  </a:lnTo>
                  <a:lnTo>
                    <a:pt x="28168" y="218770"/>
                  </a:lnTo>
                  <a:lnTo>
                    <a:pt x="12801" y="262953"/>
                  </a:lnTo>
                  <a:lnTo>
                    <a:pt x="3263" y="309562"/>
                  </a:lnTo>
                  <a:lnTo>
                    <a:pt x="0" y="358140"/>
                  </a:lnTo>
                  <a:lnTo>
                    <a:pt x="3263" y="406730"/>
                  </a:lnTo>
                  <a:lnTo>
                    <a:pt x="12801" y="453339"/>
                  </a:lnTo>
                  <a:lnTo>
                    <a:pt x="28168" y="497522"/>
                  </a:lnTo>
                  <a:lnTo>
                    <a:pt x="48945" y="538886"/>
                  </a:lnTo>
                  <a:lnTo>
                    <a:pt x="74701" y="576973"/>
                  </a:lnTo>
                  <a:lnTo>
                    <a:pt x="105003" y="611365"/>
                  </a:lnTo>
                  <a:lnTo>
                    <a:pt x="139433" y="641642"/>
                  </a:lnTo>
                  <a:lnTo>
                    <a:pt x="177571" y="667372"/>
                  </a:lnTo>
                  <a:lnTo>
                    <a:pt x="218973" y="688136"/>
                  </a:lnTo>
                  <a:lnTo>
                    <a:pt x="263207" y="703491"/>
                  </a:lnTo>
                  <a:lnTo>
                    <a:pt x="309867" y="713016"/>
                  </a:lnTo>
                  <a:lnTo>
                    <a:pt x="358521" y="716280"/>
                  </a:lnTo>
                  <a:lnTo>
                    <a:pt x="407162" y="713016"/>
                  </a:lnTo>
                  <a:lnTo>
                    <a:pt x="453821" y="703491"/>
                  </a:lnTo>
                  <a:lnTo>
                    <a:pt x="498055" y="688136"/>
                  </a:lnTo>
                  <a:lnTo>
                    <a:pt x="539457" y="667372"/>
                  </a:lnTo>
                  <a:lnTo>
                    <a:pt x="577596" y="641642"/>
                  </a:lnTo>
                  <a:lnTo>
                    <a:pt x="612025" y="611365"/>
                  </a:lnTo>
                  <a:lnTo>
                    <a:pt x="642327" y="576973"/>
                  </a:lnTo>
                  <a:lnTo>
                    <a:pt x="668083" y="538886"/>
                  </a:lnTo>
                  <a:lnTo>
                    <a:pt x="688860" y="497522"/>
                  </a:lnTo>
                  <a:lnTo>
                    <a:pt x="704227" y="453339"/>
                  </a:lnTo>
                  <a:lnTo>
                    <a:pt x="713765" y="406730"/>
                  </a:lnTo>
                  <a:lnTo>
                    <a:pt x="717042" y="358140"/>
                  </a:lnTo>
                  <a:close/>
                </a:path>
                <a:path w="3752850" h="716279">
                  <a:moveTo>
                    <a:pt x="2312670" y="358140"/>
                  </a:moveTo>
                  <a:lnTo>
                    <a:pt x="2309393" y="309562"/>
                  </a:lnTo>
                  <a:lnTo>
                    <a:pt x="2299868" y="262953"/>
                  </a:lnTo>
                  <a:lnTo>
                    <a:pt x="2284514" y="218770"/>
                  </a:lnTo>
                  <a:lnTo>
                    <a:pt x="2263749" y="177406"/>
                  </a:lnTo>
                  <a:lnTo>
                    <a:pt x="2238019" y="139319"/>
                  </a:lnTo>
                  <a:lnTo>
                    <a:pt x="2207742" y="104927"/>
                  </a:lnTo>
                  <a:lnTo>
                    <a:pt x="2173351" y="74650"/>
                  </a:lnTo>
                  <a:lnTo>
                    <a:pt x="2135263" y="48920"/>
                  </a:lnTo>
                  <a:lnTo>
                    <a:pt x="2093899" y="28155"/>
                  </a:lnTo>
                  <a:lnTo>
                    <a:pt x="2049716" y="12801"/>
                  </a:lnTo>
                  <a:lnTo>
                    <a:pt x="2003107" y="3276"/>
                  </a:lnTo>
                  <a:lnTo>
                    <a:pt x="1954530" y="0"/>
                  </a:lnTo>
                  <a:lnTo>
                    <a:pt x="1905939" y="3276"/>
                  </a:lnTo>
                  <a:lnTo>
                    <a:pt x="1859330" y="12801"/>
                  </a:lnTo>
                  <a:lnTo>
                    <a:pt x="1815147" y="28155"/>
                  </a:lnTo>
                  <a:lnTo>
                    <a:pt x="1773783" y="48920"/>
                  </a:lnTo>
                  <a:lnTo>
                    <a:pt x="1735696" y="74650"/>
                  </a:lnTo>
                  <a:lnTo>
                    <a:pt x="1701304" y="104927"/>
                  </a:lnTo>
                  <a:lnTo>
                    <a:pt x="1671027" y="139319"/>
                  </a:lnTo>
                  <a:lnTo>
                    <a:pt x="1645297" y="177406"/>
                  </a:lnTo>
                  <a:lnTo>
                    <a:pt x="1624533" y="218770"/>
                  </a:lnTo>
                  <a:lnTo>
                    <a:pt x="1609178" y="262953"/>
                  </a:lnTo>
                  <a:lnTo>
                    <a:pt x="1599653" y="309562"/>
                  </a:lnTo>
                  <a:lnTo>
                    <a:pt x="1596390" y="358140"/>
                  </a:lnTo>
                  <a:lnTo>
                    <a:pt x="1599653" y="406730"/>
                  </a:lnTo>
                  <a:lnTo>
                    <a:pt x="1609178" y="453339"/>
                  </a:lnTo>
                  <a:lnTo>
                    <a:pt x="1624533" y="497522"/>
                  </a:lnTo>
                  <a:lnTo>
                    <a:pt x="1645297" y="538886"/>
                  </a:lnTo>
                  <a:lnTo>
                    <a:pt x="1671027" y="576973"/>
                  </a:lnTo>
                  <a:lnTo>
                    <a:pt x="1701304" y="611365"/>
                  </a:lnTo>
                  <a:lnTo>
                    <a:pt x="1735696" y="641642"/>
                  </a:lnTo>
                  <a:lnTo>
                    <a:pt x="1773783" y="667372"/>
                  </a:lnTo>
                  <a:lnTo>
                    <a:pt x="1815147" y="688136"/>
                  </a:lnTo>
                  <a:lnTo>
                    <a:pt x="1859330" y="703491"/>
                  </a:lnTo>
                  <a:lnTo>
                    <a:pt x="1905939" y="713016"/>
                  </a:lnTo>
                  <a:lnTo>
                    <a:pt x="1954530" y="716280"/>
                  </a:lnTo>
                  <a:lnTo>
                    <a:pt x="2003107" y="713016"/>
                  </a:lnTo>
                  <a:lnTo>
                    <a:pt x="2049716" y="703491"/>
                  </a:lnTo>
                  <a:lnTo>
                    <a:pt x="2093899" y="688136"/>
                  </a:lnTo>
                  <a:lnTo>
                    <a:pt x="2135263" y="667372"/>
                  </a:lnTo>
                  <a:lnTo>
                    <a:pt x="2173351" y="641642"/>
                  </a:lnTo>
                  <a:lnTo>
                    <a:pt x="2207742" y="611365"/>
                  </a:lnTo>
                  <a:lnTo>
                    <a:pt x="2238019" y="576973"/>
                  </a:lnTo>
                  <a:lnTo>
                    <a:pt x="2263749" y="538886"/>
                  </a:lnTo>
                  <a:lnTo>
                    <a:pt x="2284514" y="497522"/>
                  </a:lnTo>
                  <a:lnTo>
                    <a:pt x="2299868" y="453339"/>
                  </a:lnTo>
                  <a:lnTo>
                    <a:pt x="2309393" y="406730"/>
                  </a:lnTo>
                  <a:lnTo>
                    <a:pt x="2312670" y="358140"/>
                  </a:lnTo>
                  <a:close/>
                </a:path>
                <a:path w="3752850" h="716279">
                  <a:moveTo>
                    <a:pt x="3752850" y="358140"/>
                  </a:moveTo>
                  <a:lnTo>
                    <a:pt x="3749573" y="309562"/>
                  </a:lnTo>
                  <a:lnTo>
                    <a:pt x="3740035" y="262953"/>
                  </a:lnTo>
                  <a:lnTo>
                    <a:pt x="3724668" y="218770"/>
                  </a:lnTo>
                  <a:lnTo>
                    <a:pt x="3703891" y="177406"/>
                  </a:lnTo>
                  <a:lnTo>
                    <a:pt x="3678136" y="139319"/>
                  </a:lnTo>
                  <a:lnTo>
                    <a:pt x="3647833" y="104927"/>
                  </a:lnTo>
                  <a:lnTo>
                    <a:pt x="3613404" y="74650"/>
                  </a:lnTo>
                  <a:lnTo>
                    <a:pt x="3575266" y="48920"/>
                  </a:lnTo>
                  <a:lnTo>
                    <a:pt x="3533864" y="28155"/>
                  </a:lnTo>
                  <a:lnTo>
                    <a:pt x="3489629" y="12801"/>
                  </a:lnTo>
                  <a:lnTo>
                    <a:pt x="3442970" y="3276"/>
                  </a:lnTo>
                  <a:lnTo>
                    <a:pt x="3394329" y="0"/>
                  </a:lnTo>
                  <a:lnTo>
                    <a:pt x="3345675" y="3276"/>
                  </a:lnTo>
                  <a:lnTo>
                    <a:pt x="3299015" y="12801"/>
                  </a:lnTo>
                  <a:lnTo>
                    <a:pt x="3254781" y="28155"/>
                  </a:lnTo>
                  <a:lnTo>
                    <a:pt x="3213379" y="48920"/>
                  </a:lnTo>
                  <a:lnTo>
                    <a:pt x="3175241" y="74650"/>
                  </a:lnTo>
                  <a:lnTo>
                    <a:pt x="3140811" y="104927"/>
                  </a:lnTo>
                  <a:lnTo>
                    <a:pt x="3110509" y="139319"/>
                  </a:lnTo>
                  <a:lnTo>
                    <a:pt x="3084753" y="177406"/>
                  </a:lnTo>
                  <a:lnTo>
                    <a:pt x="3063976" y="218770"/>
                  </a:lnTo>
                  <a:lnTo>
                    <a:pt x="3048609" y="262953"/>
                  </a:lnTo>
                  <a:lnTo>
                    <a:pt x="3039072" y="309562"/>
                  </a:lnTo>
                  <a:lnTo>
                    <a:pt x="3035808" y="358140"/>
                  </a:lnTo>
                  <a:lnTo>
                    <a:pt x="3039072" y="406730"/>
                  </a:lnTo>
                  <a:lnTo>
                    <a:pt x="3048609" y="453339"/>
                  </a:lnTo>
                  <a:lnTo>
                    <a:pt x="3063976" y="497522"/>
                  </a:lnTo>
                  <a:lnTo>
                    <a:pt x="3084753" y="538886"/>
                  </a:lnTo>
                  <a:lnTo>
                    <a:pt x="3110509" y="576973"/>
                  </a:lnTo>
                  <a:lnTo>
                    <a:pt x="3140811" y="611365"/>
                  </a:lnTo>
                  <a:lnTo>
                    <a:pt x="3175241" y="641642"/>
                  </a:lnTo>
                  <a:lnTo>
                    <a:pt x="3213379" y="667372"/>
                  </a:lnTo>
                  <a:lnTo>
                    <a:pt x="3254781" y="688136"/>
                  </a:lnTo>
                  <a:lnTo>
                    <a:pt x="3299015" y="703491"/>
                  </a:lnTo>
                  <a:lnTo>
                    <a:pt x="3345675" y="713016"/>
                  </a:lnTo>
                  <a:lnTo>
                    <a:pt x="3394329" y="716280"/>
                  </a:lnTo>
                  <a:lnTo>
                    <a:pt x="3442970" y="713016"/>
                  </a:lnTo>
                  <a:lnTo>
                    <a:pt x="3489629" y="703491"/>
                  </a:lnTo>
                  <a:lnTo>
                    <a:pt x="3533864" y="688136"/>
                  </a:lnTo>
                  <a:lnTo>
                    <a:pt x="3575266" y="667372"/>
                  </a:lnTo>
                  <a:lnTo>
                    <a:pt x="3613404" y="641642"/>
                  </a:lnTo>
                  <a:lnTo>
                    <a:pt x="3647833" y="611365"/>
                  </a:lnTo>
                  <a:lnTo>
                    <a:pt x="3678136" y="576973"/>
                  </a:lnTo>
                  <a:lnTo>
                    <a:pt x="3703891" y="538886"/>
                  </a:lnTo>
                  <a:lnTo>
                    <a:pt x="3724668" y="497522"/>
                  </a:lnTo>
                  <a:lnTo>
                    <a:pt x="3740035" y="453339"/>
                  </a:lnTo>
                  <a:lnTo>
                    <a:pt x="3749573" y="406730"/>
                  </a:lnTo>
                  <a:lnTo>
                    <a:pt x="3752850" y="358140"/>
                  </a:lnTo>
                  <a:close/>
                </a:path>
              </a:pathLst>
            </a:custGeom>
            <a:solidFill>
              <a:srgbClr val="095FAB"/>
            </a:solidFill>
          </p:spPr>
          <p:txBody>
            <a:bodyPr wrap="square" lIns="0" tIns="0" rIns="0" bIns="0" rtlCol="0"/>
            <a:lstStyle/>
            <a:p>
              <a:endParaRPr b="1">
                <a:latin typeface="Aptos" panose="020B0004020202020204" pitchFamily="34" charset="0"/>
              </a:endParaRPr>
            </a:p>
          </p:txBody>
        </p:sp>
        <p:sp>
          <p:nvSpPr>
            <p:cNvPr id="13" name="object 13"/>
            <p:cNvSpPr/>
            <p:nvPr/>
          </p:nvSpPr>
          <p:spPr>
            <a:xfrm>
              <a:off x="3390899" y="4532376"/>
              <a:ext cx="3877945" cy="843915"/>
            </a:xfrm>
            <a:custGeom>
              <a:avLst/>
              <a:gdLst/>
              <a:ahLst/>
              <a:cxnLst/>
              <a:rect l="l" t="t" r="r" b="b"/>
              <a:pathLst>
                <a:path w="3877945" h="843914">
                  <a:moveTo>
                    <a:pt x="0" y="421767"/>
                  </a:moveTo>
                  <a:lnTo>
                    <a:pt x="2837" y="372583"/>
                  </a:lnTo>
                  <a:lnTo>
                    <a:pt x="11140" y="325065"/>
                  </a:lnTo>
                  <a:lnTo>
                    <a:pt x="24590" y="279529"/>
                  </a:lnTo>
                  <a:lnTo>
                    <a:pt x="42871" y="236292"/>
                  </a:lnTo>
                  <a:lnTo>
                    <a:pt x="65668" y="195670"/>
                  </a:lnTo>
                  <a:lnTo>
                    <a:pt x="92662" y="157980"/>
                  </a:lnTo>
                  <a:lnTo>
                    <a:pt x="123539" y="123539"/>
                  </a:lnTo>
                  <a:lnTo>
                    <a:pt x="157980" y="92662"/>
                  </a:lnTo>
                  <a:lnTo>
                    <a:pt x="195670" y="65668"/>
                  </a:lnTo>
                  <a:lnTo>
                    <a:pt x="236292" y="42871"/>
                  </a:lnTo>
                  <a:lnTo>
                    <a:pt x="279529" y="24590"/>
                  </a:lnTo>
                  <a:lnTo>
                    <a:pt x="325065" y="11140"/>
                  </a:lnTo>
                  <a:lnTo>
                    <a:pt x="372583" y="2837"/>
                  </a:lnTo>
                  <a:lnTo>
                    <a:pt x="421766" y="0"/>
                  </a:lnTo>
                  <a:lnTo>
                    <a:pt x="470950" y="2837"/>
                  </a:lnTo>
                  <a:lnTo>
                    <a:pt x="518468" y="11140"/>
                  </a:lnTo>
                  <a:lnTo>
                    <a:pt x="564004" y="24590"/>
                  </a:lnTo>
                  <a:lnTo>
                    <a:pt x="607241" y="42871"/>
                  </a:lnTo>
                  <a:lnTo>
                    <a:pt x="647863" y="65668"/>
                  </a:lnTo>
                  <a:lnTo>
                    <a:pt x="685553" y="92662"/>
                  </a:lnTo>
                  <a:lnTo>
                    <a:pt x="719994" y="123539"/>
                  </a:lnTo>
                  <a:lnTo>
                    <a:pt x="750871" y="157980"/>
                  </a:lnTo>
                  <a:lnTo>
                    <a:pt x="777865" y="195670"/>
                  </a:lnTo>
                  <a:lnTo>
                    <a:pt x="800662" y="236292"/>
                  </a:lnTo>
                  <a:lnTo>
                    <a:pt x="818943" y="279529"/>
                  </a:lnTo>
                  <a:lnTo>
                    <a:pt x="832393" y="325065"/>
                  </a:lnTo>
                  <a:lnTo>
                    <a:pt x="840696" y="372583"/>
                  </a:lnTo>
                  <a:lnTo>
                    <a:pt x="843534" y="421767"/>
                  </a:lnTo>
                  <a:lnTo>
                    <a:pt x="840696" y="470950"/>
                  </a:lnTo>
                  <a:lnTo>
                    <a:pt x="832393" y="518468"/>
                  </a:lnTo>
                  <a:lnTo>
                    <a:pt x="818943" y="564004"/>
                  </a:lnTo>
                  <a:lnTo>
                    <a:pt x="800662" y="607241"/>
                  </a:lnTo>
                  <a:lnTo>
                    <a:pt x="777865" y="647863"/>
                  </a:lnTo>
                  <a:lnTo>
                    <a:pt x="750871" y="685553"/>
                  </a:lnTo>
                  <a:lnTo>
                    <a:pt x="719994" y="719994"/>
                  </a:lnTo>
                  <a:lnTo>
                    <a:pt x="685553" y="750871"/>
                  </a:lnTo>
                  <a:lnTo>
                    <a:pt x="647863" y="777865"/>
                  </a:lnTo>
                  <a:lnTo>
                    <a:pt x="607241" y="800662"/>
                  </a:lnTo>
                  <a:lnTo>
                    <a:pt x="564004" y="818943"/>
                  </a:lnTo>
                  <a:lnTo>
                    <a:pt x="518468" y="832393"/>
                  </a:lnTo>
                  <a:lnTo>
                    <a:pt x="470950" y="840696"/>
                  </a:lnTo>
                  <a:lnTo>
                    <a:pt x="421766" y="843534"/>
                  </a:lnTo>
                  <a:lnTo>
                    <a:pt x="372583" y="840696"/>
                  </a:lnTo>
                  <a:lnTo>
                    <a:pt x="325065" y="832393"/>
                  </a:lnTo>
                  <a:lnTo>
                    <a:pt x="279529" y="818943"/>
                  </a:lnTo>
                  <a:lnTo>
                    <a:pt x="236292" y="800662"/>
                  </a:lnTo>
                  <a:lnTo>
                    <a:pt x="195670" y="777865"/>
                  </a:lnTo>
                  <a:lnTo>
                    <a:pt x="157980" y="750871"/>
                  </a:lnTo>
                  <a:lnTo>
                    <a:pt x="123539" y="719994"/>
                  </a:lnTo>
                  <a:lnTo>
                    <a:pt x="92662" y="685553"/>
                  </a:lnTo>
                  <a:lnTo>
                    <a:pt x="65668" y="647863"/>
                  </a:lnTo>
                  <a:lnTo>
                    <a:pt x="42871" y="607241"/>
                  </a:lnTo>
                  <a:lnTo>
                    <a:pt x="24590" y="564004"/>
                  </a:lnTo>
                  <a:lnTo>
                    <a:pt x="11140" y="518468"/>
                  </a:lnTo>
                  <a:lnTo>
                    <a:pt x="2837" y="470950"/>
                  </a:lnTo>
                  <a:lnTo>
                    <a:pt x="0" y="421767"/>
                  </a:lnTo>
                  <a:close/>
                </a:path>
                <a:path w="3877945" h="843914">
                  <a:moveTo>
                    <a:pt x="1595627" y="421767"/>
                  </a:moveTo>
                  <a:lnTo>
                    <a:pt x="1598465" y="372583"/>
                  </a:lnTo>
                  <a:lnTo>
                    <a:pt x="1606768" y="325065"/>
                  </a:lnTo>
                  <a:lnTo>
                    <a:pt x="1620218" y="279529"/>
                  </a:lnTo>
                  <a:lnTo>
                    <a:pt x="1638499" y="236292"/>
                  </a:lnTo>
                  <a:lnTo>
                    <a:pt x="1661296" y="195670"/>
                  </a:lnTo>
                  <a:lnTo>
                    <a:pt x="1688290" y="157980"/>
                  </a:lnTo>
                  <a:lnTo>
                    <a:pt x="1719167" y="123539"/>
                  </a:lnTo>
                  <a:lnTo>
                    <a:pt x="1753608" y="92662"/>
                  </a:lnTo>
                  <a:lnTo>
                    <a:pt x="1791298" y="65668"/>
                  </a:lnTo>
                  <a:lnTo>
                    <a:pt x="1831920" y="42871"/>
                  </a:lnTo>
                  <a:lnTo>
                    <a:pt x="1875157" y="24590"/>
                  </a:lnTo>
                  <a:lnTo>
                    <a:pt x="1920693" y="11140"/>
                  </a:lnTo>
                  <a:lnTo>
                    <a:pt x="1968211" y="2837"/>
                  </a:lnTo>
                  <a:lnTo>
                    <a:pt x="2017395" y="0"/>
                  </a:lnTo>
                  <a:lnTo>
                    <a:pt x="2066578" y="2837"/>
                  </a:lnTo>
                  <a:lnTo>
                    <a:pt x="2114096" y="11140"/>
                  </a:lnTo>
                  <a:lnTo>
                    <a:pt x="2159632" y="24590"/>
                  </a:lnTo>
                  <a:lnTo>
                    <a:pt x="2202869" y="42871"/>
                  </a:lnTo>
                  <a:lnTo>
                    <a:pt x="2243491" y="65668"/>
                  </a:lnTo>
                  <a:lnTo>
                    <a:pt x="2281181" y="92662"/>
                  </a:lnTo>
                  <a:lnTo>
                    <a:pt x="2315622" y="123539"/>
                  </a:lnTo>
                  <a:lnTo>
                    <a:pt x="2346499" y="157980"/>
                  </a:lnTo>
                  <a:lnTo>
                    <a:pt x="2373493" y="195670"/>
                  </a:lnTo>
                  <a:lnTo>
                    <a:pt x="2396290" y="236292"/>
                  </a:lnTo>
                  <a:lnTo>
                    <a:pt x="2414571" y="279529"/>
                  </a:lnTo>
                  <a:lnTo>
                    <a:pt x="2428021" y="325065"/>
                  </a:lnTo>
                  <a:lnTo>
                    <a:pt x="2436324" y="372583"/>
                  </a:lnTo>
                  <a:lnTo>
                    <a:pt x="2439162" y="421767"/>
                  </a:lnTo>
                  <a:lnTo>
                    <a:pt x="2436324" y="470950"/>
                  </a:lnTo>
                  <a:lnTo>
                    <a:pt x="2428021" y="518468"/>
                  </a:lnTo>
                  <a:lnTo>
                    <a:pt x="2414571" y="564004"/>
                  </a:lnTo>
                  <a:lnTo>
                    <a:pt x="2396290" y="607241"/>
                  </a:lnTo>
                  <a:lnTo>
                    <a:pt x="2373493" y="647863"/>
                  </a:lnTo>
                  <a:lnTo>
                    <a:pt x="2346499" y="685553"/>
                  </a:lnTo>
                  <a:lnTo>
                    <a:pt x="2315622" y="719994"/>
                  </a:lnTo>
                  <a:lnTo>
                    <a:pt x="2281181" y="750871"/>
                  </a:lnTo>
                  <a:lnTo>
                    <a:pt x="2243491" y="777865"/>
                  </a:lnTo>
                  <a:lnTo>
                    <a:pt x="2202869" y="800662"/>
                  </a:lnTo>
                  <a:lnTo>
                    <a:pt x="2159632" y="818943"/>
                  </a:lnTo>
                  <a:lnTo>
                    <a:pt x="2114096" y="832393"/>
                  </a:lnTo>
                  <a:lnTo>
                    <a:pt x="2066578" y="840696"/>
                  </a:lnTo>
                  <a:lnTo>
                    <a:pt x="2017395" y="843534"/>
                  </a:lnTo>
                  <a:lnTo>
                    <a:pt x="1968211" y="840696"/>
                  </a:lnTo>
                  <a:lnTo>
                    <a:pt x="1920693" y="832393"/>
                  </a:lnTo>
                  <a:lnTo>
                    <a:pt x="1875157" y="818943"/>
                  </a:lnTo>
                  <a:lnTo>
                    <a:pt x="1831920" y="800662"/>
                  </a:lnTo>
                  <a:lnTo>
                    <a:pt x="1791298" y="777865"/>
                  </a:lnTo>
                  <a:lnTo>
                    <a:pt x="1753608" y="750871"/>
                  </a:lnTo>
                  <a:lnTo>
                    <a:pt x="1719167" y="719994"/>
                  </a:lnTo>
                  <a:lnTo>
                    <a:pt x="1688290" y="685553"/>
                  </a:lnTo>
                  <a:lnTo>
                    <a:pt x="1661296" y="647863"/>
                  </a:lnTo>
                  <a:lnTo>
                    <a:pt x="1638499" y="607241"/>
                  </a:lnTo>
                  <a:lnTo>
                    <a:pt x="1620218" y="564004"/>
                  </a:lnTo>
                  <a:lnTo>
                    <a:pt x="1606768" y="518468"/>
                  </a:lnTo>
                  <a:lnTo>
                    <a:pt x="1598465" y="470950"/>
                  </a:lnTo>
                  <a:lnTo>
                    <a:pt x="1595627" y="421767"/>
                  </a:lnTo>
                  <a:close/>
                </a:path>
                <a:path w="3877945" h="843914">
                  <a:moveTo>
                    <a:pt x="3034284" y="421767"/>
                  </a:moveTo>
                  <a:lnTo>
                    <a:pt x="3037121" y="372583"/>
                  </a:lnTo>
                  <a:lnTo>
                    <a:pt x="3045424" y="325065"/>
                  </a:lnTo>
                  <a:lnTo>
                    <a:pt x="3058874" y="279529"/>
                  </a:lnTo>
                  <a:lnTo>
                    <a:pt x="3077155" y="236292"/>
                  </a:lnTo>
                  <a:lnTo>
                    <a:pt x="3099952" y="195670"/>
                  </a:lnTo>
                  <a:lnTo>
                    <a:pt x="3126946" y="157980"/>
                  </a:lnTo>
                  <a:lnTo>
                    <a:pt x="3157823" y="123539"/>
                  </a:lnTo>
                  <a:lnTo>
                    <a:pt x="3192264" y="92662"/>
                  </a:lnTo>
                  <a:lnTo>
                    <a:pt x="3229954" y="65668"/>
                  </a:lnTo>
                  <a:lnTo>
                    <a:pt x="3270576" y="42871"/>
                  </a:lnTo>
                  <a:lnTo>
                    <a:pt x="3313813" y="24590"/>
                  </a:lnTo>
                  <a:lnTo>
                    <a:pt x="3359349" y="11140"/>
                  </a:lnTo>
                  <a:lnTo>
                    <a:pt x="3406867" y="2837"/>
                  </a:lnTo>
                  <a:lnTo>
                    <a:pt x="3456051" y="0"/>
                  </a:lnTo>
                  <a:lnTo>
                    <a:pt x="3505234" y="2837"/>
                  </a:lnTo>
                  <a:lnTo>
                    <a:pt x="3552752" y="11140"/>
                  </a:lnTo>
                  <a:lnTo>
                    <a:pt x="3598288" y="24590"/>
                  </a:lnTo>
                  <a:lnTo>
                    <a:pt x="3641525" y="42871"/>
                  </a:lnTo>
                  <a:lnTo>
                    <a:pt x="3682147" y="65668"/>
                  </a:lnTo>
                  <a:lnTo>
                    <a:pt x="3719837" y="92662"/>
                  </a:lnTo>
                  <a:lnTo>
                    <a:pt x="3754278" y="123539"/>
                  </a:lnTo>
                  <a:lnTo>
                    <a:pt x="3785155" y="157980"/>
                  </a:lnTo>
                  <a:lnTo>
                    <a:pt x="3812149" y="195670"/>
                  </a:lnTo>
                  <a:lnTo>
                    <a:pt x="3834946" y="236292"/>
                  </a:lnTo>
                  <a:lnTo>
                    <a:pt x="3853227" y="279529"/>
                  </a:lnTo>
                  <a:lnTo>
                    <a:pt x="3866677" y="325065"/>
                  </a:lnTo>
                  <a:lnTo>
                    <a:pt x="3874980" y="372583"/>
                  </a:lnTo>
                  <a:lnTo>
                    <a:pt x="3877818" y="421767"/>
                  </a:lnTo>
                  <a:lnTo>
                    <a:pt x="3874980" y="470950"/>
                  </a:lnTo>
                  <a:lnTo>
                    <a:pt x="3866677" y="518468"/>
                  </a:lnTo>
                  <a:lnTo>
                    <a:pt x="3853227" y="564004"/>
                  </a:lnTo>
                  <a:lnTo>
                    <a:pt x="3834946" y="607241"/>
                  </a:lnTo>
                  <a:lnTo>
                    <a:pt x="3812149" y="647863"/>
                  </a:lnTo>
                  <a:lnTo>
                    <a:pt x="3785155" y="685553"/>
                  </a:lnTo>
                  <a:lnTo>
                    <a:pt x="3754278" y="719994"/>
                  </a:lnTo>
                  <a:lnTo>
                    <a:pt x="3719837" y="750871"/>
                  </a:lnTo>
                  <a:lnTo>
                    <a:pt x="3682147" y="777865"/>
                  </a:lnTo>
                  <a:lnTo>
                    <a:pt x="3641525" y="800662"/>
                  </a:lnTo>
                  <a:lnTo>
                    <a:pt x="3598288" y="818943"/>
                  </a:lnTo>
                  <a:lnTo>
                    <a:pt x="3552752" y="832393"/>
                  </a:lnTo>
                  <a:lnTo>
                    <a:pt x="3505234" y="840696"/>
                  </a:lnTo>
                  <a:lnTo>
                    <a:pt x="3456051" y="843534"/>
                  </a:lnTo>
                  <a:lnTo>
                    <a:pt x="3406867" y="840696"/>
                  </a:lnTo>
                  <a:lnTo>
                    <a:pt x="3359349" y="832393"/>
                  </a:lnTo>
                  <a:lnTo>
                    <a:pt x="3313813" y="818943"/>
                  </a:lnTo>
                  <a:lnTo>
                    <a:pt x="3270576" y="800662"/>
                  </a:lnTo>
                  <a:lnTo>
                    <a:pt x="3229954" y="777865"/>
                  </a:lnTo>
                  <a:lnTo>
                    <a:pt x="3192264" y="750871"/>
                  </a:lnTo>
                  <a:lnTo>
                    <a:pt x="3157823" y="719994"/>
                  </a:lnTo>
                  <a:lnTo>
                    <a:pt x="3126946" y="685553"/>
                  </a:lnTo>
                  <a:lnTo>
                    <a:pt x="3099952" y="647863"/>
                  </a:lnTo>
                  <a:lnTo>
                    <a:pt x="3077155" y="607241"/>
                  </a:lnTo>
                  <a:lnTo>
                    <a:pt x="3058874" y="564004"/>
                  </a:lnTo>
                  <a:lnTo>
                    <a:pt x="3045424" y="518468"/>
                  </a:lnTo>
                  <a:lnTo>
                    <a:pt x="3037121" y="470950"/>
                  </a:lnTo>
                  <a:lnTo>
                    <a:pt x="3034284" y="421767"/>
                  </a:lnTo>
                  <a:close/>
                </a:path>
              </a:pathLst>
            </a:custGeom>
            <a:ln w="28575">
              <a:solidFill>
                <a:srgbClr val="095FAB"/>
              </a:solidFill>
            </a:ln>
          </p:spPr>
          <p:txBody>
            <a:bodyPr wrap="square" lIns="0" tIns="0" rIns="0" bIns="0" rtlCol="0"/>
            <a:lstStyle/>
            <a:p>
              <a:endParaRPr b="1">
                <a:latin typeface="Aptos" panose="020B0004020202020204" pitchFamily="34" charset="0"/>
              </a:endParaRPr>
            </a:p>
          </p:txBody>
        </p:sp>
        <p:sp>
          <p:nvSpPr>
            <p:cNvPr id="14" name="object 14"/>
            <p:cNvSpPr/>
            <p:nvPr/>
          </p:nvSpPr>
          <p:spPr>
            <a:xfrm>
              <a:off x="916685" y="4271772"/>
              <a:ext cx="2313305" cy="743585"/>
            </a:xfrm>
            <a:custGeom>
              <a:avLst/>
              <a:gdLst/>
              <a:ahLst/>
              <a:cxnLst/>
              <a:rect l="l" t="t" r="r" b="b"/>
              <a:pathLst>
                <a:path w="2313305" h="743585">
                  <a:moveTo>
                    <a:pt x="2198878" y="628903"/>
                  </a:moveTo>
                  <a:lnTo>
                    <a:pt x="2198878" y="743203"/>
                  </a:lnTo>
                  <a:lnTo>
                    <a:pt x="2275078" y="705103"/>
                  </a:lnTo>
                  <a:lnTo>
                    <a:pt x="2217928" y="705103"/>
                  </a:lnTo>
                  <a:lnTo>
                    <a:pt x="2217928" y="667003"/>
                  </a:lnTo>
                  <a:lnTo>
                    <a:pt x="2275078" y="667003"/>
                  </a:lnTo>
                  <a:lnTo>
                    <a:pt x="2198878" y="628903"/>
                  </a:lnTo>
                  <a:close/>
                </a:path>
                <a:path w="2313305" h="743585">
                  <a:moveTo>
                    <a:pt x="1137539" y="19050"/>
                  </a:moveTo>
                  <a:lnTo>
                    <a:pt x="1137539" y="705103"/>
                  </a:lnTo>
                  <a:lnTo>
                    <a:pt x="2198878" y="705103"/>
                  </a:lnTo>
                  <a:lnTo>
                    <a:pt x="2198878" y="686053"/>
                  </a:lnTo>
                  <a:lnTo>
                    <a:pt x="1175639" y="686053"/>
                  </a:lnTo>
                  <a:lnTo>
                    <a:pt x="1156589" y="667003"/>
                  </a:lnTo>
                  <a:lnTo>
                    <a:pt x="1175639" y="667003"/>
                  </a:lnTo>
                  <a:lnTo>
                    <a:pt x="1175639" y="38100"/>
                  </a:lnTo>
                  <a:lnTo>
                    <a:pt x="1156589" y="38100"/>
                  </a:lnTo>
                  <a:lnTo>
                    <a:pt x="1137539" y="19050"/>
                  </a:lnTo>
                  <a:close/>
                </a:path>
                <a:path w="2313305" h="743585">
                  <a:moveTo>
                    <a:pt x="2275078" y="667003"/>
                  </a:moveTo>
                  <a:lnTo>
                    <a:pt x="2217928" y="667003"/>
                  </a:lnTo>
                  <a:lnTo>
                    <a:pt x="2217928" y="705103"/>
                  </a:lnTo>
                  <a:lnTo>
                    <a:pt x="2275078" y="705103"/>
                  </a:lnTo>
                  <a:lnTo>
                    <a:pt x="2313178" y="686053"/>
                  </a:lnTo>
                  <a:lnTo>
                    <a:pt x="2275078" y="667003"/>
                  </a:lnTo>
                  <a:close/>
                </a:path>
                <a:path w="2313305" h="743585">
                  <a:moveTo>
                    <a:pt x="1175639" y="667003"/>
                  </a:moveTo>
                  <a:lnTo>
                    <a:pt x="1156589" y="667003"/>
                  </a:lnTo>
                  <a:lnTo>
                    <a:pt x="1175639" y="686053"/>
                  </a:lnTo>
                  <a:lnTo>
                    <a:pt x="1175639" y="667003"/>
                  </a:lnTo>
                  <a:close/>
                </a:path>
                <a:path w="2313305" h="743585">
                  <a:moveTo>
                    <a:pt x="2198878" y="667003"/>
                  </a:moveTo>
                  <a:lnTo>
                    <a:pt x="1175639" y="667003"/>
                  </a:lnTo>
                  <a:lnTo>
                    <a:pt x="1175639" y="686053"/>
                  </a:lnTo>
                  <a:lnTo>
                    <a:pt x="2198878" y="686053"/>
                  </a:lnTo>
                  <a:lnTo>
                    <a:pt x="2198878" y="667003"/>
                  </a:lnTo>
                  <a:close/>
                </a:path>
                <a:path w="2313305" h="743585">
                  <a:moveTo>
                    <a:pt x="1175639" y="0"/>
                  </a:moveTo>
                  <a:lnTo>
                    <a:pt x="0" y="0"/>
                  </a:lnTo>
                  <a:lnTo>
                    <a:pt x="0" y="38100"/>
                  </a:lnTo>
                  <a:lnTo>
                    <a:pt x="1137539" y="38100"/>
                  </a:lnTo>
                  <a:lnTo>
                    <a:pt x="1137539" y="19050"/>
                  </a:lnTo>
                  <a:lnTo>
                    <a:pt x="1175639" y="19050"/>
                  </a:lnTo>
                  <a:lnTo>
                    <a:pt x="1175639" y="0"/>
                  </a:lnTo>
                  <a:close/>
                </a:path>
                <a:path w="2313305" h="743585">
                  <a:moveTo>
                    <a:pt x="1175639" y="19050"/>
                  </a:moveTo>
                  <a:lnTo>
                    <a:pt x="1137539" y="19050"/>
                  </a:lnTo>
                  <a:lnTo>
                    <a:pt x="1156589" y="38100"/>
                  </a:lnTo>
                  <a:lnTo>
                    <a:pt x="1175639" y="38100"/>
                  </a:lnTo>
                  <a:lnTo>
                    <a:pt x="1175639" y="19050"/>
                  </a:lnTo>
                  <a:close/>
                </a:path>
              </a:pathLst>
            </a:custGeom>
            <a:solidFill>
              <a:srgbClr val="095FAB"/>
            </a:solidFill>
          </p:spPr>
          <p:txBody>
            <a:bodyPr wrap="square" lIns="0" tIns="0" rIns="0" bIns="0" rtlCol="0"/>
            <a:lstStyle/>
            <a:p>
              <a:endParaRPr b="1">
                <a:latin typeface="Aptos" panose="020B0004020202020204" pitchFamily="34" charset="0"/>
              </a:endParaRPr>
            </a:p>
          </p:txBody>
        </p:sp>
        <p:sp>
          <p:nvSpPr>
            <p:cNvPr id="15" name="object 15"/>
            <p:cNvSpPr/>
            <p:nvPr/>
          </p:nvSpPr>
          <p:spPr>
            <a:xfrm>
              <a:off x="916685" y="4260341"/>
              <a:ext cx="0" cy="40640"/>
            </a:xfrm>
            <a:custGeom>
              <a:avLst/>
              <a:gdLst/>
              <a:ahLst/>
              <a:cxnLst/>
              <a:rect l="l" t="t" r="r" b="b"/>
              <a:pathLst>
                <a:path h="40639">
                  <a:moveTo>
                    <a:pt x="0" y="40131"/>
                  </a:moveTo>
                  <a:lnTo>
                    <a:pt x="0" y="0"/>
                  </a:lnTo>
                </a:path>
              </a:pathLst>
            </a:custGeom>
            <a:ln w="38100">
              <a:solidFill>
                <a:srgbClr val="095FAB"/>
              </a:solidFill>
            </a:ln>
          </p:spPr>
          <p:txBody>
            <a:bodyPr wrap="square" lIns="0" tIns="0" rIns="0" bIns="0" rtlCol="0"/>
            <a:lstStyle/>
            <a:p>
              <a:endParaRPr b="1">
                <a:latin typeface="Aptos" panose="020B0004020202020204" pitchFamily="34" charset="0"/>
              </a:endParaRPr>
            </a:p>
          </p:txBody>
        </p:sp>
        <p:sp>
          <p:nvSpPr>
            <p:cNvPr id="16" name="object 16"/>
            <p:cNvSpPr/>
            <p:nvPr/>
          </p:nvSpPr>
          <p:spPr>
            <a:xfrm>
              <a:off x="794238" y="2524075"/>
              <a:ext cx="290830" cy="360680"/>
            </a:xfrm>
            <a:custGeom>
              <a:avLst/>
              <a:gdLst/>
              <a:ahLst/>
              <a:cxnLst/>
              <a:rect l="l" t="t" r="r" b="b"/>
              <a:pathLst>
                <a:path w="290830" h="360680">
                  <a:moveTo>
                    <a:pt x="96602" y="0"/>
                  </a:moveTo>
                  <a:lnTo>
                    <a:pt x="82304" y="6138"/>
                  </a:lnTo>
                  <a:lnTo>
                    <a:pt x="72145" y="18079"/>
                  </a:lnTo>
                  <a:lnTo>
                    <a:pt x="68115" y="34430"/>
                  </a:lnTo>
                  <a:lnTo>
                    <a:pt x="68115" y="171101"/>
                  </a:lnTo>
                  <a:lnTo>
                    <a:pt x="60493" y="171101"/>
                  </a:lnTo>
                  <a:lnTo>
                    <a:pt x="19024" y="186621"/>
                  </a:lnTo>
                  <a:lnTo>
                    <a:pt x="320" y="222546"/>
                  </a:lnTo>
                  <a:lnTo>
                    <a:pt x="0" y="234906"/>
                  </a:lnTo>
                  <a:lnTo>
                    <a:pt x="370" y="243403"/>
                  </a:lnTo>
                  <a:lnTo>
                    <a:pt x="16517" y="301401"/>
                  </a:lnTo>
                  <a:lnTo>
                    <a:pt x="40435" y="331386"/>
                  </a:lnTo>
                  <a:lnTo>
                    <a:pt x="109027" y="359625"/>
                  </a:lnTo>
                  <a:lnTo>
                    <a:pt x="163188" y="360228"/>
                  </a:lnTo>
                  <a:lnTo>
                    <a:pt x="190265" y="360077"/>
                  </a:lnTo>
                  <a:lnTo>
                    <a:pt x="217339" y="359625"/>
                  </a:lnTo>
                  <a:lnTo>
                    <a:pt x="244821" y="353476"/>
                  </a:lnTo>
                  <a:lnTo>
                    <a:pt x="260958" y="342510"/>
                  </a:lnTo>
                  <a:lnTo>
                    <a:pt x="188825" y="342510"/>
                  </a:lnTo>
                  <a:lnTo>
                    <a:pt x="117855" y="342340"/>
                  </a:lnTo>
                  <a:lnTo>
                    <a:pt x="52269" y="318724"/>
                  </a:lnTo>
                  <a:lnTo>
                    <a:pt x="19175" y="257121"/>
                  </a:lnTo>
                  <a:lnTo>
                    <a:pt x="17087" y="234906"/>
                  </a:lnTo>
                  <a:lnTo>
                    <a:pt x="17168" y="227374"/>
                  </a:lnTo>
                  <a:lnTo>
                    <a:pt x="21913" y="210388"/>
                  </a:lnTo>
                  <a:lnTo>
                    <a:pt x="33465" y="197281"/>
                  </a:lnTo>
                  <a:lnTo>
                    <a:pt x="49606" y="189673"/>
                  </a:lnTo>
                  <a:lnTo>
                    <a:pt x="68115" y="189185"/>
                  </a:lnTo>
                  <a:lnTo>
                    <a:pt x="84963" y="189185"/>
                  </a:lnTo>
                  <a:lnTo>
                    <a:pt x="84963" y="25978"/>
                  </a:lnTo>
                  <a:lnTo>
                    <a:pt x="90181" y="18747"/>
                  </a:lnTo>
                  <a:lnTo>
                    <a:pt x="99008" y="17146"/>
                  </a:lnTo>
                  <a:lnTo>
                    <a:pt x="131836" y="17146"/>
                  </a:lnTo>
                  <a:lnTo>
                    <a:pt x="129791" y="13222"/>
                  </a:lnTo>
                  <a:lnTo>
                    <a:pt x="122434" y="5971"/>
                  </a:lnTo>
                  <a:lnTo>
                    <a:pt x="113048" y="1056"/>
                  </a:lnTo>
                  <a:lnTo>
                    <a:pt x="96602" y="0"/>
                  </a:lnTo>
                  <a:close/>
                </a:path>
                <a:path w="290830" h="360680">
                  <a:moveTo>
                    <a:pt x="286344" y="154617"/>
                  </a:moveTo>
                  <a:lnTo>
                    <a:pt x="255058" y="154617"/>
                  </a:lnTo>
                  <a:lnTo>
                    <a:pt x="261868" y="155024"/>
                  </a:lnTo>
                  <a:lnTo>
                    <a:pt x="266282" y="157833"/>
                  </a:lnTo>
                  <a:lnTo>
                    <a:pt x="269897" y="160248"/>
                  </a:lnTo>
                  <a:lnTo>
                    <a:pt x="273105" y="166678"/>
                  </a:lnTo>
                  <a:lnTo>
                    <a:pt x="273147" y="173816"/>
                  </a:lnTo>
                  <a:lnTo>
                    <a:pt x="273595" y="198931"/>
                  </a:lnTo>
                  <a:lnTo>
                    <a:pt x="273702" y="210388"/>
                  </a:lnTo>
                  <a:lnTo>
                    <a:pt x="273807" y="239434"/>
                  </a:lnTo>
                  <a:lnTo>
                    <a:pt x="273695" y="258459"/>
                  </a:lnTo>
                  <a:lnTo>
                    <a:pt x="267871" y="308593"/>
                  </a:lnTo>
                  <a:lnTo>
                    <a:pt x="236044" y="338176"/>
                  </a:lnTo>
                  <a:lnTo>
                    <a:pt x="188825" y="342510"/>
                  </a:lnTo>
                  <a:lnTo>
                    <a:pt x="260958" y="342510"/>
                  </a:lnTo>
                  <a:lnTo>
                    <a:pt x="289948" y="288073"/>
                  </a:lnTo>
                  <a:lnTo>
                    <a:pt x="290691" y="239434"/>
                  </a:lnTo>
                  <a:lnTo>
                    <a:pt x="290571" y="192402"/>
                  </a:lnTo>
                  <a:lnTo>
                    <a:pt x="290354" y="169093"/>
                  </a:lnTo>
                  <a:lnTo>
                    <a:pt x="288436" y="158317"/>
                  </a:lnTo>
                  <a:lnTo>
                    <a:pt x="286344" y="154617"/>
                  </a:lnTo>
                  <a:close/>
                </a:path>
                <a:path w="290830" h="360680">
                  <a:moveTo>
                    <a:pt x="84963" y="189185"/>
                  </a:moveTo>
                  <a:lnTo>
                    <a:pt x="68115" y="189185"/>
                  </a:lnTo>
                  <a:lnTo>
                    <a:pt x="68169" y="233806"/>
                  </a:lnTo>
                  <a:lnTo>
                    <a:pt x="68917" y="239434"/>
                  </a:lnTo>
                  <a:lnTo>
                    <a:pt x="84562" y="239434"/>
                  </a:lnTo>
                  <a:lnTo>
                    <a:pt x="84885" y="234906"/>
                  </a:lnTo>
                  <a:lnTo>
                    <a:pt x="84963" y="189185"/>
                  </a:lnTo>
                  <a:close/>
                </a:path>
                <a:path w="290830" h="360680">
                  <a:moveTo>
                    <a:pt x="131836" y="17146"/>
                  </a:moveTo>
                  <a:lnTo>
                    <a:pt x="99008" y="17146"/>
                  </a:lnTo>
                  <a:lnTo>
                    <a:pt x="107111" y="17442"/>
                  </a:lnTo>
                  <a:lnTo>
                    <a:pt x="113598" y="21058"/>
                  </a:lnTo>
                  <a:lnTo>
                    <a:pt x="117905" y="27542"/>
                  </a:lnTo>
                  <a:lnTo>
                    <a:pt x="119466" y="36438"/>
                  </a:lnTo>
                  <a:lnTo>
                    <a:pt x="119466" y="216929"/>
                  </a:lnTo>
                  <a:lnTo>
                    <a:pt x="121063" y="222153"/>
                  </a:lnTo>
                  <a:lnTo>
                    <a:pt x="127887" y="222153"/>
                  </a:lnTo>
                  <a:lnTo>
                    <a:pt x="135103" y="222546"/>
                  </a:lnTo>
                  <a:lnTo>
                    <a:pt x="136714" y="216929"/>
                  </a:lnTo>
                  <a:lnTo>
                    <a:pt x="136410" y="212100"/>
                  </a:lnTo>
                  <a:lnTo>
                    <a:pt x="136516" y="153410"/>
                  </a:lnTo>
                  <a:lnTo>
                    <a:pt x="136641" y="143764"/>
                  </a:lnTo>
                  <a:lnTo>
                    <a:pt x="136714" y="127281"/>
                  </a:lnTo>
                  <a:lnTo>
                    <a:pt x="142726" y="120850"/>
                  </a:lnTo>
                  <a:lnTo>
                    <a:pt x="151959" y="120049"/>
                  </a:lnTo>
                  <a:lnTo>
                    <a:pt x="182976" y="120049"/>
                  </a:lnTo>
                  <a:lnTo>
                    <a:pt x="177377" y="112303"/>
                  </a:lnTo>
                  <a:lnTo>
                    <a:pt x="167613" y="105574"/>
                  </a:lnTo>
                  <a:lnTo>
                    <a:pt x="136308" y="105574"/>
                  </a:lnTo>
                  <a:lnTo>
                    <a:pt x="136365" y="80987"/>
                  </a:lnTo>
                  <a:lnTo>
                    <a:pt x="136479" y="49193"/>
                  </a:lnTo>
                  <a:lnTo>
                    <a:pt x="136308" y="33222"/>
                  </a:lnTo>
                  <a:lnTo>
                    <a:pt x="134591" y="22431"/>
                  </a:lnTo>
                  <a:lnTo>
                    <a:pt x="131836" y="17146"/>
                  </a:lnTo>
                  <a:close/>
                </a:path>
                <a:path w="290830" h="360680">
                  <a:moveTo>
                    <a:pt x="182976" y="120049"/>
                  </a:moveTo>
                  <a:lnTo>
                    <a:pt x="151959" y="120049"/>
                  </a:lnTo>
                  <a:lnTo>
                    <a:pt x="159639" y="120911"/>
                  </a:lnTo>
                  <a:lnTo>
                    <a:pt x="165591" y="124521"/>
                  </a:lnTo>
                  <a:lnTo>
                    <a:pt x="169439" y="130617"/>
                  </a:lnTo>
                  <a:lnTo>
                    <a:pt x="170805" y="138934"/>
                  </a:lnTo>
                  <a:lnTo>
                    <a:pt x="170913" y="180617"/>
                  </a:lnTo>
                  <a:lnTo>
                    <a:pt x="170805" y="218530"/>
                  </a:lnTo>
                  <a:lnTo>
                    <a:pt x="173621" y="222546"/>
                  </a:lnTo>
                  <a:lnTo>
                    <a:pt x="179240" y="222546"/>
                  </a:lnTo>
                  <a:lnTo>
                    <a:pt x="185251" y="222153"/>
                  </a:lnTo>
                  <a:lnTo>
                    <a:pt x="187661" y="218530"/>
                  </a:lnTo>
                  <a:lnTo>
                    <a:pt x="187759" y="155823"/>
                  </a:lnTo>
                  <a:lnTo>
                    <a:pt x="188054" y="153410"/>
                  </a:lnTo>
                  <a:lnTo>
                    <a:pt x="188866" y="143764"/>
                  </a:lnTo>
                  <a:lnTo>
                    <a:pt x="195676" y="136926"/>
                  </a:lnTo>
                  <a:lnTo>
                    <a:pt x="204504" y="136926"/>
                  </a:lnTo>
                  <a:lnTo>
                    <a:pt x="213737" y="136533"/>
                  </a:lnTo>
                  <a:lnTo>
                    <a:pt x="234535" y="136533"/>
                  </a:lnTo>
                  <a:lnTo>
                    <a:pt x="233121" y="134145"/>
                  </a:lnTo>
                  <a:lnTo>
                    <a:pt x="228727" y="129137"/>
                  </a:lnTo>
                  <a:lnTo>
                    <a:pt x="223129" y="124866"/>
                  </a:lnTo>
                  <a:lnTo>
                    <a:pt x="186456" y="124866"/>
                  </a:lnTo>
                  <a:lnTo>
                    <a:pt x="182976" y="120049"/>
                  </a:lnTo>
                  <a:close/>
                </a:path>
                <a:path w="290830" h="360680">
                  <a:moveTo>
                    <a:pt x="234535" y="136533"/>
                  </a:moveTo>
                  <a:lnTo>
                    <a:pt x="213737" y="136533"/>
                  </a:lnTo>
                  <a:lnTo>
                    <a:pt x="221360" y="143357"/>
                  </a:lnTo>
                  <a:lnTo>
                    <a:pt x="222158" y="153410"/>
                  </a:lnTo>
                  <a:lnTo>
                    <a:pt x="222281" y="169093"/>
                  </a:lnTo>
                  <a:lnTo>
                    <a:pt x="222158" y="217730"/>
                  </a:lnTo>
                  <a:lnTo>
                    <a:pt x="224568" y="222153"/>
                  </a:lnTo>
                  <a:lnTo>
                    <a:pt x="230580" y="222153"/>
                  </a:lnTo>
                  <a:lnTo>
                    <a:pt x="236997" y="222546"/>
                  </a:lnTo>
                  <a:lnTo>
                    <a:pt x="239001" y="218123"/>
                  </a:lnTo>
                  <a:lnTo>
                    <a:pt x="239389" y="171101"/>
                  </a:lnTo>
                  <a:lnTo>
                    <a:pt x="249842" y="155823"/>
                  </a:lnTo>
                  <a:lnTo>
                    <a:pt x="255058" y="154617"/>
                  </a:lnTo>
                  <a:lnTo>
                    <a:pt x="286344" y="154617"/>
                  </a:lnTo>
                  <a:lnTo>
                    <a:pt x="283133" y="148938"/>
                  </a:lnTo>
                  <a:lnTo>
                    <a:pt x="275121" y="141897"/>
                  </a:lnTo>
                  <a:lnTo>
                    <a:pt x="268299" y="139341"/>
                  </a:lnTo>
                  <a:lnTo>
                    <a:pt x="236198" y="139341"/>
                  </a:lnTo>
                  <a:lnTo>
                    <a:pt x="234535" y="136533"/>
                  </a:lnTo>
                  <a:close/>
                </a:path>
                <a:path w="290830" h="360680">
                  <a:moveTo>
                    <a:pt x="258364" y="137756"/>
                  </a:moveTo>
                  <a:lnTo>
                    <a:pt x="251371" y="138134"/>
                  </a:lnTo>
                  <a:lnTo>
                    <a:pt x="244039" y="138811"/>
                  </a:lnTo>
                  <a:lnTo>
                    <a:pt x="236198" y="139341"/>
                  </a:lnTo>
                  <a:lnTo>
                    <a:pt x="268299" y="139341"/>
                  </a:lnTo>
                  <a:lnTo>
                    <a:pt x="265047" y="138132"/>
                  </a:lnTo>
                  <a:lnTo>
                    <a:pt x="258364" y="137756"/>
                  </a:lnTo>
                  <a:close/>
                </a:path>
                <a:path w="290830" h="360680">
                  <a:moveTo>
                    <a:pt x="208401" y="119953"/>
                  </a:moveTo>
                  <a:lnTo>
                    <a:pt x="200845" y="120099"/>
                  </a:lnTo>
                  <a:lnTo>
                    <a:pt x="193517" y="121824"/>
                  </a:lnTo>
                  <a:lnTo>
                    <a:pt x="186456" y="124866"/>
                  </a:lnTo>
                  <a:lnTo>
                    <a:pt x="223129" y="124866"/>
                  </a:lnTo>
                  <a:lnTo>
                    <a:pt x="216147" y="121650"/>
                  </a:lnTo>
                  <a:lnTo>
                    <a:pt x="208401" y="119953"/>
                  </a:lnTo>
                  <a:close/>
                </a:path>
                <a:path w="290830" h="360680">
                  <a:moveTo>
                    <a:pt x="154412" y="103447"/>
                  </a:moveTo>
                  <a:lnTo>
                    <a:pt x="136308" y="105574"/>
                  </a:lnTo>
                  <a:lnTo>
                    <a:pt x="167613" y="105574"/>
                  </a:lnTo>
                  <a:lnTo>
                    <a:pt x="167399" y="105426"/>
                  </a:lnTo>
                  <a:lnTo>
                    <a:pt x="154412" y="103447"/>
                  </a:lnTo>
                  <a:close/>
                </a:path>
              </a:pathLst>
            </a:custGeom>
            <a:solidFill>
              <a:srgbClr val="FFFFFF"/>
            </a:solidFill>
          </p:spPr>
          <p:txBody>
            <a:bodyPr wrap="square" lIns="0" tIns="0" rIns="0" bIns="0" rtlCol="0"/>
            <a:lstStyle/>
            <a:p>
              <a:endParaRPr b="1">
                <a:latin typeface="Aptos" panose="020B0004020202020204" pitchFamily="34" charset="0"/>
              </a:endParaRPr>
            </a:p>
          </p:txBody>
        </p:sp>
        <p:pic>
          <p:nvPicPr>
            <p:cNvPr id="17" name="object 17"/>
            <p:cNvPicPr/>
            <p:nvPr/>
          </p:nvPicPr>
          <p:blipFill>
            <a:blip r:embed="rId2" cstate="print"/>
            <a:stretch>
              <a:fillRect/>
            </a:stretch>
          </p:blipFill>
          <p:spPr>
            <a:xfrm>
              <a:off x="811006" y="2472140"/>
              <a:ext cx="171042" cy="144240"/>
            </a:xfrm>
            <a:prstGeom prst="rect">
              <a:avLst/>
            </a:prstGeom>
          </p:spPr>
        </p:pic>
        <p:sp>
          <p:nvSpPr>
            <p:cNvPr id="18" name="object 18"/>
            <p:cNvSpPr/>
            <p:nvPr/>
          </p:nvSpPr>
          <p:spPr>
            <a:xfrm>
              <a:off x="745210" y="2293607"/>
              <a:ext cx="2115185" cy="657225"/>
            </a:xfrm>
            <a:custGeom>
              <a:avLst/>
              <a:gdLst/>
              <a:ahLst/>
              <a:cxnLst/>
              <a:rect l="l" t="t" r="r" b="b"/>
              <a:pathLst>
                <a:path w="2115185" h="657225">
                  <a:moveTo>
                    <a:pt x="102692" y="265303"/>
                  </a:moveTo>
                  <a:lnTo>
                    <a:pt x="101092" y="264502"/>
                  </a:lnTo>
                  <a:lnTo>
                    <a:pt x="99085" y="264096"/>
                  </a:lnTo>
                  <a:lnTo>
                    <a:pt x="97485" y="263296"/>
                  </a:lnTo>
                  <a:lnTo>
                    <a:pt x="101892" y="281393"/>
                  </a:lnTo>
                  <a:lnTo>
                    <a:pt x="102692" y="281787"/>
                  </a:lnTo>
                  <a:lnTo>
                    <a:pt x="102692" y="265303"/>
                  </a:lnTo>
                  <a:close/>
                </a:path>
                <a:path w="2115185" h="657225">
                  <a:moveTo>
                    <a:pt x="158457" y="210642"/>
                  </a:moveTo>
                  <a:lnTo>
                    <a:pt x="156044" y="210235"/>
                  </a:lnTo>
                  <a:lnTo>
                    <a:pt x="146024" y="210235"/>
                  </a:lnTo>
                  <a:lnTo>
                    <a:pt x="143611" y="210642"/>
                  </a:lnTo>
                  <a:lnTo>
                    <a:pt x="143611" y="216268"/>
                  </a:lnTo>
                  <a:lnTo>
                    <a:pt x="148424" y="215455"/>
                  </a:lnTo>
                  <a:lnTo>
                    <a:pt x="153631" y="215455"/>
                  </a:lnTo>
                  <a:lnTo>
                    <a:pt x="158457" y="216268"/>
                  </a:lnTo>
                  <a:lnTo>
                    <a:pt x="158457" y="215455"/>
                  </a:lnTo>
                  <a:lnTo>
                    <a:pt x="158457" y="210642"/>
                  </a:lnTo>
                  <a:close/>
                </a:path>
                <a:path w="2115185" h="657225">
                  <a:moveTo>
                    <a:pt x="205397" y="264909"/>
                  </a:moveTo>
                  <a:lnTo>
                    <a:pt x="199771" y="266915"/>
                  </a:lnTo>
                  <a:lnTo>
                    <a:pt x="199771" y="281787"/>
                  </a:lnTo>
                  <a:lnTo>
                    <a:pt x="204990" y="268922"/>
                  </a:lnTo>
                  <a:lnTo>
                    <a:pt x="205397" y="266915"/>
                  </a:lnTo>
                  <a:lnTo>
                    <a:pt x="205397" y="264909"/>
                  </a:lnTo>
                  <a:close/>
                </a:path>
                <a:path w="2115185" h="657225">
                  <a:moveTo>
                    <a:pt x="302869" y="61087"/>
                  </a:moveTo>
                  <a:lnTo>
                    <a:pt x="300062" y="57073"/>
                  </a:lnTo>
                  <a:lnTo>
                    <a:pt x="292049" y="53860"/>
                  </a:lnTo>
                  <a:lnTo>
                    <a:pt x="273977" y="46812"/>
                  </a:lnTo>
                  <a:lnTo>
                    <a:pt x="273977" y="62699"/>
                  </a:lnTo>
                  <a:lnTo>
                    <a:pt x="255930" y="70345"/>
                  </a:lnTo>
                  <a:lnTo>
                    <a:pt x="229450" y="80784"/>
                  </a:lnTo>
                  <a:lnTo>
                    <a:pt x="195313" y="94703"/>
                  </a:lnTo>
                  <a:lnTo>
                    <a:pt x="162064" y="107734"/>
                  </a:lnTo>
                  <a:lnTo>
                    <a:pt x="158864" y="108927"/>
                  </a:lnTo>
                  <a:lnTo>
                    <a:pt x="155244" y="109740"/>
                  </a:lnTo>
                  <a:lnTo>
                    <a:pt x="147624" y="109740"/>
                  </a:lnTo>
                  <a:lnTo>
                    <a:pt x="144005" y="108927"/>
                  </a:lnTo>
                  <a:lnTo>
                    <a:pt x="140804" y="107734"/>
                  </a:lnTo>
                  <a:lnTo>
                    <a:pt x="124167" y="101257"/>
                  </a:lnTo>
                  <a:lnTo>
                    <a:pt x="59397" y="75171"/>
                  </a:lnTo>
                  <a:lnTo>
                    <a:pt x="28879" y="63119"/>
                  </a:lnTo>
                  <a:lnTo>
                    <a:pt x="47332" y="55473"/>
                  </a:lnTo>
                  <a:lnTo>
                    <a:pt x="53759" y="52654"/>
                  </a:lnTo>
                  <a:lnTo>
                    <a:pt x="59766" y="50241"/>
                  </a:lnTo>
                  <a:lnTo>
                    <a:pt x="96672" y="34569"/>
                  </a:lnTo>
                  <a:lnTo>
                    <a:pt x="110680" y="27711"/>
                  </a:lnTo>
                  <a:lnTo>
                    <a:pt x="124460" y="22809"/>
                  </a:lnTo>
                  <a:lnTo>
                    <a:pt x="138087" y="19862"/>
                  </a:lnTo>
                  <a:lnTo>
                    <a:pt x="151638" y="18884"/>
                  </a:lnTo>
                  <a:lnTo>
                    <a:pt x="165239" y="19862"/>
                  </a:lnTo>
                  <a:lnTo>
                    <a:pt x="178917" y="22809"/>
                  </a:lnTo>
                  <a:lnTo>
                    <a:pt x="192595" y="27711"/>
                  </a:lnTo>
                  <a:lnTo>
                    <a:pt x="206197" y="34569"/>
                  </a:lnTo>
                  <a:lnTo>
                    <a:pt x="213042" y="38277"/>
                  </a:lnTo>
                  <a:lnTo>
                    <a:pt x="220383" y="41656"/>
                  </a:lnTo>
                  <a:lnTo>
                    <a:pt x="228257" y="44792"/>
                  </a:lnTo>
                  <a:lnTo>
                    <a:pt x="236677" y="47840"/>
                  </a:lnTo>
                  <a:lnTo>
                    <a:pt x="242697" y="50241"/>
                  </a:lnTo>
                  <a:lnTo>
                    <a:pt x="249110" y="52654"/>
                  </a:lnTo>
                  <a:lnTo>
                    <a:pt x="255930" y="55473"/>
                  </a:lnTo>
                  <a:lnTo>
                    <a:pt x="273977" y="62699"/>
                  </a:lnTo>
                  <a:lnTo>
                    <a:pt x="273977" y="46812"/>
                  </a:lnTo>
                  <a:lnTo>
                    <a:pt x="263613" y="42760"/>
                  </a:lnTo>
                  <a:lnTo>
                    <a:pt x="204203" y="18884"/>
                  </a:lnTo>
                  <a:lnTo>
                    <a:pt x="159664" y="1600"/>
                  </a:lnTo>
                  <a:lnTo>
                    <a:pt x="157251" y="800"/>
                  </a:lnTo>
                  <a:lnTo>
                    <a:pt x="154444" y="0"/>
                  </a:lnTo>
                  <a:lnTo>
                    <a:pt x="148424" y="0"/>
                  </a:lnTo>
                  <a:lnTo>
                    <a:pt x="145618" y="800"/>
                  </a:lnTo>
                  <a:lnTo>
                    <a:pt x="143205" y="1600"/>
                  </a:lnTo>
                  <a:lnTo>
                    <a:pt x="106159" y="15976"/>
                  </a:lnTo>
                  <a:lnTo>
                    <a:pt x="69405" y="30949"/>
                  </a:lnTo>
                  <a:lnTo>
                    <a:pt x="10833" y="53860"/>
                  </a:lnTo>
                  <a:lnTo>
                    <a:pt x="2806" y="57073"/>
                  </a:lnTo>
                  <a:lnTo>
                    <a:pt x="406" y="60693"/>
                  </a:lnTo>
                  <a:lnTo>
                    <a:pt x="419" y="72986"/>
                  </a:lnTo>
                  <a:lnTo>
                    <a:pt x="533" y="94513"/>
                  </a:lnTo>
                  <a:lnTo>
                    <a:pt x="635" y="186042"/>
                  </a:lnTo>
                  <a:lnTo>
                    <a:pt x="406" y="228727"/>
                  </a:lnTo>
                  <a:lnTo>
                    <a:pt x="0" y="237972"/>
                  </a:lnTo>
                  <a:lnTo>
                    <a:pt x="2806" y="241985"/>
                  </a:lnTo>
                  <a:lnTo>
                    <a:pt x="11633" y="245605"/>
                  </a:lnTo>
                  <a:lnTo>
                    <a:pt x="51752" y="261277"/>
                  </a:lnTo>
                  <a:lnTo>
                    <a:pt x="51752" y="256451"/>
                  </a:lnTo>
                  <a:lnTo>
                    <a:pt x="52146" y="251231"/>
                  </a:lnTo>
                  <a:lnTo>
                    <a:pt x="53352" y="246418"/>
                  </a:lnTo>
                  <a:lnTo>
                    <a:pt x="43522" y="242938"/>
                  </a:lnTo>
                  <a:lnTo>
                    <a:pt x="34251" y="238823"/>
                  </a:lnTo>
                  <a:lnTo>
                    <a:pt x="13385" y="206870"/>
                  </a:lnTo>
                  <a:lnTo>
                    <a:pt x="13284" y="195453"/>
                  </a:lnTo>
                  <a:lnTo>
                    <a:pt x="14046" y="183705"/>
                  </a:lnTo>
                  <a:lnTo>
                    <a:pt x="14846" y="172453"/>
                  </a:lnTo>
                  <a:lnTo>
                    <a:pt x="14846" y="75171"/>
                  </a:lnTo>
                  <a:lnTo>
                    <a:pt x="137998" y="125018"/>
                  </a:lnTo>
                  <a:lnTo>
                    <a:pt x="143205" y="133045"/>
                  </a:lnTo>
                  <a:lnTo>
                    <a:pt x="143205" y="155968"/>
                  </a:lnTo>
                  <a:lnTo>
                    <a:pt x="143611" y="164401"/>
                  </a:lnTo>
                  <a:lnTo>
                    <a:pt x="146024" y="164007"/>
                  </a:lnTo>
                  <a:lnTo>
                    <a:pt x="156451" y="164007"/>
                  </a:lnTo>
                  <a:lnTo>
                    <a:pt x="158864" y="164401"/>
                  </a:lnTo>
                  <a:lnTo>
                    <a:pt x="158864" y="164007"/>
                  </a:lnTo>
                  <a:lnTo>
                    <a:pt x="158864" y="131838"/>
                  </a:lnTo>
                  <a:lnTo>
                    <a:pt x="164071" y="123812"/>
                  </a:lnTo>
                  <a:lnTo>
                    <a:pt x="198767" y="109740"/>
                  </a:lnTo>
                  <a:lnTo>
                    <a:pt x="254342" y="87223"/>
                  </a:lnTo>
                  <a:lnTo>
                    <a:pt x="259156" y="85432"/>
                  </a:lnTo>
                  <a:lnTo>
                    <a:pt x="264363" y="83413"/>
                  </a:lnTo>
                  <a:lnTo>
                    <a:pt x="288836" y="73558"/>
                  </a:lnTo>
                  <a:lnTo>
                    <a:pt x="288810" y="151536"/>
                  </a:lnTo>
                  <a:lnTo>
                    <a:pt x="288696" y="183705"/>
                  </a:lnTo>
                  <a:lnTo>
                    <a:pt x="288620" y="195453"/>
                  </a:lnTo>
                  <a:lnTo>
                    <a:pt x="288505" y="206870"/>
                  </a:lnTo>
                  <a:lnTo>
                    <a:pt x="288429" y="221881"/>
                  </a:lnTo>
                  <a:lnTo>
                    <a:pt x="284416" y="232346"/>
                  </a:lnTo>
                  <a:lnTo>
                    <a:pt x="277190" y="235559"/>
                  </a:lnTo>
                  <a:lnTo>
                    <a:pt x="270738" y="238277"/>
                  </a:lnTo>
                  <a:lnTo>
                    <a:pt x="249923" y="246811"/>
                  </a:lnTo>
                  <a:lnTo>
                    <a:pt x="250723" y="251637"/>
                  </a:lnTo>
                  <a:lnTo>
                    <a:pt x="251523" y="261277"/>
                  </a:lnTo>
                  <a:lnTo>
                    <a:pt x="272034" y="252882"/>
                  </a:lnTo>
                  <a:lnTo>
                    <a:pt x="282384" y="248780"/>
                  </a:lnTo>
                  <a:lnTo>
                    <a:pt x="292836" y="244792"/>
                  </a:lnTo>
                  <a:lnTo>
                    <a:pt x="300469" y="241985"/>
                  </a:lnTo>
                  <a:lnTo>
                    <a:pt x="302869" y="237972"/>
                  </a:lnTo>
                  <a:lnTo>
                    <a:pt x="302463" y="228727"/>
                  </a:lnTo>
                  <a:lnTo>
                    <a:pt x="302234" y="214490"/>
                  </a:lnTo>
                  <a:lnTo>
                    <a:pt x="302272" y="183705"/>
                  </a:lnTo>
                  <a:lnTo>
                    <a:pt x="302463" y="172453"/>
                  </a:lnTo>
                  <a:lnTo>
                    <a:pt x="302387" y="121399"/>
                  </a:lnTo>
                  <a:lnTo>
                    <a:pt x="302272" y="114147"/>
                  </a:lnTo>
                  <a:lnTo>
                    <a:pt x="302374" y="75171"/>
                  </a:lnTo>
                  <a:lnTo>
                    <a:pt x="302399" y="73558"/>
                  </a:lnTo>
                  <a:lnTo>
                    <a:pt x="302463" y="69545"/>
                  </a:lnTo>
                  <a:lnTo>
                    <a:pt x="302869" y="61087"/>
                  </a:lnTo>
                  <a:close/>
                </a:path>
                <a:path w="2115185" h="657225">
                  <a:moveTo>
                    <a:pt x="2114562" y="526224"/>
                  </a:moveTo>
                  <a:lnTo>
                    <a:pt x="2114105" y="459943"/>
                  </a:lnTo>
                  <a:lnTo>
                    <a:pt x="2097252" y="431507"/>
                  </a:lnTo>
                  <a:lnTo>
                    <a:pt x="2097252" y="552056"/>
                  </a:lnTo>
                  <a:lnTo>
                    <a:pt x="2096693" y="580097"/>
                  </a:lnTo>
                  <a:lnTo>
                    <a:pt x="2077770" y="622198"/>
                  </a:lnTo>
                  <a:lnTo>
                    <a:pt x="2033663" y="638517"/>
                  </a:lnTo>
                  <a:lnTo>
                    <a:pt x="2009343" y="638695"/>
                  </a:lnTo>
                  <a:lnTo>
                    <a:pt x="1936216" y="638517"/>
                  </a:lnTo>
                  <a:lnTo>
                    <a:pt x="1868208" y="614172"/>
                  </a:lnTo>
                  <a:lnTo>
                    <a:pt x="1833791" y="550672"/>
                  </a:lnTo>
                  <a:lnTo>
                    <a:pt x="1832038" y="527773"/>
                  </a:lnTo>
                  <a:lnTo>
                    <a:pt x="1832127" y="520014"/>
                  </a:lnTo>
                  <a:lnTo>
                    <a:pt x="1837029" y="502500"/>
                  </a:lnTo>
                  <a:lnTo>
                    <a:pt x="1848980" y="489000"/>
                  </a:lnTo>
                  <a:lnTo>
                    <a:pt x="1865655" y="481152"/>
                  </a:lnTo>
                  <a:lnTo>
                    <a:pt x="1884794" y="480656"/>
                  </a:lnTo>
                  <a:lnTo>
                    <a:pt x="1884895" y="527773"/>
                  </a:lnTo>
                  <a:lnTo>
                    <a:pt x="1885213" y="532447"/>
                  </a:lnTo>
                  <a:lnTo>
                    <a:pt x="1901380" y="532447"/>
                  </a:lnTo>
                  <a:lnTo>
                    <a:pt x="1902206" y="526643"/>
                  </a:lnTo>
                  <a:lnTo>
                    <a:pt x="1902206" y="480656"/>
                  </a:lnTo>
                  <a:lnTo>
                    <a:pt x="1902206" y="324853"/>
                  </a:lnTo>
                  <a:lnTo>
                    <a:pt x="1903133" y="316484"/>
                  </a:lnTo>
                  <a:lnTo>
                    <a:pt x="1905838" y="310045"/>
                  </a:lnTo>
                  <a:lnTo>
                    <a:pt x="1910257" y="305638"/>
                  </a:lnTo>
                  <a:lnTo>
                    <a:pt x="1916315" y="303314"/>
                  </a:lnTo>
                  <a:lnTo>
                    <a:pt x="1924926" y="303618"/>
                  </a:lnTo>
                  <a:lnTo>
                    <a:pt x="1931758" y="307352"/>
                  </a:lnTo>
                  <a:lnTo>
                    <a:pt x="1936254" y="314032"/>
                  </a:lnTo>
                  <a:lnTo>
                    <a:pt x="1937880" y="323202"/>
                  </a:lnTo>
                  <a:lnTo>
                    <a:pt x="1937880" y="509244"/>
                  </a:lnTo>
                  <a:lnTo>
                    <a:pt x="1939124" y="514629"/>
                  </a:lnTo>
                  <a:lnTo>
                    <a:pt x="1946160" y="514629"/>
                  </a:lnTo>
                  <a:lnTo>
                    <a:pt x="1954047" y="515035"/>
                  </a:lnTo>
                  <a:lnTo>
                    <a:pt x="1955292" y="509244"/>
                  </a:lnTo>
                  <a:lnTo>
                    <a:pt x="1955393" y="457454"/>
                  </a:lnTo>
                  <a:lnTo>
                    <a:pt x="1955507" y="443776"/>
                  </a:lnTo>
                  <a:lnTo>
                    <a:pt x="1955660" y="431914"/>
                  </a:lnTo>
                  <a:lnTo>
                    <a:pt x="1955711" y="416839"/>
                  </a:lnTo>
                  <a:lnTo>
                    <a:pt x="1961921" y="410210"/>
                  </a:lnTo>
                  <a:lnTo>
                    <a:pt x="1971471" y="409384"/>
                  </a:lnTo>
                  <a:lnTo>
                    <a:pt x="1979180" y="410273"/>
                  </a:lnTo>
                  <a:lnTo>
                    <a:pt x="1985251" y="413994"/>
                  </a:lnTo>
                  <a:lnTo>
                    <a:pt x="1989302" y="420281"/>
                  </a:lnTo>
                  <a:lnTo>
                    <a:pt x="1990928" y="428726"/>
                  </a:lnTo>
                  <a:lnTo>
                    <a:pt x="1990940" y="510895"/>
                  </a:lnTo>
                  <a:lnTo>
                    <a:pt x="1993861" y="515035"/>
                  </a:lnTo>
                  <a:lnTo>
                    <a:pt x="1999653" y="515035"/>
                  </a:lnTo>
                  <a:lnTo>
                    <a:pt x="2005457" y="514629"/>
                  </a:lnTo>
                  <a:lnTo>
                    <a:pt x="2008365" y="510895"/>
                  </a:lnTo>
                  <a:lnTo>
                    <a:pt x="2008466" y="446265"/>
                  </a:lnTo>
                  <a:lnTo>
                    <a:pt x="2008771" y="443776"/>
                  </a:lnTo>
                  <a:lnTo>
                    <a:pt x="2009622" y="433832"/>
                  </a:lnTo>
                  <a:lnTo>
                    <a:pt x="2016658" y="426783"/>
                  </a:lnTo>
                  <a:lnTo>
                    <a:pt x="2025777" y="426783"/>
                  </a:lnTo>
                  <a:lnTo>
                    <a:pt x="2034908" y="426377"/>
                  </a:lnTo>
                  <a:lnTo>
                    <a:pt x="2043201" y="433412"/>
                  </a:lnTo>
                  <a:lnTo>
                    <a:pt x="2043607" y="443776"/>
                  </a:lnTo>
                  <a:lnTo>
                    <a:pt x="2043912" y="448830"/>
                  </a:lnTo>
                  <a:lnTo>
                    <a:pt x="2044026" y="510070"/>
                  </a:lnTo>
                  <a:lnTo>
                    <a:pt x="2046097" y="514629"/>
                  </a:lnTo>
                  <a:lnTo>
                    <a:pt x="2052739" y="514629"/>
                  </a:lnTo>
                  <a:lnTo>
                    <a:pt x="2058962" y="515035"/>
                  </a:lnTo>
                  <a:lnTo>
                    <a:pt x="2061438" y="510476"/>
                  </a:lnTo>
                  <a:lnTo>
                    <a:pt x="2061540" y="478002"/>
                  </a:lnTo>
                  <a:lnTo>
                    <a:pt x="2061616" y="471817"/>
                  </a:lnTo>
                  <a:lnTo>
                    <a:pt x="2061845" y="462013"/>
                  </a:lnTo>
                  <a:lnTo>
                    <a:pt x="2061857" y="453720"/>
                  </a:lnTo>
                  <a:lnTo>
                    <a:pt x="2065591" y="447509"/>
                  </a:lnTo>
                  <a:lnTo>
                    <a:pt x="2072640" y="446265"/>
                  </a:lnTo>
                  <a:lnTo>
                    <a:pt x="2078024" y="445020"/>
                  </a:lnTo>
                  <a:lnTo>
                    <a:pt x="2085073" y="445439"/>
                  </a:lnTo>
                  <a:lnTo>
                    <a:pt x="2089645" y="448335"/>
                  </a:lnTo>
                  <a:lnTo>
                    <a:pt x="2093379" y="450824"/>
                  </a:lnTo>
                  <a:lnTo>
                    <a:pt x="2096693" y="457454"/>
                  </a:lnTo>
                  <a:lnTo>
                    <a:pt x="2096808" y="471817"/>
                  </a:lnTo>
                  <a:lnTo>
                    <a:pt x="2097024" y="490689"/>
                  </a:lnTo>
                  <a:lnTo>
                    <a:pt x="2097138" y="502500"/>
                  </a:lnTo>
                  <a:lnTo>
                    <a:pt x="2097252" y="552056"/>
                  </a:lnTo>
                  <a:lnTo>
                    <a:pt x="2097252" y="431507"/>
                  </a:lnTo>
                  <a:lnTo>
                    <a:pt x="2091321" y="429272"/>
                  </a:lnTo>
                  <a:lnTo>
                    <a:pt x="2087956" y="428028"/>
                  </a:lnTo>
                  <a:lnTo>
                    <a:pt x="2081060" y="427634"/>
                  </a:lnTo>
                  <a:lnTo>
                    <a:pt x="2073871" y="428028"/>
                  </a:lnTo>
                  <a:lnTo>
                    <a:pt x="2066404" y="428726"/>
                  </a:lnTo>
                  <a:lnTo>
                    <a:pt x="2058543" y="429272"/>
                  </a:lnTo>
                  <a:lnTo>
                    <a:pt x="2029447" y="409282"/>
                  </a:lnTo>
                  <a:lnTo>
                    <a:pt x="2021738" y="409435"/>
                  </a:lnTo>
                  <a:lnTo>
                    <a:pt x="2014181" y="411213"/>
                  </a:lnTo>
                  <a:lnTo>
                    <a:pt x="2006701" y="414350"/>
                  </a:lnTo>
                  <a:lnTo>
                    <a:pt x="2003183" y="409384"/>
                  </a:lnTo>
                  <a:lnTo>
                    <a:pt x="1997506" y="401408"/>
                  </a:lnTo>
                  <a:lnTo>
                    <a:pt x="1987435" y="394462"/>
                  </a:lnTo>
                  <a:lnTo>
                    <a:pt x="1987219" y="394309"/>
                  </a:lnTo>
                  <a:lnTo>
                    <a:pt x="1973821" y="392277"/>
                  </a:lnTo>
                  <a:lnTo>
                    <a:pt x="1955292" y="394462"/>
                  </a:lnTo>
                  <a:lnTo>
                    <a:pt x="1955292" y="319887"/>
                  </a:lnTo>
                  <a:lnTo>
                    <a:pt x="1930819" y="286740"/>
                  </a:lnTo>
                  <a:lnTo>
                    <a:pt x="1913839" y="285648"/>
                  </a:lnTo>
                  <a:lnTo>
                    <a:pt x="1899107" y="291973"/>
                  </a:lnTo>
                  <a:lnTo>
                    <a:pt x="1888718" y="304279"/>
                  </a:lnTo>
                  <a:lnTo>
                    <a:pt x="1884794" y="321132"/>
                  </a:lnTo>
                  <a:lnTo>
                    <a:pt x="1884680" y="401408"/>
                  </a:lnTo>
                  <a:lnTo>
                    <a:pt x="1884794" y="462013"/>
                  </a:lnTo>
                  <a:lnTo>
                    <a:pt x="1876501" y="462013"/>
                  </a:lnTo>
                  <a:lnTo>
                    <a:pt x="1833892" y="478002"/>
                  </a:lnTo>
                  <a:lnTo>
                    <a:pt x="1814715" y="515035"/>
                  </a:lnTo>
                  <a:lnTo>
                    <a:pt x="1814055" y="525729"/>
                  </a:lnTo>
                  <a:lnTo>
                    <a:pt x="1814461" y="536536"/>
                  </a:lnTo>
                  <a:lnTo>
                    <a:pt x="1831403" y="596315"/>
                  </a:lnTo>
                  <a:lnTo>
                    <a:pt x="1856028" y="627227"/>
                  </a:lnTo>
                  <a:lnTo>
                    <a:pt x="1888820" y="648030"/>
                  </a:lnTo>
                  <a:lnTo>
                    <a:pt x="1927085" y="656336"/>
                  </a:lnTo>
                  <a:lnTo>
                    <a:pt x="1983066" y="656958"/>
                  </a:lnTo>
                  <a:lnTo>
                    <a:pt x="2011057" y="656793"/>
                  </a:lnTo>
                  <a:lnTo>
                    <a:pt x="2039048" y="656336"/>
                  </a:lnTo>
                  <a:lnTo>
                    <a:pt x="2067217" y="649998"/>
                  </a:lnTo>
                  <a:lnTo>
                    <a:pt x="2083841" y="638695"/>
                  </a:lnTo>
                  <a:lnTo>
                    <a:pt x="2090889" y="633907"/>
                  </a:lnTo>
                  <a:lnTo>
                    <a:pt x="2107387" y="610590"/>
                  </a:lnTo>
                  <a:lnTo>
                    <a:pt x="2114105" y="582574"/>
                  </a:lnTo>
                  <a:lnTo>
                    <a:pt x="2114435" y="557720"/>
                  </a:lnTo>
                  <a:lnTo>
                    <a:pt x="2114562" y="526224"/>
                  </a:lnTo>
                  <a:close/>
                </a:path>
              </a:pathLst>
            </a:custGeom>
            <a:solidFill>
              <a:srgbClr val="FFFFFF"/>
            </a:solidFill>
          </p:spPr>
          <p:txBody>
            <a:bodyPr wrap="square" lIns="0" tIns="0" rIns="0" bIns="0" rtlCol="0"/>
            <a:lstStyle/>
            <a:p>
              <a:endParaRPr b="1">
                <a:latin typeface="Aptos" panose="020B0004020202020204" pitchFamily="34" charset="0"/>
              </a:endParaRPr>
            </a:p>
          </p:txBody>
        </p:sp>
        <p:pic>
          <p:nvPicPr>
            <p:cNvPr id="19" name="object 19"/>
            <p:cNvPicPr/>
            <p:nvPr/>
          </p:nvPicPr>
          <p:blipFill>
            <a:blip r:embed="rId3" cstate="print"/>
            <a:stretch>
              <a:fillRect/>
            </a:stretch>
          </p:blipFill>
          <p:spPr>
            <a:xfrm>
              <a:off x="2576933" y="2525715"/>
              <a:ext cx="176493" cy="148676"/>
            </a:xfrm>
            <a:prstGeom prst="rect">
              <a:avLst/>
            </a:prstGeom>
          </p:spPr>
        </p:pic>
        <p:sp>
          <p:nvSpPr>
            <p:cNvPr id="20" name="object 20"/>
            <p:cNvSpPr/>
            <p:nvPr/>
          </p:nvSpPr>
          <p:spPr>
            <a:xfrm>
              <a:off x="2508926" y="2349964"/>
              <a:ext cx="313055" cy="282575"/>
            </a:xfrm>
            <a:custGeom>
              <a:avLst/>
              <a:gdLst/>
              <a:ahLst/>
              <a:cxnLst/>
              <a:rect l="l" t="t" r="r" b="b"/>
              <a:pathLst>
                <a:path w="313055" h="282575">
                  <a:moveTo>
                    <a:pt x="130206" y="0"/>
                  </a:moveTo>
                  <a:lnTo>
                    <a:pt x="71323" y="23618"/>
                  </a:lnTo>
                  <a:lnTo>
                    <a:pt x="11196" y="47237"/>
                  </a:lnTo>
                  <a:lnTo>
                    <a:pt x="2488" y="50552"/>
                  </a:lnTo>
                  <a:lnTo>
                    <a:pt x="0" y="54285"/>
                  </a:lnTo>
                  <a:lnTo>
                    <a:pt x="19" y="66956"/>
                  </a:lnTo>
                  <a:lnTo>
                    <a:pt x="139" y="89140"/>
                  </a:lnTo>
                  <a:lnTo>
                    <a:pt x="233" y="188202"/>
                  </a:lnTo>
                  <a:lnTo>
                    <a:pt x="113" y="208417"/>
                  </a:lnTo>
                  <a:lnTo>
                    <a:pt x="0" y="237014"/>
                  </a:lnTo>
                  <a:lnTo>
                    <a:pt x="2902" y="241153"/>
                  </a:lnTo>
                  <a:lnTo>
                    <a:pt x="12025" y="244873"/>
                  </a:lnTo>
                  <a:lnTo>
                    <a:pt x="53077" y="261038"/>
                  </a:lnTo>
                  <a:lnTo>
                    <a:pt x="53493" y="256060"/>
                  </a:lnTo>
                  <a:lnTo>
                    <a:pt x="53907" y="250676"/>
                  </a:lnTo>
                  <a:lnTo>
                    <a:pt x="54736" y="245712"/>
                  </a:lnTo>
                  <a:lnTo>
                    <a:pt x="19905" y="225407"/>
                  </a:lnTo>
                  <a:lnTo>
                    <a:pt x="13632" y="204947"/>
                  </a:lnTo>
                  <a:lnTo>
                    <a:pt x="13665" y="193186"/>
                  </a:lnTo>
                  <a:lnTo>
                    <a:pt x="15342" y="169471"/>
                  </a:lnTo>
                  <a:lnTo>
                    <a:pt x="15277" y="160773"/>
                  </a:lnTo>
                  <a:lnTo>
                    <a:pt x="15164" y="154343"/>
                  </a:lnTo>
                  <a:lnTo>
                    <a:pt x="15073" y="147509"/>
                  </a:lnTo>
                  <a:lnTo>
                    <a:pt x="14949" y="127617"/>
                  </a:lnTo>
                  <a:lnTo>
                    <a:pt x="14928" y="69206"/>
                  </a:lnTo>
                  <a:lnTo>
                    <a:pt x="61047" y="69206"/>
                  </a:lnTo>
                  <a:lnTo>
                    <a:pt x="55456" y="66956"/>
                  </a:lnTo>
                  <a:lnTo>
                    <a:pt x="48931" y="64228"/>
                  </a:lnTo>
                  <a:lnTo>
                    <a:pt x="29856" y="56774"/>
                  </a:lnTo>
                  <a:lnTo>
                    <a:pt x="55566" y="45993"/>
                  </a:lnTo>
                  <a:lnTo>
                    <a:pt x="61787" y="43504"/>
                  </a:lnTo>
                  <a:lnTo>
                    <a:pt x="68006" y="41434"/>
                  </a:lnTo>
                  <a:lnTo>
                    <a:pt x="76727" y="38127"/>
                  </a:lnTo>
                  <a:lnTo>
                    <a:pt x="84904" y="34860"/>
                  </a:lnTo>
                  <a:lnTo>
                    <a:pt x="92614" y="31360"/>
                  </a:lnTo>
                  <a:lnTo>
                    <a:pt x="99936" y="27352"/>
                  </a:lnTo>
                  <a:lnTo>
                    <a:pt x="107654" y="23305"/>
                  </a:lnTo>
                  <a:lnTo>
                    <a:pt x="115227" y="19893"/>
                  </a:lnTo>
                  <a:lnTo>
                    <a:pt x="122736" y="17097"/>
                  </a:lnTo>
                  <a:lnTo>
                    <a:pt x="130206" y="14920"/>
                  </a:lnTo>
                  <a:lnTo>
                    <a:pt x="130206" y="0"/>
                  </a:lnTo>
                  <a:close/>
                </a:path>
                <a:path w="313055" h="282575">
                  <a:moveTo>
                    <a:pt x="312595" y="67542"/>
                  </a:moveTo>
                  <a:lnTo>
                    <a:pt x="298150" y="67542"/>
                  </a:lnTo>
                  <a:lnTo>
                    <a:pt x="298344" y="193186"/>
                  </a:lnTo>
                  <a:lnTo>
                    <a:pt x="298124" y="214220"/>
                  </a:lnTo>
                  <a:lnTo>
                    <a:pt x="297731" y="220429"/>
                  </a:lnTo>
                  <a:lnTo>
                    <a:pt x="293588" y="231210"/>
                  </a:lnTo>
                  <a:lnTo>
                    <a:pt x="286129" y="234525"/>
                  </a:lnTo>
                  <a:lnTo>
                    <a:pt x="258334" y="246117"/>
                  </a:lnTo>
                  <a:lnTo>
                    <a:pt x="259174" y="251096"/>
                  </a:lnTo>
                  <a:lnTo>
                    <a:pt x="259580" y="256060"/>
                  </a:lnTo>
                  <a:lnTo>
                    <a:pt x="259580" y="261038"/>
                  </a:lnTo>
                  <a:lnTo>
                    <a:pt x="280942" y="252386"/>
                  </a:lnTo>
                  <a:lnTo>
                    <a:pt x="302293" y="244048"/>
                  </a:lnTo>
                  <a:lnTo>
                    <a:pt x="310172" y="241153"/>
                  </a:lnTo>
                  <a:lnTo>
                    <a:pt x="312663" y="237014"/>
                  </a:lnTo>
                  <a:lnTo>
                    <a:pt x="312547" y="220429"/>
                  </a:lnTo>
                  <a:lnTo>
                    <a:pt x="312421" y="212810"/>
                  </a:lnTo>
                  <a:lnTo>
                    <a:pt x="312296" y="198107"/>
                  </a:lnTo>
                  <a:lnTo>
                    <a:pt x="312421" y="78063"/>
                  </a:lnTo>
                  <a:lnTo>
                    <a:pt x="312595" y="67542"/>
                  </a:lnTo>
                  <a:close/>
                </a:path>
                <a:path w="313055" h="282575">
                  <a:moveTo>
                    <a:pt x="161305" y="208417"/>
                  </a:moveTo>
                  <a:lnTo>
                    <a:pt x="150935" y="208417"/>
                  </a:lnTo>
                  <a:lnTo>
                    <a:pt x="148038" y="208836"/>
                  </a:lnTo>
                  <a:lnTo>
                    <a:pt x="148038" y="214639"/>
                  </a:lnTo>
                  <a:lnTo>
                    <a:pt x="150935" y="214220"/>
                  </a:lnTo>
                  <a:lnTo>
                    <a:pt x="153426" y="213800"/>
                  </a:lnTo>
                  <a:lnTo>
                    <a:pt x="163796" y="213800"/>
                  </a:lnTo>
                  <a:lnTo>
                    <a:pt x="163796" y="208836"/>
                  </a:lnTo>
                  <a:lnTo>
                    <a:pt x="161305" y="208417"/>
                  </a:lnTo>
                  <a:close/>
                </a:path>
                <a:path w="313055" h="282575">
                  <a:moveTo>
                    <a:pt x="163796" y="213800"/>
                  </a:moveTo>
                  <a:lnTo>
                    <a:pt x="158408" y="213800"/>
                  </a:lnTo>
                  <a:lnTo>
                    <a:pt x="161305" y="214220"/>
                  </a:lnTo>
                  <a:lnTo>
                    <a:pt x="163796" y="214639"/>
                  </a:lnTo>
                  <a:lnTo>
                    <a:pt x="163796" y="213800"/>
                  </a:lnTo>
                  <a:close/>
                </a:path>
                <a:path w="313055" h="282575">
                  <a:moveTo>
                    <a:pt x="61047" y="69206"/>
                  </a:moveTo>
                  <a:lnTo>
                    <a:pt x="14928" y="69206"/>
                  </a:lnTo>
                  <a:lnTo>
                    <a:pt x="49346" y="82868"/>
                  </a:lnTo>
                  <a:lnTo>
                    <a:pt x="142650" y="120583"/>
                  </a:lnTo>
                  <a:lnTo>
                    <a:pt x="147618" y="128862"/>
                  </a:lnTo>
                  <a:lnTo>
                    <a:pt x="147914" y="133840"/>
                  </a:lnTo>
                  <a:lnTo>
                    <a:pt x="148038" y="161179"/>
                  </a:lnTo>
                  <a:lnTo>
                    <a:pt x="150935" y="160773"/>
                  </a:lnTo>
                  <a:lnTo>
                    <a:pt x="163797" y="160773"/>
                  </a:lnTo>
                  <a:lnTo>
                    <a:pt x="163849" y="147509"/>
                  </a:lnTo>
                  <a:lnTo>
                    <a:pt x="163973" y="140676"/>
                  </a:lnTo>
                  <a:lnTo>
                    <a:pt x="164089" y="137414"/>
                  </a:lnTo>
                  <a:lnTo>
                    <a:pt x="164216" y="127617"/>
                  </a:lnTo>
                  <a:lnTo>
                    <a:pt x="169604" y="119339"/>
                  </a:lnTo>
                  <a:lnTo>
                    <a:pt x="205354" y="104837"/>
                  </a:lnTo>
                  <a:lnTo>
                    <a:pt x="152600" y="104837"/>
                  </a:lnTo>
                  <a:lnTo>
                    <a:pt x="148863" y="103998"/>
                  </a:lnTo>
                  <a:lnTo>
                    <a:pt x="145547" y="102768"/>
                  </a:lnTo>
                  <a:lnTo>
                    <a:pt x="128113" y="96088"/>
                  </a:lnTo>
                  <a:lnTo>
                    <a:pt x="61047" y="69206"/>
                  </a:lnTo>
                  <a:close/>
                </a:path>
                <a:path w="313055" h="282575">
                  <a:moveTo>
                    <a:pt x="163797" y="160773"/>
                  </a:moveTo>
                  <a:lnTo>
                    <a:pt x="161305" y="160773"/>
                  </a:lnTo>
                  <a:lnTo>
                    <a:pt x="163796" y="161179"/>
                  </a:lnTo>
                  <a:lnTo>
                    <a:pt x="163797" y="160773"/>
                  </a:lnTo>
                  <a:close/>
                </a:path>
                <a:path w="313055" h="282575">
                  <a:moveTo>
                    <a:pt x="182046" y="0"/>
                  </a:moveTo>
                  <a:lnTo>
                    <a:pt x="182046" y="14501"/>
                  </a:lnTo>
                  <a:lnTo>
                    <a:pt x="189750" y="16920"/>
                  </a:lnTo>
                  <a:lnTo>
                    <a:pt x="197495" y="19893"/>
                  </a:lnTo>
                  <a:lnTo>
                    <a:pt x="205024" y="23311"/>
                  </a:lnTo>
                  <a:lnTo>
                    <a:pt x="212724" y="27352"/>
                  </a:lnTo>
                  <a:lnTo>
                    <a:pt x="219871" y="31176"/>
                  </a:lnTo>
                  <a:lnTo>
                    <a:pt x="227600" y="34652"/>
                  </a:lnTo>
                  <a:lnTo>
                    <a:pt x="235876" y="37896"/>
                  </a:lnTo>
                  <a:lnTo>
                    <a:pt x="244661" y="41028"/>
                  </a:lnTo>
                  <a:lnTo>
                    <a:pt x="257102" y="45993"/>
                  </a:lnTo>
                  <a:lnTo>
                    <a:pt x="264142" y="48901"/>
                  </a:lnTo>
                  <a:lnTo>
                    <a:pt x="283217" y="56355"/>
                  </a:lnTo>
                  <a:lnTo>
                    <a:pt x="243794" y="72440"/>
                  </a:lnTo>
                  <a:lnTo>
                    <a:pt x="237187" y="74996"/>
                  </a:lnTo>
                  <a:lnTo>
                    <a:pt x="167533" y="102768"/>
                  </a:lnTo>
                  <a:lnTo>
                    <a:pt x="164216" y="103998"/>
                  </a:lnTo>
                  <a:lnTo>
                    <a:pt x="160479" y="104837"/>
                  </a:lnTo>
                  <a:lnTo>
                    <a:pt x="205354" y="104837"/>
                  </a:lnTo>
                  <a:lnTo>
                    <a:pt x="262896" y="81624"/>
                  </a:lnTo>
                  <a:lnTo>
                    <a:pt x="271729" y="78202"/>
                  </a:lnTo>
                  <a:lnTo>
                    <a:pt x="298150" y="67542"/>
                  </a:lnTo>
                  <a:lnTo>
                    <a:pt x="312595" y="67542"/>
                  </a:lnTo>
                  <a:lnTo>
                    <a:pt x="312663" y="54691"/>
                  </a:lnTo>
                  <a:lnTo>
                    <a:pt x="310172" y="50552"/>
                  </a:lnTo>
                  <a:lnTo>
                    <a:pt x="301887" y="47237"/>
                  </a:lnTo>
                  <a:lnTo>
                    <a:pt x="286966" y="41575"/>
                  </a:lnTo>
                  <a:lnTo>
                    <a:pt x="257444" y="29936"/>
                  </a:lnTo>
                  <a:lnTo>
                    <a:pt x="242995" y="24038"/>
                  </a:lnTo>
                  <a:lnTo>
                    <a:pt x="182046" y="0"/>
                  </a:lnTo>
                  <a:close/>
                </a:path>
                <a:path w="313055" h="282575">
                  <a:moveTo>
                    <a:pt x="211898" y="264772"/>
                  </a:moveTo>
                  <a:lnTo>
                    <a:pt x="206510" y="266842"/>
                  </a:lnTo>
                  <a:lnTo>
                    <a:pt x="206510" y="282168"/>
                  </a:lnTo>
                  <a:lnTo>
                    <a:pt x="207335" y="281762"/>
                  </a:lnTo>
                  <a:lnTo>
                    <a:pt x="208581" y="281343"/>
                  </a:lnTo>
                  <a:lnTo>
                    <a:pt x="209407" y="280923"/>
                  </a:lnTo>
                  <a:lnTo>
                    <a:pt x="211072" y="274295"/>
                  </a:lnTo>
                  <a:lnTo>
                    <a:pt x="211478" y="270981"/>
                  </a:lnTo>
                  <a:lnTo>
                    <a:pt x="211898" y="268911"/>
                  </a:lnTo>
                  <a:lnTo>
                    <a:pt x="211898" y="264772"/>
                  </a:lnTo>
                  <a:close/>
                </a:path>
                <a:path w="313055" h="282575">
                  <a:moveTo>
                    <a:pt x="100350" y="263108"/>
                  </a:moveTo>
                  <a:lnTo>
                    <a:pt x="106156" y="282168"/>
                  </a:lnTo>
                  <a:lnTo>
                    <a:pt x="106156" y="265177"/>
                  </a:lnTo>
                  <a:lnTo>
                    <a:pt x="104083" y="264352"/>
                  </a:lnTo>
                  <a:lnTo>
                    <a:pt x="102425" y="263933"/>
                  </a:lnTo>
                  <a:lnTo>
                    <a:pt x="100350" y="263108"/>
                  </a:lnTo>
                  <a:close/>
                </a:path>
              </a:pathLst>
            </a:custGeom>
            <a:solidFill>
              <a:srgbClr val="FFFFFF"/>
            </a:solidFill>
          </p:spPr>
          <p:txBody>
            <a:bodyPr wrap="square" lIns="0" tIns="0" rIns="0" bIns="0" rtlCol="0"/>
            <a:lstStyle/>
            <a:p>
              <a:endParaRPr b="1">
                <a:latin typeface="Aptos" panose="020B0004020202020204" pitchFamily="34" charset="0"/>
              </a:endParaRPr>
            </a:p>
          </p:txBody>
        </p:sp>
        <p:pic>
          <p:nvPicPr>
            <p:cNvPr id="21" name="object 21"/>
            <p:cNvPicPr/>
            <p:nvPr/>
          </p:nvPicPr>
          <p:blipFill>
            <a:blip r:embed="rId4" cstate="print"/>
            <a:stretch>
              <a:fillRect/>
            </a:stretch>
          </p:blipFill>
          <p:spPr>
            <a:xfrm>
              <a:off x="2583568" y="2226905"/>
              <a:ext cx="162965" cy="195985"/>
            </a:xfrm>
            <a:prstGeom prst="rect">
              <a:avLst/>
            </a:prstGeom>
          </p:spPr>
        </p:pic>
        <p:sp>
          <p:nvSpPr>
            <p:cNvPr id="22" name="object 22"/>
            <p:cNvSpPr/>
            <p:nvPr/>
          </p:nvSpPr>
          <p:spPr>
            <a:xfrm>
              <a:off x="4169130" y="2251227"/>
              <a:ext cx="602615" cy="603250"/>
            </a:xfrm>
            <a:custGeom>
              <a:avLst/>
              <a:gdLst/>
              <a:ahLst/>
              <a:cxnLst/>
              <a:rect l="l" t="t" r="r" b="b"/>
              <a:pathLst>
                <a:path w="602614" h="603250">
                  <a:moveTo>
                    <a:pt x="504063" y="520852"/>
                  </a:moveTo>
                  <a:lnTo>
                    <a:pt x="501777" y="515251"/>
                  </a:lnTo>
                  <a:lnTo>
                    <a:pt x="495071" y="507822"/>
                  </a:lnTo>
                  <a:lnTo>
                    <a:pt x="476834" y="489597"/>
                  </a:lnTo>
                  <a:lnTo>
                    <a:pt x="476834" y="520192"/>
                  </a:lnTo>
                  <a:lnTo>
                    <a:pt x="445185" y="543661"/>
                  </a:lnTo>
                  <a:lnTo>
                    <a:pt x="407225" y="562470"/>
                  </a:lnTo>
                  <a:lnTo>
                    <a:pt x="364363" y="575602"/>
                  </a:lnTo>
                  <a:lnTo>
                    <a:pt x="317969" y="582053"/>
                  </a:lnTo>
                  <a:lnTo>
                    <a:pt x="269481" y="580834"/>
                  </a:lnTo>
                  <a:lnTo>
                    <a:pt x="220268" y="570953"/>
                  </a:lnTo>
                  <a:lnTo>
                    <a:pt x="171754" y="551395"/>
                  </a:lnTo>
                  <a:lnTo>
                    <a:pt x="130937" y="525462"/>
                  </a:lnTo>
                  <a:lnTo>
                    <a:pt x="95796" y="493725"/>
                  </a:lnTo>
                  <a:lnTo>
                    <a:pt x="66751" y="457060"/>
                  </a:lnTo>
                  <a:lnTo>
                    <a:pt x="44246" y="416344"/>
                  </a:lnTo>
                  <a:lnTo>
                    <a:pt x="28689" y="372465"/>
                  </a:lnTo>
                  <a:lnTo>
                    <a:pt x="20523" y="326288"/>
                  </a:lnTo>
                  <a:lnTo>
                    <a:pt x="20167" y="278676"/>
                  </a:lnTo>
                  <a:lnTo>
                    <a:pt x="28041" y="230530"/>
                  </a:lnTo>
                  <a:lnTo>
                    <a:pt x="47421" y="177546"/>
                  </a:lnTo>
                  <a:lnTo>
                    <a:pt x="75031" y="132194"/>
                  </a:lnTo>
                  <a:lnTo>
                    <a:pt x="109004" y="94513"/>
                  </a:lnTo>
                  <a:lnTo>
                    <a:pt x="147485" y="64554"/>
                  </a:lnTo>
                  <a:lnTo>
                    <a:pt x="188595" y="42367"/>
                  </a:lnTo>
                  <a:lnTo>
                    <a:pt x="230530" y="28003"/>
                  </a:lnTo>
                  <a:lnTo>
                    <a:pt x="271284" y="21526"/>
                  </a:lnTo>
                  <a:lnTo>
                    <a:pt x="271881" y="24460"/>
                  </a:lnTo>
                  <a:lnTo>
                    <a:pt x="272453" y="28003"/>
                  </a:lnTo>
                  <a:lnTo>
                    <a:pt x="272376" y="64554"/>
                  </a:lnTo>
                  <a:lnTo>
                    <a:pt x="272249" y="94513"/>
                  </a:lnTo>
                  <a:lnTo>
                    <a:pt x="272224" y="131102"/>
                  </a:lnTo>
                  <a:lnTo>
                    <a:pt x="272338" y="170053"/>
                  </a:lnTo>
                  <a:lnTo>
                    <a:pt x="270116" y="173431"/>
                  </a:lnTo>
                  <a:lnTo>
                    <a:pt x="262432" y="175768"/>
                  </a:lnTo>
                  <a:lnTo>
                    <a:pt x="223481" y="195592"/>
                  </a:lnTo>
                  <a:lnTo>
                    <a:pt x="193687" y="225666"/>
                  </a:lnTo>
                  <a:lnTo>
                    <a:pt x="175158" y="263042"/>
                  </a:lnTo>
                  <a:lnTo>
                    <a:pt x="169976" y="304711"/>
                  </a:lnTo>
                  <a:lnTo>
                    <a:pt x="179400" y="348703"/>
                  </a:lnTo>
                  <a:lnTo>
                    <a:pt x="201193" y="385584"/>
                  </a:lnTo>
                  <a:lnTo>
                    <a:pt x="233591" y="413080"/>
                  </a:lnTo>
                  <a:lnTo>
                    <a:pt x="274815" y="428929"/>
                  </a:lnTo>
                  <a:lnTo>
                    <a:pt x="299910" y="432079"/>
                  </a:lnTo>
                  <a:lnTo>
                    <a:pt x="324065" y="430263"/>
                  </a:lnTo>
                  <a:lnTo>
                    <a:pt x="347459" y="423799"/>
                  </a:lnTo>
                  <a:lnTo>
                    <a:pt x="370230" y="413042"/>
                  </a:lnTo>
                  <a:lnTo>
                    <a:pt x="476834" y="520192"/>
                  </a:lnTo>
                  <a:lnTo>
                    <a:pt x="476834" y="489597"/>
                  </a:lnTo>
                  <a:lnTo>
                    <a:pt x="413169" y="425945"/>
                  </a:lnTo>
                  <a:lnTo>
                    <a:pt x="400545" y="413042"/>
                  </a:lnTo>
                  <a:lnTo>
                    <a:pt x="398221" y="410667"/>
                  </a:lnTo>
                  <a:lnTo>
                    <a:pt x="386130" y="398310"/>
                  </a:lnTo>
                  <a:lnTo>
                    <a:pt x="379844" y="393141"/>
                  </a:lnTo>
                  <a:lnTo>
                    <a:pt x="373824" y="390893"/>
                  </a:lnTo>
                  <a:lnTo>
                    <a:pt x="367487" y="391617"/>
                  </a:lnTo>
                  <a:lnTo>
                    <a:pt x="360210" y="395376"/>
                  </a:lnTo>
                  <a:lnTo>
                    <a:pt x="321030" y="410667"/>
                  </a:lnTo>
                  <a:lnTo>
                    <a:pt x="280479" y="410387"/>
                  </a:lnTo>
                  <a:lnTo>
                    <a:pt x="242684" y="395541"/>
                  </a:lnTo>
                  <a:lnTo>
                    <a:pt x="211797" y="367118"/>
                  </a:lnTo>
                  <a:lnTo>
                    <a:pt x="192570" y="325882"/>
                  </a:lnTo>
                  <a:lnTo>
                    <a:pt x="191020" y="283057"/>
                  </a:lnTo>
                  <a:lnTo>
                    <a:pt x="205435" y="243433"/>
                  </a:lnTo>
                  <a:lnTo>
                    <a:pt x="234124" y="211772"/>
                  </a:lnTo>
                  <a:lnTo>
                    <a:pt x="275399" y="192862"/>
                  </a:lnTo>
                  <a:lnTo>
                    <a:pt x="283527" y="190106"/>
                  </a:lnTo>
                  <a:lnTo>
                    <a:pt x="288734" y="185928"/>
                  </a:lnTo>
                  <a:lnTo>
                    <a:pt x="291388" y="179768"/>
                  </a:lnTo>
                  <a:lnTo>
                    <a:pt x="291896" y="171056"/>
                  </a:lnTo>
                  <a:lnTo>
                    <a:pt x="291769" y="161645"/>
                  </a:lnTo>
                  <a:lnTo>
                    <a:pt x="291896" y="95986"/>
                  </a:lnTo>
                  <a:lnTo>
                    <a:pt x="291896" y="21526"/>
                  </a:lnTo>
                  <a:lnTo>
                    <a:pt x="291896" y="15633"/>
                  </a:lnTo>
                  <a:lnTo>
                    <a:pt x="291211" y="7035"/>
                  </a:lnTo>
                  <a:lnTo>
                    <a:pt x="288582" y="2032"/>
                  </a:lnTo>
                  <a:lnTo>
                    <a:pt x="283197" y="0"/>
                  </a:lnTo>
                  <a:lnTo>
                    <a:pt x="274231" y="342"/>
                  </a:lnTo>
                  <a:lnTo>
                    <a:pt x="193078" y="19519"/>
                  </a:lnTo>
                  <a:lnTo>
                    <a:pt x="150647" y="39598"/>
                  </a:lnTo>
                  <a:lnTo>
                    <a:pt x="112585" y="65290"/>
                  </a:lnTo>
                  <a:lnTo>
                    <a:pt x="79336" y="95986"/>
                  </a:lnTo>
                  <a:lnTo>
                    <a:pt x="51308" y="131102"/>
                  </a:lnTo>
                  <a:lnTo>
                    <a:pt x="28943" y="170053"/>
                  </a:lnTo>
                  <a:lnTo>
                    <a:pt x="12649" y="212255"/>
                  </a:lnTo>
                  <a:lnTo>
                    <a:pt x="2870" y="257098"/>
                  </a:lnTo>
                  <a:lnTo>
                    <a:pt x="0" y="304012"/>
                  </a:lnTo>
                  <a:lnTo>
                    <a:pt x="4495" y="352399"/>
                  </a:lnTo>
                  <a:lnTo>
                    <a:pt x="18059" y="405549"/>
                  </a:lnTo>
                  <a:lnTo>
                    <a:pt x="39192" y="453021"/>
                  </a:lnTo>
                  <a:lnTo>
                    <a:pt x="67729" y="494652"/>
                  </a:lnTo>
                  <a:lnTo>
                    <a:pt x="103479" y="530237"/>
                  </a:lnTo>
                  <a:lnTo>
                    <a:pt x="146253" y="559612"/>
                  </a:lnTo>
                  <a:lnTo>
                    <a:pt x="195897" y="582599"/>
                  </a:lnTo>
                  <a:lnTo>
                    <a:pt x="241642" y="596353"/>
                  </a:lnTo>
                  <a:lnTo>
                    <a:pt x="286461" y="602894"/>
                  </a:lnTo>
                  <a:lnTo>
                    <a:pt x="330301" y="602386"/>
                  </a:lnTo>
                  <a:lnTo>
                    <a:pt x="373075" y="594944"/>
                  </a:lnTo>
                  <a:lnTo>
                    <a:pt x="410870" y="582053"/>
                  </a:lnTo>
                  <a:lnTo>
                    <a:pt x="414743" y="580732"/>
                  </a:lnTo>
                  <a:lnTo>
                    <a:pt x="455244" y="559879"/>
                  </a:lnTo>
                  <a:lnTo>
                    <a:pt x="494499" y="532549"/>
                  </a:lnTo>
                  <a:lnTo>
                    <a:pt x="501713" y="526122"/>
                  </a:lnTo>
                  <a:lnTo>
                    <a:pt x="504063" y="520852"/>
                  </a:lnTo>
                  <a:close/>
                </a:path>
                <a:path w="602614" h="603250">
                  <a:moveTo>
                    <a:pt x="602602" y="281889"/>
                  </a:moveTo>
                  <a:lnTo>
                    <a:pt x="594080" y="225793"/>
                  </a:lnTo>
                  <a:lnTo>
                    <a:pt x="579158" y="181597"/>
                  </a:lnTo>
                  <a:lnTo>
                    <a:pt x="557377" y="140373"/>
                  </a:lnTo>
                  <a:lnTo>
                    <a:pt x="526884" y="99822"/>
                  </a:lnTo>
                  <a:lnTo>
                    <a:pt x="525106" y="96888"/>
                  </a:lnTo>
                  <a:lnTo>
                    <a:pt x="523341" y="96291"/>
                  </a:lnTo>
                  <a:lnTo>
                    <a:pt x="519226" y="95123"/>
                  </a:lnTo>
                  <a:lnTo>
                    <a:pt x="513346" y="94526"/>
                  </a:lnTo>
                  <a:lnTo>
                    <a:pt x="510984" y="96291"/>
                  </a:lnTo>
                  <a:lnTo>
                    <a:pt x="508635" y="98653"/>
                  </a:lnTo>
                  <a:lnTo>
                    <a:pt x="508635" y="104533"/>
                  </a:lnTo>
                  <a:lnTo>
                    <a:pt x="509206" y="108648"/>
                  </a:lnTo>
                  <a:lnTo>
                    <a:pt x="509206" y="111607"/>
                  </a:lnTo>
                  <a:lnTo>
                    <a:pt x="548373" y="163487"/>
                  </a:lnTo>
                  <a:lnTo>
                    <a:pt x="571042" y="216979"/>
                  </a:lnTo>
                  <a:lnTo>
                    <a:pt x="580491" y="256400"/>
                  </a:lnTo>
                  <a:lnTo>
                    <a:pt x="583425" y="269976"/>
                  </a:lnTo>
                  <a:lnTo>
                    <a:pt x="429704" y="269976"/>
                  </a:lnTo>
                  <a:lnTo>
                    <a:pt x="416090" y="236766"/>
                  </a:lnTo>
                  <a:lnTo>
                    <a:pt x="396354" y="209626"/>
                  </a:lnTo>
                  <a:lnTo>
                    <a:pt x="370319" y="188671"/>
                  </a:lnTo>
                  <a:lnTo>
                    <a:pt x="337832" y="174002"/>
                  </a:lnTo>
                  <a:lnTo>
                    <a:pt x="334886" y="173431"/>
                  </a:lnTo>
                  <a:lnTo>
                    <a:pt x="331952" y="167525"/>
                  </a:lnTo>
                  <a:lnTo>
                    <a:pt x="331952" y="164579"/>
                  </a:lnTo>
                  <a:lnTo>
                    <a:pt x="331597" y="145605"/>
                  </a:lnTo>
                  <a:lnTo>
                    <a:pt x="331431" y="126682"/>
                  </a:lnTo>
                  <a:lnTo>
                    <a:pt x="331355" y="107873"/>
                  </a:lnTo>
                  <a:lnTo>
                    <a:pt x="331355" y="20345"/>
                  </a:lnTo>
                  <a:lnTo>
                    <a:pt x="398792" y="35801"/>
                  </a:lnTo>
                  <a:lnTo>
                    <a:pt x="459155" y="66268"/>
                  </a:lnTo>
                  <a:lnTo>
                    <a:pt x="465645" y="72148"/>
                  </a:lnTo>
                  <a:lnTo>
                    <a:pt x="468579" y="72148"/>
                  </a:lnTo>
                  <a:lnTo>
                    <a:pt x="472694" y="72745"/>
                  </a:lnTo>
                  <a:lnTo>
                    <a:pt x="478002" y="70980"/>
                  </a:lnTo>
                  <a:lnTo>
                    <a:pt x="479767" y="68630"/>
                  </a:lnTo>
                  <a:lnTo>
                    <a:pt x="481545" y="65697"/>
                  </a:lnTo>
                  <a:lnTo>
                    <a:pt x="480352" y="60388"/>
                  </a:lnTo>
                  <a:lnTo>
                    <a:pt x="478599" y="56845"/>
                  </a:lnTo>
                  <a:lnTo>
                    <a:pt x="477405" y="53911"/>
                  </a:lnTo>
                  <a:lnTo>
                    <a:pt x="473290" y="52730"/>
                  </a:lnTo>
                  <a:lnTo>
                    <a:pt x="470344" y="50368"/>
                  </a:lnTo>
                  <a:lnTo>
                    <a:pt x="437578" y="31038"/>
                  </a:lnTo>
                  <a:lnTo>
                    <a:pt x="402983" y="16306"/>
                  </a:lnTo>
                  <a:lnTo>
                    <a:pt x="366737" y="6083"/>
                  </a:lnTo>
                  <a:lnTo>
                    <a:pt x="329006" y="342"/>
                  </a:lnTo>
                  <a:lnTo>
                    <a:pt x="320027" y="12"/>
                  </a:lnTo>
                  <a:lnTo>
                    <a:pt x="314642" y="2171"/>
                  </a:lnTo>
                  <a:lnTo>
                    <a:pt x="312026" y="7531"/>
                  </a:lnTo>
                  <a:lnTo>
                    <a:pt x="311340" y="16814"/>
                  </a:lnTo>
                  <a:lnTo>
                    <a:pt x="311340" y="173431"/>
                  </a:lnTo>
                  <a:lnTo>
                    <a:pt x="310743" y="184607"/>
                  </a:lnTo>
                  <a:lnTo>
                    <a:pt x="314871" y="189318"/>
                  </a:lnTo>
                  <a:lnTo>
                    <a:pt x="325462" y="192265"/>
                  </a:lnTo>
                  <a:lnTo>
                    <a:pt x="356349" y="203606"/>
                  </a:lnTo>
                  <a:lnTo>
                    <a:pt x="380898" y="221627"/>
                  </a:lnTo>
                  <a:lnTo>
                    <a:pt x="398932" y="246164"/>
                  </a:lnTo>
                  <a:lnTo>
                    <a:pt x="410286" y="277050"/>
                  </a:lnTo>
                  <a:lnTo>
                    <a:pt x="412623" y="287642"/>
                  </a:lnTo>
                  <a:lnTo>
                    <a:pt x="417931" y="290576"/>
                  </a:lnTo>
                  <a:lnTo>
                    <a:pt x="586371" y="290576"/>
                  </a:lnTo>
                  <a:lnTo>
                    <a:pt x="595312" y="289890"/>
                  </a:lnTo>
                  <a:lnTo>
                    <a:pt x="600506" y="287274"/>
                  </a:lnTo>
                  <a:lnTo>
                    <a:pt x="602602" y="281889"/>
                  </a:lnTo>
                  <a:close/>
                </a:path>
              </a:pathLst>
            </a:custGeom>
            <a:solidFill>
              <a:srgbClr val="FFFFFF"/>
            </a:solidFill>
          </p:spPr>
          <p:txBody>
            <a:bodyPr wrap="square" lIns="0" tIns="0" rIns="0" bIns="0" rtlCol="0"/>
            <a:lstStyle/>
            <a:p>
              <a:endParaRPr b="1">
                <a:latin typeface="Aptos" panose="020B0004020202020204" pitchFamily="34" charset="0"/>
              </a:endParaRPr>
            </a:p>
          </p:txBody>
        </p:sp>
        <p:pic>
          <p:nvPicPr>
            <p:cNvPr id="23" name="object 23"/>
            <p:cNvPicPr/>
            <p:nvPr/>
          </p:nvPicPr>
          <p:blipFill>
            <a:blip r:embed="rId5" cstate="print"/>
            <a:stretch>
              <a:fillRect/>
            </a:stretch>
          </p:blipFill>
          <p:spPr>
            <a:xfrm>
              <a:off x="4559383" y="2561232"/>
              <a:ext cx="213199" cy="192367"/>
            </a:xfrm>
            <a:prstGeom prst="rect">
              <a:avLst/>
            </a:prstGeom>
          </p:spPr>
        </p:pic>
        <p:sp>
          <p:nvSpPr>
            <p:cNvPr id="24" name="object 24"/>
            <p:cNvSpPr/>
            <p:nvPr/>
          </p:nvSpPr>
          <p:spPr>
            <a:xfrm>
              <a:off x="5944571" y="2250224"/>
              <a:ext cx="542290" cy="543560"/>
            </a:xfrm>
            <a:custGeom>
              <a:avLst/>
              <a:gdLst/>
              <a:ahLst/>
              <a:cxnLst/>
              <a:rect l="l" t="t" r="r" b="b"/>
              <a:pathLst>
                <a:path w="542289" h="543560">
                  <a:moveTo>
                    <a:pt x="423922" y="0"/>
                  </a:moveTo>
                  <a:lnTo>
                    <a:pt x="419114" y="1600"/>
                  </a:lnTo>
                  <a:lnTo>
                    <a:pt x="414617" y="6902"/>
                  </a:lnTo>
                  <a:lnTo>
                    <a:pt x="379983" y="67680"/>
                  </a:lnTo>
                  <a:lnTo>
                    <a:pt x="362659" y="97937"/>
                  </a:lnTo>
                  <a:lnTo>
                    <a:pt x="345334" y="128030"/>
                  </a:lnTo>
                  <a:lnTo>
                    <a:pt x="342872" y="134788"/>
                  </a:lnTo>
                  <a:lnTo>
                    <a:pt x="343787" y="139800"/>
                  </a:lnTo>
                  <a:lnTo>
                    <a:pt x="347871" y="143015"/>
                  </a:lnTo>
                  <a:lnTo>
                    <a:pt x="354917" y="144383"/>
                  </a:lnTo>
                  <a:lnTo>
                    <a:pt x="377998" y="144383"/>
                  </a:lnTo>
                  <a:lnTo>
                    <a:pt x="378569" y="146626"/>
                  </a:lnTo>
                  <a:lnTo>
                    <a:pt x="378649" y="158895"/>
                  </a:lnTo>
                  <a:lnTo>
                    <a:pt x="378783" y="169523"/>
                  </a:lnTo>
                  <a:lnTo>
                    <a:pt x="378809" y="180255"/>
                  </a:lnTo>
                  <a:lnTo>
                    <a:pt x="373539" y="244710"/>
                  </a:lnTo>
                  <a:lnTo>
                    <a:pt x="361836" y="294325"/>
                  </a:lnTo>
                  <a:lnTo>
                    <a:pt x="343480" y="339968"/>
                  </a:lnTo>
                  <a:lnTo>
                    <a:pt x="318492" y="381619"/>
                  </a:lnTo>
                  <a:lnTo>
                    <a:pt x="286891" y="419259"/>
                  </a:lnTo>
                  <a:lnTo>
                    <a:pt x="248699" y="452868"/>
                  </a:lnTo>
                  <a:lnTo>
                    <a:pt x="203934" y="482427"/>
                  </a:lnTo>
                  <a:lnTo>
                    <a:pt x="159833" y="502868"/>
                  </a:lnTo>
                  <a:lnTo>
                    <a:pt x="113937" y="515809"/>
                  </a:lnTo>
                  <a:lnTo>
                    <a:pt x="66562" y="522200"/>
                  </a:lnTo>
                  <a:lnTo>
                    <a:pt x="18027" y="522992"/>
                  </a:lnTo>
                  <a:lnTo>
                    <a:pt x="11266" y="522992"/>
                  </a:lnTo>
                  <a:lnTo>
                    <a:pt x="1126" y="520739"/>
                  </a:lnTo>
                  <a:lnTo>
                    <a:pt x="563" y="531443"/>
                  </a:lnTo>
                  <a:lnTo>
                    <a:pt x="0" y="543275"/>
                  </a:lnTo>
                  <a:lnTo>
                    <a:pt x="10703" y="541021"/>
                  </a:lnTo>
                  <a:lnTo>
                    <a:pt x="540256" y="541022"/>
                  </a:lnTo>
                  <a:lnTo>
                    <a:pt x="540808" y="539895"/>
                  </a:lnTo>
                  <a:lnTo>
                    <a:pt x="540807" y="140428"/>
                  </a:lnTo>
                  <a:lnTo>
                    <a:pt x="541948" y="137043"/>
                  </a:lnTo>
                  <a:lnTo>
                    <a:pt x="540807" y="134799"/>
                  </a:lnTo>
                  <a:lnTo>
                    <a:pt x="538564" y="131414"/>
                  </a:lnTo>
                  <a:lnTo>
                    <a:pt x="534609" y="126908"/>
                  </a:lnTo>
                  <a:lnTo>
                    <a:pt x="528981" y="126908"/>
                  </a:lnTo>
                  <a:lnTo>
                    <a:pt x="525045" y="131414"/>
                  </a:lnTo>
                  <a:lnTo>
                    <a:pt x="523353" y="135370"/>
                  </a:lnTo>
                  <a:lnTo>
                    <a:pt x="522231" y="137613"/>
                  </a:lnTo>
                  <a:lnTo>
                    <a:pt x="522783" y="141569"/>
                  </a:lnTo>
                  <a:lnTo>
                    <a:pt x="522783" y="521865"/>
                  </a:lnTo>
                  <a:lnTo>
                    <a:pt x="468710" y="521865"/>
                  </a:lnTo>
                  <a:lnTo>
                    <a:pt x="468710" y="303256"/>
                  </a:lnTo>
                  <a:lnTo>
                    <a:pt x="469832" y="299319"/>
                  </a:lnTo>
                  <a:lnTo>
                    <a:pt x="468139" y="295935"/>
                  </a:lnTo>
                  <a:lnTo>
                    <a:pt x="467018" y="293120"/>
                  </a:lnTo>
                  <a:lnTo>
                    <a:pt x="462512" y="289165"/>
                  </a:lnTo>
                  <a:lnTo>
                    <a:pt x="456884" y="289165"/>
                  </a:lnTo>
                  <a:lnTo>
                    <a:pt x="452929" y="293120"/>
                  </a:lnTo>
                  <a:lnTo>
                    <a:pt x="450115" y="298749"/>
                  </a:lnTo>
                  <a:lnTo>
                    <a:pt x="450685" y="302704"/>
                  </a:lnTo>
                  <a:lnTo>
                    <a:pt x="450686" y="521865"/>
                  </a:lnTo>
                  <a:lnTo>
                    <a:pt x="396594" y="521865"/>
                  </a:lnTo>
                  <a:lnTo>
                    <a:pt x="396594" y="410873"/>
                  </a:lnTo>
                  <a:lnTo>
                    <a:pt x="397164" y="404111"/>
                  </a:lnTo>
                  <a:lnTo>
                    <a:pt x="396594" y="396786"/>
                  </a:lnTo>
                  <a:lnTo>
                    <a:pt x="387581" y="397351"/>
                  </a:lnTo>
                  <a:lnTo>
                    <a:pt x="379140" y="397351"/>
                  </a:lnTo>
                  <a:lnTo>
                    <a:pt x="378569" y="404111"/>
                  </a:lnTo>
                  <a:lnTo>
                    <a:pt x="378569" y="521865"/>
                  </a:lnTo>
                  <a:lnTo>
                    <a:pt x="324496" y="521865"/>
                  </a:lnTo>
                  <a:lnTo>
                    <a:pt x="324496" y="484116"/>
                  </a:lnTo>
                  <a:lnTo>
                    <a:pt x="325048" y="476793"/>
                  </a:lnTo>
                  <a:lnTo>
                    <a:pt x="325048" y="468904"/>
                  </a:lnTo>
                  <a:lnTo>
                    <a:pt x="315484" y="469468"/>
                  </a:lnTo>
                  <a:lnTo>
                    <a:pt x="305901" y="469468"/>
                  </a:lnTo>
                  <a:lnTo>
                    <a:pt x="306453" y="477356"/>
                  </a:lnTo>
                  <a:lnTo>
                    <a:pt x="306453" y="522430"/>
                  </a:lnTo>
                  <a:lnTo>
                    <a:pt x="162245" y="522430"/>
                  </a:lnTo>
                  <a:lnTo>
                    <a:pt x="175315" y="516346"/>
                  </a:lnTo>
                  <a:lnTo>
                    <a:pt x="188227" y="510527"/>
                  </a:lnTo>
                  <a:lnTo>
                    <a:pt x="200823" y="504602"/>
                  </a:lnTo>
                  <a:lnTo>
                    <a:pt x="258879" y="467989"/>
                  </a:lnTo>
                  <a:lnTo>
                    <a:pt x="297435" y="434331"/>
                  </a:lnTo>
                  <a:lnTo>
                    <a:pt x="329039" y="397622"/>
                  </a:lnTo>
                  <a:lnTo>
                    <a:pt x="354120" y="358256"/>
                  </a:lnTo>
                  <a:lnTo>
                    <a:pt x="373103" y="316627"/>
                  </a:lnTo>
                  <a:lnTo>
                    <a:pt x="386416" y="273130"/>
                  </a:lnTo>
                  <a:lnTo>
                    <a:pt x="394484" y="228158"/>
                  </a:lnTo>
                  <a:lnTo>
                    <a:pt x="397734" y="182107"/>
                  </a:lnTo>
                  <a:lnTo>
                    <a:pt x="396593" y="135369"/>
                  </a:lnTo>
                  <a:lnTo>
                    <a:pt x="396042" y="131985"/>
                  </a:lnTo>
                  <a:lnTo>
                    <a:pt x="390395" y="128030"/>
                  </a:lnTo>
                  <a:lnTo>
                    <a:pt x="385889" y="126356"/>
                  </a:lnTo>
                  <a:lnTo>
                    <a:pt x="380831" y="125215"/>
                  </a:lnTo>
                  <a:lnTo>
                    <a:pt x="374633" y="126356"/>
                  </a:lnTo>
                  <a:lnTo>
                    <a:pt x="367294" y="126356"/>
                  </a:lnTo>
                  <a:lnTo>
                    <a:pt x="381570" y="101350"/>
                  </a:lnTo>
                  <a:lnTo>
                    <a:pt x="395683" y="76767"/>
                  </a:lnTo>
                  <a:lnTo>
                    <a:pt x="409686" y="52187"/>
                  </a:lnTo>
                  <a:lnTo>
                    <a:pt x="423630" y="27191"/>
                  </a:lnTo>
                  <a:lnTo>
                    <a:pt x="438147" y="52264"/>
                  </a:lnTo>
                  <a:lnTo>
                    <a:pt x="452297" y="76973"/>
                  </a:lnTo>
                  <a:lnTo>
                    <a:pt x="466340" y="101583"/>
                  </a:lnTo>
                  <a:lnTo>
                    <a:pt x="480536" y="126356"/>
                  </a:lnTo>
                  <a:lnTo>
                    <a:pt x="452377" y="126356"/>
                  </a:lnTo>
                  <a:lnTo>
                    <a:pt x="450685" y="128030"/>
                  </a:lnTo>
                  <a:lnTo>
                    <a:pt x="450685" y="191712"/>
                  </a:lnTo>
                  <a:lnTo>
                    <a:pt x="451807" y="198462"/>
                  </a:lnTo>
                  <a:lnTo>
                    <a:pt x="460249" y="197892"/>
                  </a:lnTo>
                  <a:lnTo>
                    <a:pt x="468139" y="197892"/>
                  </a:lnTo>
                  <a:lnTo>
                    <a:pt x="469261" y="191141"/>
                  </a:lnTo>
                  <a:lnTo>
                    <a:pt x="469261" y="184942"/>
                  </a:lnTo>
                  <a:lnTo>
                    <a:pt x="468942" y="174802"/>
                  </a:lnTo>
                  <a:lnTo>
                    <a:pt x="468779" y="164663"/>
                  </a:lnTo>
                  <a:lnTo>
                    <a:pt x="468718" y="154523"/>
                  </a:lnTo>
                  <a:lnTo>
                    <a:pt x="468710" y="144383"/>
                  </a:lnTo>
                  <a:lnTo>
                    <a:pt x="491811" y="144383"/>
                  </a:lnTo>
                  <a:lnTo>
                    <a:pt x="499487" y="143015"/>
                  </a:lnTo>
                  <a:lnTo>
                    <a:pt x="503843" y="139800"/>
                  </a:lnTo>
                  <a:lnTo>
                    <a:pt x="504716" y="134788"/>
                  </a:lnTo>
                  <a:lnTo>
                    <a:pt x="501944" y="128030"/>
                  </a:lnTo>
                  <a:lnTo>
                    <a:pt x="467792" y="67537"/>
                  </a:lnTo>
                  <a:lnTo>
                    <a:pt x="433212" y="7473"/>
                  </a:lnTo>
                  <a:lnTo>
                    <a:pt x="428727" y="1993"/>
                  </a:lnTo>
                  <a:lnTo>
                    <a:pt x="423922" y="0"/>
                  </a:lnTo>
                  <a:close/>
                </a:path>
              </a:pathLst>
            </a:custGeom>
            <a:solidFill>
              <a:srgbClr val="FFFFFF"/>
            </a:solidFill>
          </p:spPr>
          <p:txBody>
            <a:bodyPr wrap="square" lIns="0" tIns="0" rIns="0" bIns="0" rtlCol="0"/>
            <a:lstStyle/>
            <a:p>
              <a:endParaRPr b="1">
                <a:latin typeface="Aptos" panose="020B0004020202020204" pitchFamily="34" charset="0"/>
              </a:endParaRPr>
            </a:p>
          </p:txBody>
        </p:sp>
        <p:pic>
          <p:nvPicPr>
            <p:cNvPr id="25" name="object 25"/>
            <p:cNvPicPr/>
            <p:nvPr/>
          </p:nvPicPr>
          <p:blipFill>
            <a:blip r:embed="rId6" cstate="print"/>
            <a:stretch>
              <a:fillRect/>
            </a:stretch>
          </p:blipFill>
          <p:spPr>
            <a:xfrm>
              <a:off x="6106251" y="2520242"/>
              <a:ext cx="91269" cy="207339"/>
            </a:xfrm>
            <a:prstGeom prst="rect">
              <a:avLst/>
            </a:prstGeom>
          </p:spPr>
        </p:pic>
        <p:pic>
          <p:nvPicPr>
            <p:cNvPr id="26" name="object 26"/>
            <p:cNvPicPr/>
            <p:nvPr/>
          </p:nvPicPr>
          <p:blipFill>
            <a:blip r:embed="rId7" cstate="print"/>
            <a:stretch>
              <a:fillRect/>
            </a:stretch>
          </p:blipFill>
          <p:spPr>
            <a:xfrm>
              <a:off x="5960345" y="2592918"/>
              <a:ext cx="92388" cy="161706"/>
            </a:xfrm>
            <a:prstGeom prst="rect">
              <a:avLst/>
            </a:prstGeom>
          </p:spPr>
        </p:pic>
        <p:sp>
          <p:nvSpPr>
            <p:cNvPr id="27" name="object 27"/>
            <p:cNvSpPr/>
            <p:nvPr/>
          </p:nvSpPr>
          <p:spPr>
            <a:xfrm>
              <a:off x="6248781" y="2448343"/>
              <a:ext cx="168910" cy="144780"/>
            </a:xfrm>
            <a:custGeom>
              <a:avLst/>
              <a:gdLst/>
              <a:ahLst/>
              <a:cxnLst/>
              <a:rect l="l" t="t" r="r" b="b"/>
              <a:pathLst>
                <a:path w="168910" h="144780">
                  <a:moveTo>
                    <a:pt x="56324" y="9359"/>
                  </a:moveTo>
                  <a:lnTo>
                    <a:pt x="52946" y="6553"/>
                  </a:lnTo>
                  <a:lnTo>
                    <a:pt x="49555" y="1473"/>
                  </a:lnTo>
                  <a:lnTo>
                    <a:pt x="45631" y="914"/>
                  </a:lnTo>
                  <a:lnTo>
                    <a:pt x="38862" y="114"/>
                  </a:lnTo>
                  <a:lnTo>
                    <a:pt x="32105" y="0"/>
                  </a:lnTo>
                  <a:lnTo>
                    <a:pt x="25349" y="203"/>
                  </a:lnTo>
                  <a:lnTo>
                    <a:pt x="18592" y="355"/>
                  </a:lnTo>
                  <a:lnTo>
                    <a:pt x="3924" y="355"/>
                  </a:lnTo>
                  <a:lnTo>
                    <a:pt x="2235" y="1473"/>
                  </a:lnTo>
                  <a:lnTo>
                    <a:pt x="2235" y="133324"/>
                  </a:lnTo>
                  <a:lnTo>
                    <a:pt x="0" y="143459"/>
                  </a:lnTo>
                  <a:lnTo>
                    <a:pt x="10693" y="144030"/>
                  </a:lnTo>
                  <a:lnTo>
                    <a:pt x="23088" y="144576"/>
                  </a:lnTo>
                  <a:lnTo>
                    <a:pt x="20281" y="133870"/>
                  </a:lnTo>
                  <a:lnTo>
                    <a:pt x="20281" y="126555"/>
                  </a:lnTo>
                  <a:lnTo>
                    <a:pt x="20510" y="99822"/>
                  </a:lnTo>
                  <a:lnTo>
                    <a:pt x="20485" y="72885"/>
                  </a:lnTo>
                  <a:lnTo>
                    <a:pt x="20358" y="45732"/>
                  </a:lnTo>
                  <a:lnTo>
                    <a:pt x="20281" y="18376"/>
                  </a:lnTo>
                  <a:lnTo>
                    <a:pt x="27165" y="18529"/>
                  </a:lnTo>
                  <a:lnTo>
                    <a:pt x="33578" y="18732"/>
                  </a:lnTo>
                  <a:lnTo>
                    <a:pt x="39674" y="18630"/>
                  </a:lnTo>
                  <a:lnTo>
                    <a:pt x="45631" y="17830"/>
                  </a:lnTo>
                  <a:lnTo>
                    <a:pt x="49555" y="17259"/>
                  </a:lnTo>
                  <a:lnTo>
                    <a:pt x="52946" y="12179"/>
                  </a:lnTo>
                  <a:lnTo>
                    <a:pt x="56324" y="9359"/>
                  </a:lnTo>
                  <a:close/>
                </a:path>
                <a:path w="168910" h="144780">
                  <a:moveTo>
                    <a:pt x="168427" y="28536"/>
                  </a:moveTo>
                  <a:lnTo>
                    <a:pt x="162801" y="23456"/>
                  </a:lnTo>
                  <a:lnTo>
                    <a:pt x="159423" y="18948"/>
                  </a:lnTo>
                  <a:lnTo>
                    <a:pt x="156603" y="18948"/>
                  </a:lnTo>
                  <a:lnTo>
                    <a:pt x="153225" y="19519"/>
                  </a:lnTo>
                  <a:lnTo>
                    <a:pt x="148717" y="23456"/>
                  </a:lnTo>
                  <a:lnTo>
                    <a:pt x="147586" y="26835"/>
                  </a:lnTo>
                  <a:lnTo>
                    <a:pt x="146469" y="29083"/>
                  </a:lnTo>
                  <a:lnTo>
                    <a:pt x="151523" y="35280"/>
                  </a:lnTo>
                  <a:lnTo>
                    <a:pt x="154914" y="35852"/>
                  </a:lnTo>
                  <a:lnTo>
                    <a:pt x="158292" y="35852"/>
                  </a:lnTo>
                  <a:lnTo>
                    <a:pt x="162229" y="31902"/>
                  </a:lnTo>
                  <a:lnTo>
                    <a:pt x="168427" y="28536"/>
                  </a:lnTo>
                  <a:close/>
                </a:path>
              </a:pathLst>
            </a:custGeom>
            <a:solidFill>
              <a:srgbClr val="FFFFFF"/>
            </a:solidFill>
          </p:spPr>
          <p:txBody>
            <a:bodyPr wrap="square" lIns="0" tIns="0" rIns="0" bIns="0" rtlCol="0"/>
            <a:lstStyle/>
            <a:p>
              <a:endParaRPr b="1">
                <a:latin typeface="Aptos" panose="020B0004020202020204" pitchFamily="34" charset="0"/>
              </a:endParaRPr>
            </a:p>
          </p:txBody>
        </p:sp>
        <p:pic>
          <p:nvPicPr>
            <p:cNvPr id="28" name="object 28"/>
            <p:cNvPicPr/>
            <p:nvPr/>
          </p:nvPicPr>
          <p:blipFill>
            <a:blip r:embed="rId8" cstate="print"/>
            <a:stretch>
              <a:fillRect/>
            </a:stretch>
          </p:blipFill>
          <p:spPr>
            <a:xfrm>
              <a:off x="7669591" y="2189542"/>
              <a:ext cx="729002" cy="726439"/>
            </a:xfrm>
            <a:prstGeom prst="rect">
              <a:avLst/>
            </a:prstGeom>
          </p:spPr>
        </p:pic>
        <p:sp>
          <p:nvSpPr>
            <p:cNvPr id="29" name="object 29"/>
            <p:cNvSpPr/>
            <p:nvPr/>
          </p:nvSpPr>
          <p:spPr>
            <a:xfrm>
              <a:off x="9600651" y="2382932"/>
              <a:ext cx="194310" cy="342900"/>
            </a:xfrm>
            <a:custGeom>
              <a:avLst/>
              <a:gdLst/>
              <a:ahLst/>
              <a:cxnLst/>
              <a:rect l="l" t="t" r="r" b="b"/>
              <a:pathLst>
                <a:path w="194309" h="342900">
                  <a:moveTo>
                    <a:pt x="191250" y="0"/>
                  </a:moveTo>
                  <a:lnTo>
                    <a:pt x="115224" y="19428"/>
                  </a:lnTo>
                  <a:lnTo>
                    <a:pt x="77723" y="41981"/>
                  </a:lnTo>
                  <a:lnTo>
                    <a:pt x="46628" y="71393"/>
                  </a:lnTo>
                  <a:lnTo>
                    <a:pt x="22761" y="106530"/>
                  </a:lnTo>
                  <a:lnTo>
                    <a:pt x="6944" y="146259"/>
                  </a:lnTo>
                  <a:lnTo>
                    <a:pt x="0" y="189446"/>
                  </a:lnTo>
                  <a:lnTo>
                    <a:pt x="2749" y="234959"/>
                  </a:lnTo>
                  <a:lnTo>
                    <a:pt x="18177" y="286569"/>
                  </a:lnTo>
                  <a:lnTo>
                    <a:pt x="44746" y="329419"/>
                  </a:lnTo>
                  <a:lnTo>
                    <a:pt x="58947" y="342299"/>
                  </a:lnTo>
                  <a:lnTo>
                    <a:pt x="68410" y="333016"/>
                  </a:lnTo>
                  <a:lnTo>
                    <a:pt x="40659" y="299191"/>
                  </a:lnTo>
                  <a:lnTo>
                    <a:pt x="20453" y="254327"/>
                  </a:lnTo>
                  <a:lnTo>
                    <a:pt x="12639" y="205290"/>
                  </a:lnTo>
                  <a:lnTo>
                    <a:pt x="18412" y="154494"/>
                  </a:lnTo>
                  <a:lnTo>
                    <a:pt x="37953" y="106395"/>
                  </a:lnTo>
                  <a:lnTo>
                    <a:pt x="67138" y="68409"/>
                  </a:lnTo>
                  <a:lnTo>
                    <a:pt x="102648" y="40537"/>
                  </a:lnTo>
                  <a:lnTo>
                    <a:pt x="141164" y="22778"/>
                  </a:lnTo>
                  <a:lnTo>
                    <a:pt x="179364" y="15130"/>
                  </a:lnTo>
                  <a:lnTo>
                    <a:pt x="193419" y="15130"/>
                  </a:lnTo>
                  <a:lnTo>
                    <a:pt x="193419" y="2169"/>
                  </a:lnTo>
                  <a:lnTo>
                    <a:pt x="191250" y="0"/>
                  </a:lnTo>
                  <a:close/>
                </a:path>
                <a:path w="194309" h="342900">
                  <a:moveTo>
                    <a:pt x="193419" y="15130"/>
                  </a:moveTo>
                  <a:lnTo>
                    <a:pt x="179364" y="15130"/>
                  </a:lnTo>
                  <a:lnTo>
                    <a:pt x="179911" y="17299"/>
                  </a:lnTo>
                  <a:lnTo>
                    <a:pt x="179979" y="64824"/>
                  </a:lnTo>
                  <a:lnTo>
                    <a:pt x="180188" y="89944"/>
                  </a:lnTo>
                  <a:lnTo>
                    <a:pt x="180370" y="102502"/>
                  </a:lnTo>
                  <a:lnTo>
                    <a:pt x="180458" y="113970"/>
                  </a:lnTo>
                  <a:lnTo>
                    <a:pt x="178836" y="116140"/>
                  </a:lnTo>
                  <a:lnTo>
                    <a:pt x="173440" y="117762"/>
                  </a:lnTo>
                  <a:lnTo>
                    <a:pt x="147717" y="131101"/>
                  </a:lnTo>
                  <a:lnTo>
                    <a:pt x="128128" y="151179"/>
                  </a:lnTo>
                  <a:lnTo>
                    <a:pt x="115932" y="176018"/>
                  </a:lnTo>
                  <a:lnTo>
                    <a:pt x="112389" y="203641"/>
                  </a:lnTo>
                  <a:lnTo>
                    <a:pt x="118572" y="232648"/>
                  </a:lnTo>
                  <a:lnTo>
                    <a:pt x="133057" y="257047"/>
                  </a:lnTo>
                  <a:lnTo>
                    <a:pt x="139936" y="262857"/>
                  </a:lnTo>
                  <a:lnTo>
                    <a:pt x="149716" y="253263"/>
                  </a:lnTo>
                  <a:lnTo>
                    <a:pt x="140481" y="244694"/>
                  </a:lnTo>
                  <a:lnTo>
                    <a:pt x="126244" y="210375"/>
                  </a:lnTo>
                  <a:lnTo>
                    <a:pt x="129883" y="175549"/>
                  </a:lnTo>
                  <a:lnTo>
                    <a:pt x="149220" y="146398"/>
                  </a:lnTo>
                  <a:lnTo>
                    <a:pt x="182081" y="129101"/>
                  </a:lnTo>
                  <a:lnTo>
                    <a:pt x="190722" y="126931"/>
                  </a:lnTo>
                  <a:lnTo>
                    <a:pt x="193948" y="123705"/>
                  </a:lnTo>
                  <a:lnTo>
                    <a:pt x="193485" y="116140"/>
                  </a:lnTo>
                  <a:lnTo>
                    <a:pt x="193399" y="113970"/>
                  </a:lnTo>
                  <a:lnTo>
                    <a:pt x="193300" y="108574"/>
                  </a:lnTo>
                  <a:lnTo>
                    <a:pt x="193419" y="15130"/>
                  </a:lnTo>
                  <a:close/>
                </a:path>
              </a:pathLst>
            </a:custGeom>
            <a:solidFill>
              <a:srgbClr val="FFFFFF"/>
            </a:solidFill>
          </p:spPr>
          <p:txBody>
            <a:bodyPr wrap="square" lIns="0" tIns="0" rIns="0" bIns="0" rtlCol="0"/>
            <a:lstStyle/>
            <a:p>
              <a:endParaRPr b="1">
                <a:latin typeface="Aptos" panose="020B0004020202020204" pitchFamily="34" charset="0"/>
              </a:endParaRPr>
            </a:p>
          </p:txBody>
        </p:sp>
        <p:pic>
          <p:nvPicPr>
            <p:cNvPr id="30" name="object 30"/>
            <p:cNvPicPr/>
            <p:nvPr/>
          </p:nvPicPr>
          <p:blipFill>
            <a:blip r:embed="rId9" cstate="print"/>
            <a:stretch>
              <a:fillRect/>
            </a:stretch>
          </p:blipFill>
          <p:spPr>
            <a:xfrm>
              <a:off x="9806486" y="2382932"/>
              <a:ext cx="136740" cy="150801"/>
            </a:xfrm>
            <a:prstGeom prst="rect">
              <a:avLst/>
            </a:prstGeom>
          </p:spPr>
        </p:pic>
        <p:sp>
          <p:nvSpPr>
            <p:cNvPr id="31" name="object 31"/>
            <p:cNvSpPr/>
            <p:nvPr/>
          </p:nvSpPr>
          <p:spPr>
            <a:xfrm>
              <a:off x="9498842" y="2302995"/>
              <a:ext cx="201295" cy="466725"/>
            </a:xfrm>
            <a:custGeom>
              <a:avLst/>
              <a:gdLst/>
              <a:ahLst/>
              <a:cxnLst/>
              <a:rect l="l" t="t" r="r" b="b"/>
              <a:pathLst>
                <a:path w="201295" h="466725">
                  <a:moveTo>
                    <a:pt x="192068" y="0"/>
                  </a:moveTo>
                  <a:lnTo>
                    <a:pt x="183955" y="3791"/>
                  </a:lnTo>
                  <a:lnTo>
                    <a:pt x="177477" y="6489"/>
                  </a:lnTo>
                  <a:lnTo>
                    <a:pt x="170455" y="9187"/>
                  </a:lnTo>
                  <a:lnTo>
                    <a:pt x="164512" y="12961"/>
                  </a:lnTo>
                  <a:lnTo>
                    <a:pt x="119381" y="41280"/>
                  </a:lnTo>
                  <a:lnTo>
                    <a:pt x="81271" y="74383"/>
                  </a:lnTo>
                  <a:lnTo>
                    <a:pt x="50274" y="112286"/>
                  </a:lnTo>
                  <a:lnTo>
                    <a:pt x="26478" y="155003"/>
                  </a:lnTo>
                  <a:lnTo>
                    <a:pt x="9974" y="202549"/>
                  </a:lnTo>
                  <a:lnTo>
                    <a:pt x="852" y="254939"/>
                  </a:lnTo>
                  <a:lnTo>
                    <a:pt x="0" y="300098"/>
                  </a:lnTo>
                  <a:lnTo>
                    <a:pt x="6186" y="343936"/>
                  </a:lnTo>
                  <a:lnTo>
                    <a:pt x="19158" y="386352"/>
                  </a:lnTo>
                  <a:lnTo>
                    <a:pt x="38662" y="427249"/>
                  </a:lnTo>
                  <a:lnTo>
                    <a:pt x="42443" y="433730"/>
                  </a:lnTo>
                  <a:lnTo>
                    <a:pt x="41362" y="436971"/>
                  </a:lnTo>
                  <a:lnTo>
                    <a:pt x="34880" y="440752"/>
                  </a:lnTo>
                  <a:lnTo>
                    <a:pt x="26239" y="446153"/>
                  </a:lnTo>
                  <a:lnTo>
                    <a:pt x="20838" y="449395"/>
                  </a:lnTo>
                  <a:lnTo>
                    <a:pt x="33227" y="453530"/>
                  </a:lnTo>
                  <a:lnTo>
                    <a:pt x="57601" y="462003"/>
                  </a:lnTo>
                  <a:lnTo>
                    <a:pt x="69990" y="466138"/>
                  </a:lnTo>
                  <a:lnTo>
                    <a:pt x="72733" y="453758"/>
                  </a:lnTo>
                  <a:lnTo>
                    <a:pt x="75324" y="441630"/>
                  </a:lnTo>
                  <a:lnTo>
                    <a:pt x="77813" y="429603"/>
                  </a:lnTo>
                  <a:lnTo>
                    <a:pt x="80251" y="417526"/>
                  </a:lnTo>
                  <a:lnTo>
                    <a:pt x="80251" y="415366"/>
                  </a:lnTo>
                  <a:lnTo>
                    <a:pt x="79172" y="415366"/>
                  </a:lnTo>
                  <a:lnTo>
                    <a:pt x="74852" y="417526"/>
                  </a:lnTo>
                  <a:lnTo>
                    <a:pt x="71069" y="420227"/>
                  </a:lnTo>
                  <a:lnTo>
                    <a:pt x="67288" y="422388"/>
                  </a:lnTo>
                  <a:lnTo>
                    <a:pt x="60268" y="426168"/>
                  </a:lnTo>
                  <a:lnTo>
                    <a:pt x="57027" y="425089"/>
                  </a:lnTo>
                  <a:lnTo>
                    <a:pt x="53246" y="418067"/>
                  </a:lnTo>
                  <a:lnTo>
                    <a:pt x="31627" y="368558"/>
                  </a:lnTo>
                  <a:lnTo>
                    <a:pt x="19394" y="318581"/>
                  </a:lnTo>
                  <a:lnTo>
                    <a:pt x="16728" y="268189"/>
                  </a:lnTo>
                  <a:lnTo>
                    <a:pt x="23810" y="217432"/>
                  </a:lnTo>
                  <a:lnTo>
                    <a:pt x="40822" y="166362"/>
                  </a:lnTo>
                  <a:lnTo>
                    <a:pt x="67094" y="118423"/>
                  </a:lnTo>
                  <a:lnTo>
                    <a:pt x="101114" y="78126"/>
                  </a:lnTo>
                  <a:lnTo>
                    <a:pt x="142525" y="45220"/>
                  </a:lnTo>
                  <a:lnTo>
                    <a:pt x="190974" y="19450"/>
                  </a:lnTo>
                  <a:lnTo>
                    <a:pt x="198539" y="15677"/>
                  </a:lnTo>
                  <a:lnTo>
                    <a:pt x="201237" y="11885"/>
                  </a:lnTo>
                  <a:lnTo>
                    <a:pt x="199086" y="7018"/>
                  </a:lnTo>
                  <a:lnTo>
                    <a:pt x="196917" y="1093"/>
                  </a:lnTo>
                  <a:lnTo>
                    <a:pt x="192068" y="0"/>
                  </a:lnTo>
                  <a:close/>
                </a:path>
              </a:pathLst>
            </a:custGeom>
            <a:solidFill>
              <a:srgbClr val="000000"/>
            </a:solidFill>
          </p:spPr>
          <p:txBody>
            <a:bodyPr wrap="square" lIns="0" tIns="0" rIns="0" bIns="0" rtlCol="0"/>
            <a:lstStyle/>
            <a:p>
              <a:endParaRPr b="1">
                <a:latin typeface="Aptos" panose="020B0004020202020204" pitchFamily="34" charset="0"/>
              </a:endParaRPr>
            </a:p>
          </p:txBody>
        </p:sp>
        <p:sp>
          <p:nvSpPr>
            <p:cNvPr id="32" name="object 32"/>
            <p:cNvSpPr/>
            <p:nvPr/>
          </p:nvSpPr>
          <p:spPr>
            <a:xfrm>
              <a:off x="9498842" y="2302995"/>
              <a:ext cx="201295" cy="466725"/>
            </a:xfrm>
            <a:custGeom>
              <a:avLst/>
              <a:gdLst/>
              <a:ahLst/>
              <a:cxnLst/>
              <a:rect l="l" t="t" r="r" b="b"/>
              <a:pathLst>
                <a:path w="201295" h="466725">
                  <a:moveTo>
                    <a:pt x="192068" y="0"/>
                  </a:moveTo>
                  <a:lnTo>
                    <a:pt x="183955" y="3791"/>
                  </a:lnTo>
                  <a:lnTo>
                    <a:pt x="177477" y="6489"/>
                  </a:lnTo>
                  <a:lnTo>
                    <a:pt x="170455" y="9187"/>
                  </a:lnTo>
                  <a:lnTo>
                    <a:pt x="164512" y="12961"/>
                  </a:lnTo>
                  <a:lnTo>
                    <a:pt x="119381" y="41280"/>
                  </a:lnTo>
                  <a:lnTo>
                    <a:pt x="81271" y="74383"/>
                  </a:lnTo>
                  <a:lnTo>
                    <a:pt x="50274" y="112286"/>
                  </a:lnTo>
                  <a:lnTo>
                    <a:pt x="26478" y="155003"/>
                  </a:lnTo>
                  <a:lnTo>
                    <a:pt x="9974" y="202549"/>
                  </a:lnTo>
                  <a:lnTo>
                    <a:pt x="852" y="254939"/>
                  </a:lnTo>
                  <a:lnTo>
                    <a:pt x="0" y="300098"/>
                  </a:lnTo>
                  <a:lnTo>
                    <a:pt x="6186" y="343936"/>
                  </a:lnTo>
                  <a:lnTo>
                    <a:pt x="19158" y="386352"/>
                  </a:lnTo>
                  <a:lnTo>
                    <a:pt x="38662" y="427249"/>
                  </a:lnTo>
                  <a:lnTo>
                    <a:pt x="42443" y="433730"/>
                  </a:lnTo>
                  <a:lnTo>
                    <a:pt x="41362" y="436971"/>
                  </a:lnTo>
                  <a:lnTo>
                    <a:pt x="34880" y="440752"/>
                  </a:lnTo>
                  <a:lnTo>
                    <a:pt x="26239" y="446153"/>
                  </a:lnTo>
                  <a:lnTo>
                    <a:pt x="20838" y="449395"/>
                  </a:lnTo>
                  <a:lnTo>
                    <a:pt x="33227" y="453530"/>
                  </a:lnTo>
                  <a:lnTo>
                    <a:pt x="57601" y="462003"/>
                  </a:lnTo>
                  <a:lnTo>
                    <a:pt x="69990" y="466138"/>
                  </a:lnTo>
                  <a:lnTo>
                    <a:pt x="72733" y="453758"/>
                  </a:lnTo>
                  <a:lnTo>
                    <a:pt x="75324" y="441630"/>
                  </a:lnTo>
                  <a:lnTo>
                    <a:pt x="77813" y="429603"/>
                  </a:lnTo>
                  <a:lnTo>
                    <a:pt x="80251" y="417526"/>
                  </a:lnTo>
                  <a:lnTo>
                    <a:pt x="80251" y="415366"/>
                  </a:lnTo>
                  <a:lnTo>
                    <a:pt x="79172" y="415366"/>
                  </a:lnTo>
                  <a:lnTo>
                    <a:pt x="74852" y="417526"/>
                  </a:lnTo>
                  <a:lnTo>
                    <a:pt x="71069" y="420227"/>
                  </a:lnTo>
                  <a:lnTo>
                    <a:pt x="67288" y="422388"/>
                  </a:lnTo>
                  <a:lnTo>
                    <a:pt x="60268" y="426168"/>
                  </a:lnTo>
                  <a:lnTo>
                    <a:pt x="57027" y="425089"/>
                  </a:lnTo>
                  <a:lnTo>
                    <a:pt x="53246" y="418067"/>
                  </a:lnTo>
                  <a:lnTo>
                    <a:pt x="31627" y="368558"/>
                  </a:lnTo>
                  <a:lnTo>
                    <a:pt x="19394" y="318581"/>
                  </a:lnTo>
                  <a:lnTo>
                    <a:pt x="16728" y="268189"/>
                  </a:lnTo>
                  <a:lnTo>
                    <a:pt x="23810" y="217432"/>
                  </a:lnTo>
                  <a:lnTo>
                    <a:pt x="40822" y="166362"/>
                  </a:lnTo>
                  <a:lnTo>
                    <a:pt x="67094" y="118423"/>
                  </a:lnTo>
                  <a:lnTo>
                    <a:pt x="101114" y="78126"/>
                  </a:lnTo>
                  <a:lnTo>
                    <a:pt x="142525" y="45220"/>
                  </a:lnTo>
                  <a:lnTo>
                    <a:pt x="190974" y="19450"/>
                  </a:lnTo>
                  <a:lnTo>
                    <a:pt x="198539" y="15677"/>
                  </a:lnTo>
                  <a:lnTo>
                    <a:pt x="201237" y="11885"/>
                  </a:lnTo>
                  <a:lnTo>
                    <a:pt x="199086" y="7018"/>
                  </a:lnTo>
                  <a:lnTo>
                    <a:pt x="196917" y="1093"/>
                  </a:lnTo>
                  <a:lnTo>
                    <a:pt x="192068" y="0"/>
                  </a:lnTo>
                  <a:close/>
                </a:path>
              </a:pathLst>
            </a:custGeom>
            <a:solidFill>
              <a:srgbClr val="FFFFFF"/>
            </a:solidFill>
          </p:spPr>
          <p:txBody>
            <a:bodyPr wrap="square" lIns="0" tIns="0" rIns="0" bIns="0" rtlCol="0"/>
            <a:lstStyle/>
            <a:p>
              <a:endParaRPr b="1">
                <a:latin typeface="Aptos" panose="020B0004020202020204" pitchFamily="34" charset="0"/>
              </a:endParaRPr>
            </a:p>
          </p:txBody>
        </p:sp>
        <p:pic>
          <p:nvPicPr>
            <p:cNvPr id="33" name="object 33"/>
            <p:cNvPicPr/>
            <p:nvPr/>
          </p:nvPicPr>
          <p:blipFill>
            <a:blip r:embed="rId10" cstate="print"/>
            <a:stretch>
              <a:fillRect/>
            </a:stretch>
          </p:blipFill>
          <p:spPr>
            <a:xfrm>
              <a:off x="9750320" y="2218739"/>
              <a:ext cx="299238" cy="245620"/>
            </a:xfrm>
            <a:prstGeom prst="rect">
              <a:avLst/>
            </a:prstGeom>
          </p:spPr>
        </p:pic>
        <p:sp>
          <p:nvSpPr>
            <p:cNvPr id="34" name="object 34"/>
            <p:cNvSpPr/>
            <p:nvPr/>
          </p:nvSpPr>
          <p:spPr>
            <a:xfrm>
              <a:off x="3524135" y="4683645"/>
              <a:ext cx="577850" cy="577850"/>
            </a:xfrm>
            <a:custGeom>
              <a:avLst/>
              <a:gdLst/>
              <a:ahLst/>
              <a:cxnLst/>
              <a:rect l="l" t="t" r="r" b="b"/>
              <a:pathLst>
                <a:path w="577850" h="577850">
                  <a:moveTo>
                    <a:pt x="469201" y="283883"/>
                  </a:moveTo>
                  <a:lnTo>
                    <a:pt x="461670" y="236931"/>
                  </a:lnTo>
                  <a:lnTo>
                    <a:pt x="444855" y="199618"/>
                  </a:lnTo>
                  <a:lnTo>
                    <a:pt x="444855" y="288988"/>
                  </a:lnTo>
                  <a:lnTo>
                    <a:pt x="436651" y="338480"/>
                  </a:lnTo>
                  <a:lnTo>
                    <a:pt x="414362" y="381342"/>
                  </a:lnTo>
                  <a:lnTo>
                    <a:pt x="380504" y="415023"/>
                  </a:lnTo>
                  <a:lnTo>
                    <a:pt x="337566" y="436981"/>
                  </a:lnTo>
                  <a:lnTo>
                    <a:pt x="288048" y="444627"/>
                  </a:lnTo>
                  <a:lnTo>
                    <a:pt x="238772" y="436537"/>
                  </a:lnTo>
                  <a:lnTo>
                    <a:pt x="195922" y="414058"/>
                  </a:lnTo>
                  <a:lnTo>
                    <a:pt x="162153" y="379958"/>
                  </a:lnTo>
                  <a:lnTo>
                    <a:pt x="140106" y="336981"/>
                  </a:lnTo>
                  <a:lnTo>
                    <a:pt x="132384" y="287858"/>
                  </a:lnTo>
                  <a:lnTo>
                    <a:pt x="140652" y="238633"/>
                  </a:lnTo>
                  <a:lnTo>
                    <a:pt x="163042" y="195897"/>
                  </a:lnTo>
                  <a:lnTo>
                    <a:pt x="196989" y="162217"/>
                  </a:lnTo>
                  <a:lnTo>
                    <a:pt x="239890" y="140119"/>
                  </a:lnTo>
                  <a:lnTo>
                    <a:pt x="289179" y="132194"/>
                  </a:lnTo>
                  <a:lnTo>
                    <a:pt x="338467" y="140462"/>
                  </a:lnTo>
                  <a:lnTo>
                    <a:pt x="381304" y="162852"/>
                  </a:lnTo>
                  <a:lnTo>
                    <a:pt x="415086" y="196799"/>
                  </a:lnTo>
                  <a:lnTo>
                    <a:pt x="437146" y="239699"/>
                  </a:lnTo>
                  <a:lnTo>
                    <a:pt x="444855" y="288988"/>
                  </a:lnTo>
                  <a:lnTo>
                    <a:pt x="444855" y="199618"/>
                  </a:lnTo>
                  <a:lnTo>
                    <a:pt x="442595" y="194602"/>
                  </a:lnTo>
                  <a:lnTo>
                    <a:pt x="413791" y="158737"/>
                  </a:lnTo>
                  <a:lnTo>
                    <a:pt x="378561" y="132194"/>
                  </a:lnTo>
                  <a:lnTo>
                    <a:pt x="377113" y="131102"/>
                  </a:lnTo>
                  <a:lnTo>
                    <a:pt x="334403" y="113550"/>
                  </a:lnTo>
                  <a:lnTo>
                    <a:pt x="287502" y="107861"/>
                  </a:lnTo>
                  <a:lnTo>
                    <a:pt x="238899" y="115316"/>
                  </a:lnTo>
                  <a:lnTo>
                    <a:pt x="195580" y="134277"/>
                  </a:lnTo>
                  <a:lnTo>
                    <a:pt x="159207" y="163055"/>
                  </a:lnTo>
                  <a:lnTo>
                    <a:pt x="131470" y="199936"/>
                  </a:lnTo>
                  <a:lnTo>
                    <a:pt x="114046" y="243230"/>
                  </a:lnTo>
                  <a:lnTo>
                    <a:pt x="108610" y="291236"/>
                  </a:lnTo>
                  <a:lnTo>
                    <a:pt x="115900" y="339394"/>
                  </a:lnTo>
                  <a:lnTo>
                    <a:pt x="134861" y="382498"/>
                  </a:lnTo>
                  <a:lnTo>
                    <a:pt x="163664" y="418807"/>
                  </a:lnTo>
                  <a:lnTo>
                    <a:pt x="200482" y="446582"/>
                  </a:lnTo>
                  <a:lnTo>
                    <a:pt x="243497" y="464070"/>
                  </a:lnTo>
                  <a:lnTo>
                    <a:pt x="290880" y="469531"/>
                  </a:lnTo>
                  <a:lnTo>
                    <a:pt x="339394" y="461835"/>
                  </a:lnTo>
                  <a:lnTo>
                    <a:pt x="378091" y="444627"/>
                  </a:lnTo>
                  <a:lnTo>
                    <a:pt x="382524" y="442658"/>
                  </a:lnTo>
                  <a:lnTo>
                    <a:pt x="418680" y="413639"/>
                  </a:lnTo>
                  <a:lnTo>
                    <a:pt x="446239" y="376415"/>
                  </a:lnTo>
                  <a:lnTo>
                    <a:pt x="463613" y="332625"/>
                  </a:lnTo>
                  <a:lnTo>
                    <a:pt x="469201" y="283883"/>
                  </a:lnTo>
                  <a:close/>
                </a:path>
                <a:path w="577850" h="577850">
                  <a:moveTo>
                    <a:pt x="577240" y="289560"/>
                  </a:moveTo>
                  <a:lnTo>
                    <a:pt x="575779" y="281940"/>
                  </a:lnTo>
                  <a:lnTo>
                    <a:pt x="571080" y="274320"/>
                  </a:lnTo>
                  <a:lnTo>
                    <a:pt x="563308" y="264160"/>
                  </a:lnTo>
                  <a:lnTo>
                    <a:pt x="556018" y="252730"/>
                  </a:lnTo>
                  <a:lnTo>
                    <a:pt x="549033" y="241300"/>
                  </a:lnTo>
                  <a:lnTo>
                    <a:pt x="546963" y="237832"/>
                  </a:lnTo>
                  <a:lnTo>
                    <a:pt x="546963" y="289560"/>
                  </a:lnTo>
                  <a:lnTo>
                    <a:pt x="543585" y="303530"/>
                  </a:lnTo>
                  <a:lnTo>
                    <a:pt x="533158" y="318770"/>
                  </a:lnTo>
                  <a:lnTo>
                    <a:pt x="522046" y="332740"/>
                  </a:lnTo>
                  <a:lnTo>
                    <a:pt x="515112" y="347980"/>
                  </a:lnTo>
                  <a:lnTo>
                    <a:pt x="512546" y="365760"/>
                  </a:lnTo>
                  <a:lnTo>
                    <a:pt x="514477" y="383540"/>
                  </a:lnTo>
                  <a:lnTo>
                    <a:pt x="515048" y="387350"/>
                  </a:lnTo>
                  <a:lnTo>
                    <a:pt x="513905" y="389890"/>
                  </a:lnTo>
                  <a:lnTo>
                    <a:pt x="515048" y="393700"/>
                  </a:lnTo>
                  <a:lnTo>
                    <a:pt x="516839" y="407670"/>
                  </a:lnTo>
                  <a:lnTo>
                    <a:pt x="513702" y="419100"/>
                  </a:lnTo>
                  <a:lnTo>
                    <a:pt x="505574" y="426720"/>
                  </a:lnTo>
                  <a:lnTo>
                    <a:pt x="492391" y="433070"/>
                  </a:lnTo>
                  <a:lnTo>
                    <a:pt x="471716" y="441960"/>
                  </a:lnTo>
                  <a:lnTo>
                    <a:pt x="454748" y="455930"/>
                  </a:lnTo>
                  <a:lnTo>
                    <a:pt x="441617" y="472440"/>
                  </a:lnTo>
                  <a:lnTo>
                    <a:pt x="432409" y="492760"/>
                  </a:lnTo>
                  <a:lnTo>
                    <a:pt x="427037" y="505460"/>
                  </a:lnTo>
                  <a:lnTo>
                    <a:pt x="419239" y="513080"/>
                  </a:lnTo>
                  <a:lnTo>
                    <a:pt x="408673" y="516890"/>
                  </a:lnTo>
                  <a:lnTo>
                    <a:pt x="395033" y="515620"/>
                  </a:lnTo>
                  <a:lnTo>
                    <a:pt x="370649" y="513080"/>
                  </a:lnTo>
                  <a:lnTo>
                    <a:pt x="348132" y="516890"/>
                  </a:lnTo>
                  <a:lnTo>
                    <a:pt x="326986" y="525780"/>
                  </a:lnTo>
                  <a:lnTo>
                    <a:pt x="306730" y="539750"/>
                  </a:lnTo>
                  <a:lnTo>
                    <a:pt x="296456" y="547370"/>
                  </a:lnTo>
                  <a:lnTo>
                    <a:pt x="289052" y="549910"/>
                  </a:lnTo>
                  <a:lnTo>
                    <a:pt x="281432" y="547370"/>
                  </a:lnTo>
                  <a:lnTo>
                    <a:pt x="270510" y="539750"/>
                  </a:lnTo>
                  <a:lnTo>
                    <a:pt x="267665" y="538480"/>
                  </a:lnTo>
                  <a:lnTo>
                    <a:pt x="237782" y="518160"/>
                  </a:lnTo>
                  <a:lnTo>
                    <a:pt x="234213" y="516890"/>
                  </a:lnTo>
                  <a:lnTo>
                    <a:pt x="227063" y="514350"/>
                  </a:lnTo>
                  <a:lnTo>
                    <a:pt x="215709" y="513080"/>
                  </a:lnTo>
                  <a:lnTo>
                    <a:pt x="203708" y="514350"/>
                  </a:lnTo>
                  <a:lnTo>
                    <a:pt x="194271" y="514350"/>
                  </a:lnTo>
                  <a:lnTo>
                    <a:pt x="184683" y="515620"/>
                  </a:lnTo>
                  <a:lnTo>
                    <a:pt x="174980" y="515620"/>
                  </a:lnTo>
                  <a:lnTo>
                    <a:pt x="165227" y="516890"/>
                  </a:lnTo>
                  <a:lnTo>
                    <a:pt x="158991" y="516890"/>
                  </a:lnTo>
                  <a:lnTo>
                    <a:pt x="155600" y="514350"/>
                  </a:lnTo>
                  <a:lnTo>
                    <a:pt x="153327" y="509270"/>
                  </a:lnTo>
                  <a:lnTo>
                    <a:pt x="147713" y="497840"/>
                  </a:lnTo>
                  <a:lnTo>
                    <a:pt x="141871" y="486410"/>
                  </a:lnTo>
                  <a:lnTo>
                    <a:pt x="135826" y="473710"/>
                  </a:lnTo>
                  <a:lnTo>
                    <a:pt x="129565" y="462280"/>
                  </a:lnTo>
                  <a:lnTo>
                    <a:pt x="92062" y="435610"/>
                  </a:lnTo>
                  <a:lnTo>
                    <a:pt x="68427" y="425450"/>
                  </a:lnTo>
                  <a:lnTo>
                    <a:pt x="62763" y="421640"/>
                  </a:lnTo>
                  <a:lnTo>
                    <a:pt x="61061" y="419100"/>
                  </a:lnTo>
                  <a:lnTo>
                    <a:pt x="61061" y="412750"/>
                  </a:lnTo>
                  <a:lnTo>
                    <a:pt x="62230" y="400050"/>
                  </a:lnTo>
                  <a:lnTo>
                    <a:pt x="63119" y="387350"/>
                  </a:lnTo>
                  <a:lnTo>
                    <a:pt x="63690" y="373380"/>
                  </a:lnTo>
                  <a:lnTo>
                    <a:pt x="63817" y="365760"/>
                  </a:lnTo>
                  <a:lnTo>
                    <a:pt x="63893" y="353060"/>
                  </a:lnTo>
                  <a:lnTo>
                    <a:pt x="61633" y="345440"/>
                  </a:lnTo>
                  <a:lnTo>
                    <a:pt x="57670" y="339090"/>
                  </a:lnTo>
                  <a:lnTo>
                    <a:pt x="51435" y="327660"/>
                  </a:lnTo>
                  <a:lnTo>
                    <a:pt x="44716" y="317500"/>
                  </a:lnTo>
                  <a:lnTo>
                    <a:pt x="37693" y="307340"/>
                  </a:lnTo>
                  <a:lnTo>
                    <a:pt x="26543" y="290830"/>
                  </a:lnTo>
                  <a:lnTo>
                    <a:pt x="26543" y="287020"/>
                  </a:lnTo>
                  <a:lnTo>
                    <a:pt x="30505" y="280670"/>
                  </a:lnTo>
                  <a:lnTo>
                    <a:pt x="38036" y="270510"/>
                  </a:lnTo>
                  <a:lnTo>
                    <a:pt x="45351" y="260350"/>
                  </a:lnTo>
                  <a:lnTo>
                    <a:pt x="52463" y="248920"/>
                  </a:lnTo>
                  <a:lnTo>
                    <a:pt x="59372" y="237490"/>
                  </a:lnTo>
                  <a:lnTo>
                    <a:pt x="62204" y="232410"/>
                  </a:lnTo>
                  <a:lnTo>
                    <a:pt x="63893" y="226060"/>
                  </a:lnTo>
                  <a:lnTo>
                    <a:pt x="63792" y="213360"/>
                  </a:lnTo>
                  <a:lnTo>
                    <a:pt x="63690" y="207010"/>
                  </a:lnTo>
                  <a:lnTo>
                    <a:pt x="63119" y="194310"/>
                  </a:lnTo>
                  <a:lnTo>
                    <a:pt x="62230" y="181610"/>
                  </a:lnTo>
                  <a:lnTo>
                    <a:pt x="61061" y="168910"/>
                  </a:lnTo>
                  <a:lnTo>
                    <a:pt x="60502" y="160020"/>
                  </a:lnTo>
                  <a:lnTo>
                    <a:pt x="62763" y="156210"/>
                  </a:lnTo>
                  <a:lnTo>
                    <a:pt x="70688" y="152400"/>
                  </a:lnTo>
                  <a:lnTo>
                    <a:pt x="92697" y="142240"/>
                  </a:lnTo>
                  <a:lnTo>
                    <a:pt x="103568" y="135890"/>
                  </a:lnTo>
                  <a:lnTo>
                    <a:pt x="135953" y="104140"/>
                  </a:lnTo>
                  <a:lnTo>
                    <a:pt x="151638" y="71120"/>
                  </a:lnTo>
                  <a:lnTo>
                    <a:pt x="155028" y="63500"/>
                  </a:lnTo>
                  <a:lnTo>
                    <a:pt x="160121" y="60960"/>
                  </a:lnTo>
                  <a:lnTo>
                    <a:pt x="169189" y="62230"/>
                  </a:lnTo>
                  <a:lnTo>
                    <a:pt x="193243" y="64770"/>
                  </a:lnTo>
                  <a:lnTo>
                    <a:pt x="224663" y="64770"/>
                  </a:lnTo>
                  <a:lnTo>
                    <a:pt x="232575" y="62230"/>
                  </a:lnTo>
                  <a:lnTo>
                    <a:pt x="234467" y="60960"/>
                  </a:lnTo>
                  <a:lnTo>
                    <a:pt x="238252" y="58420"/>
                  </a:lnTo>
                  <a:lnTo>
                    <a:pt x="248653" y="52070"/>
                  </a:lnTo>
                  <a:lnTo>
                    <a:pt x="258699" y="45720"/>
                  </a:lnTo>
                  <a:lnTo>
                    <a:pt x="266471" y="40640"/>
                  </a:lnTo>
                  <a:lnTo>
                    <a:pt x="268414" y="39370"/>
                  </a:lnTo>
                  <a:lnTo>
                    <a:pt x="277863" y="33020"/>
                  </a:lnTo>
                  <a:lnTo>
                    <a:pt x="283781" y="29210"/>
                  </a:lnTo>
                  <a:lnTo>
                    <a:pt x="289115" y="27940"/>
                  </a:lnTo>
                  <a:lnTo>
                    <a:pt x="294347" y="29210"/>
                  </a:lnTo>
                  <a:lnTo>
                    <a:pt x="299935" y="33020"/>
                  </a:lnTo>
                  <a:lnTo>
                    <a:pt x="308178" y="39370"/>
                  </a:lnTo>
                  <a:lnTo>
                    <a:pt x="325107" y="49530"/>
                  </a:lnTo>
                  <a:lnTo>
                    <a:pt x="333349" y="55880"/>
                  </a:lnTo>
                  <a:lnTo>
                    <a:pt x="341198" y="60960"/>
                  </a:lnTo>
                  <a:lnTo>
                    <a:pt x="349465" y="63500"/>
                  </a:lnTo>
                  <a:lnTo>
                    <a:pt x="358165" y="64770"/>
                  </a:lnTo>
                  <a:lnTo>
                    <a:pt x="367296" y="64770"/>
                  </a:lnTo>
                  <a:lnTo>
                    <a:pt x="377926" y="63500"/>
                  </a:lnTo>
                  <a:lnTo>
                    <a:pt x="399376" y="63500"/>
                  </a:lnTo>
                  <a:lnTo>
                    <a:pt x="410324" y="62230"/>
                  </a:lnTo>
                  <a:lnTo>
                    <a:pt x="418249" y="60960"/>
                  </a:lnTo>
                  <a:lnTo>
                    <a:pt x="422198" y="64770"/>
                  </a:lnTo>
                  <a:lnTo>
                    <a:pt x="425602" y="71120"/>
                  </a:lnTo>
                  <a:lnTo>
                    <a:pt x="445985" y="113030"/>
                  </a:lnTo>
                  <a:lnTo>
                    <a:pt x="449719" y="119380"/>
                  </a:lnTo>
                  <a:lnTo>
                    <a:pt x="454190" y="124460"/>
                  </a:lnTo>
                  <a:lnTo>
                    <a:pt x="459524" y="128270"/>
                  </a:lnTo>
                  <a:lnTo>
                    <a:pt x="465797" y="132080"/>
                  </a:lnTo>
                  <a:lnTo>
                    <a:pt x="476745" y="137160"/>
                  </a:lnTo>
                  <a:lnTo>
                    <a:pt x="498424" y="148590"/>
                  </a:lnTo>
                  <a:lnTo>
                    <a:pt x="509371" y="153670"/>
                  </a:lnTo>
                  <a:lnTo>
                    <a:pt x="514477" y="156210"/>
                  </a:lnTo>
                  <a:lnTo>
                    <a:pt x="516750" y="160020"/>
                  </a:lnTo>
                  <a:lnTo>
                    <a:pt x="515505" y="172720"/>
                  </a:lnTo>
                  <a:lnTo>
                    <a:pt x="514578" y="186690"/>
                  </a:lnTo>
                  <a:lnTo>
                    <a:pt x="513905" y="194310"/>
                  </a:lnTo>
                  <a:lnTo>
                    <a:pt x="511505" y="213360"/>
                  </a:lnTo>
                  <a:lnTo>
                    <a:pt x="514616" y="229870"/>
                  </a:lnTo>
                  <a:lnTo>
                    <a:pt x="522198" y="246380"/>
                  </a:lnTo>
                  <a:lnTo>
                    <a:pt x="533158" y="260350"/>
                  </a:lnTo>
                  <a:lnTo>
                    <a:pt x="543433" y="275590"/>
                  </a:lnTo>
                  <a:lnTo>
                    <a:pt x="546963" y="289560"/>
                  </a:lnTo>
                  <a:lnTo>
                    <a:pt x="546963" y="237832"/>
                  </a:lnTo>
                  <a:lnTo>
                    <a:pt x="542213" y="229870"/>
                  </a:lnTo>
                  <a:lnTo>
                    <a:pt x="539394" y="224790"/>
                  </a:lnTo>
                  <a:lnTo>
                    <a:pt x="537692" y="218440"/>
                  </a:lnTo>
                  <a:lnTo>
                    <a:pt x="537692" y="213360"/>
                  </a:lnTo>
                  <a:lnTo>
                    <a:pt x="538213" y="199390"/>
                  </a:lnTo>
                  <a:lnTo>
                    <a:pt x="538962" y="185420"/>
                  </a:lnTo>
                  <a:lnTo>
                    <a:pt x="539915" y="172720"/>
                  </a:lnTo>
                  <a:lnTo>
                    <a:pt x="540981" y="160020"/>
                  </a:lnTo>
                  <a:lnTo>
                    <a:pt x="541045" y="151130"/>
                  </a:lnTo>
                  <a:lnTo>
                    <a:pt x="539102" y="146050"/>
                  </a:lnTo>
                  <a:lnTo>
                    <a:pt x="535038" y="140970"/>
                  </a:lnTo>
                  <a:lnTo>
                    <a:pt x="528637" y="135890"/>
                  </a:lnTo>
                  <a:lnTo>
                    <a:pt x="516331" y="130810"/>
                  </a:lnTo>
                  <a:lnTo>
                    <a:pt x="479958" y="111760"/>
                  </a:lnTo>
                  <a:lnTo>
                    <a:pt x="474853" y="109220"/>
                  </a:lnTo>
                  <a:lnTo>
                    <a:pt x="469747" y="104140"/>
                  </a:lnTo>
                  <a:lnTo>
                    <a:pt x="466369" y="97790"/>
                  </a:lnTo>
                  <a:lnTo>
                    <a:pt x="459765" y="86360"/>
                  </a:lnTo>
                  <a:lnTo>
                    <a:pt x="453491" y="73660"/>
                  </a:lnTo>
                  <a:lnTo>
                    <a:pt x="447421" y="60960"/>
                  </a:lnTo>
                  <a:lnTo>
                    <a:pt x="441464" y="49530"/>
                  </a:lnTo>
                  <a:lnTo>
                    <a:pt x="437489" y="40640"/>
                  </a:lnTo>
                  <a:lnTo>
                    <a:pt x="431825" y="36830"/>
                  </a:lnTo>
                  <a:lnTo>
                    <a:pt x="421652" y="36830"/>
                  </a:lnTo>
                  <a:lnTo>
                    <a:pt x="397522" y="39370"/>
                  </a:lnTo>
                  <a:lnTo>
                    <a:pt x="385267" y="39370"/>
                  </a:lnTo>
                  <a:lnTo>
                    <a:pt x="372973" y="40640"/>
                  </a:lnTo>
                  <a:lnTo>
                    <a:pt x="363931" y="40640"/>
                  </a:lnTo>
                  <a:lnTo>
                    <a:pt x="355422" y="39370"/>
                  </a:lnTo>
                  <a:lnTo>
                    <a:pt x="347332" y="35560"/>
                  </a:lnTo>
                  <a:lnTo>
                    <a:pt x="339559" y="30480"/>
                  </a:lnTo>
                  <a:lnTo>
                    <a:pt x="335394" y="27940"/>
                  </a:lnTo>
                  <a:lnTo>
                    <a:pt x="331228" y="25400"/>
                  </a:lnTo>
                  <a:lnTo>
                    <a:pt x="322516" y="19050"/>
                  </a:lnTo>
                  <a:lnTo>
                    <a:pt x="295300" y="1270"/>
                  </a:lnTo>
                  <a:lnTo>
                    <a:pt x="288696" y="0"/>
                  </a:lnTo>
                  <a:lnTo>
                    <a:pt x="282194" y="1270"/>
                  </a:lnTo>
                  <a:lnTo>
                    <a:pt x="252323" y="21590"/>
                  </a:lnTo>
                  <a:lnTo>
                    <a:pt x="231444" y="34290"/>
                  </a:lnTo>
                  <a:lnTo>
                    <a:pt x="225793" y="38100"/>
                  </a:lnTo>
                  <a:lnTo>
                    <a:pt x="218986" y="40640"/>
                  </a:lnTo>
                  <a:lnTo>
                    <a:pt x="212763" y="40640"/>
                  </a:lnTo>
                  <a:lnTo>
                    <a:pt x="198424" y="39370"/>
                  </a:lnTo>
                  <a:lnTo>
                    <a:pt x="184251" y="39370"/>
                  </a:lnTo>
                  <a:lnTo>
                    <a:pt x="156159" y="36830"/>
                  </a:lnTo>
                  <a:lnTo>
                    <a:pt x="146545" y="36830"/>
                  </a:lnTo>
                  <a:lnTo>
                    <a:pt x="140309" y="39370"/>
                  </a:lnTo>
                  <a:lnTo>
                    <a:pt x="136347" y="48260"/>
                  </a:lnTo>
                  <a:lnTo>
                    <a:pt x="130644" y="59690"/>
                  </a:lnTo>
                  <a:lnTo>
                    <a:pt x="124675" y="72390"/>
                  </a:lnTo>
                  <a:lnTo>
                    <a:pt x="118605" y="83820"/>
                  </a:lnTo>
                  <a:lnTo>
                    <a:pt x="112572" y="96520"/>
                  </a:lnTo>
                  <a:lnTo>
                    <a:pt x="109181" y="104140"/>
                  </a:lnTo>
                  <a:lnTo>
                    <a:pt x="104089" y="109220"/>
                  </a:lnTo>
                  <a:lnTo>
                    <a:pt x="96164" y="113030"/>
                  </a:lnTo>
                  <a:lnTo>
                    <a:pt x="83934" y="119380"/>
                  </a:lnTo>
                  <a:lnTo>
                    <a:pt x="71818" y="124460"/>
                  </a:lnTo>
                  <a:lnTo>
                    <a:pt x="47485" y="137160"/>
                  </a:lnTo>
                  <a:lnTo>
                    <a:pt x="38989" y="140970"/>
                  </a:lnTo>
                  <a:lnTo>
                    <a:pt x="35598" y="147320"/>
                  </a:lnTo>
                  <a:lnTo>
                    <a:pt x="36156" y="156210"/>
                  </a:lnTo>
                  <a:lnTo>
                    <a:pt x="37325" y="170180"/>
                  </a:lnTo>
                  <a:lnTo>
                    <a:pt x="38354" y="186690"/>
                  </a:lnTo>
                  <a:lnTo>
                    <a:pt x="39027" y="199390"/>
                  </a:lnTo>
                  <a:lnTo>
                    <a:pt x="39560" y="213360"/>
                  </a:lnTo>
                  <a:lnTo>
                    <a:pt x="40119" y="218440"/>
                  </a:lnTo>
                  <a:lnTo>
                    <a:pt x="38417" y="224790"/>
                  </a:lnTo>
                  <a:lnTo>
                    <a:pt x="35598" y="228600"/>
                  </a:lnTo>
                  <a:lnTo>
                    <a:pt x="28270" y="241300"/>
                  </a:lnTo>
                  <a:lnTo>
                    <a:pt x="20739" y="252730"/>
                  </a:lnTo>
                  <a:lnTo>
                    <a:pt x="12992" y="264160"/>
                  </a:lnTo>
                  <a:lnTo>
                    <a:pt x="5029" y="275590"/>
                  </a:lnTo>
                  <a:lnTo>
                    <a:pt x="1219" y="283210"/>
                  </a:lnTo>
                  <a:lnTo>
                    <a:pt x="0" y="289560"/>
                  </a:lnTo>
                  <a:lnTo>
                    <a:pt x="1447" y="295910"/>
                  </a:lnTo>
                  <a:lnTo>
                    <a:pt x="5588" y="303530"/>
                  </a:lnTo>
                  <a:lnTo>
                    <a:pt x="13462" y="314960"/>
                  </a:lnTo>
                  <a:lnTo>
                    <a:pt x="21018" y="326390"/>
                  </a:lnTo>
                  <a:lnTo>
                    <a:pt x="28359" y="337820"/>
                  </a:lnTo>
                  <a:lnTo>
                    <a:pt x="35598" y="349250"/>
                  </a:lnTo>
                  <a:lnTo>
                    <a:pt x="38430" y="353060"/>
                  </a:lnTo>
                  <a:lnTo>
                    <a:pt x="39560" y="359410"/>
                  </a:lnTo>
                  <a:lnTo>
                    <a:pt x="39509" y="365760"/>
                  </a:lnTo>
                  <a:lnTo>
                    <a:pt x="39027" y="378460"/>
                  </a:lnTo>
                  <a:lnTo>
                    <a:pt x="38277" y="392430"/>
                  </a:lnTo>
                  <a:lnTo>
                    <a:pt x="37325" y="406400"/>
                  </a:lnTo>
                  <a:lnTo>
                    <a:pt x="36271" y="419100"/>
                  </a:lnTo>
                  <a:lnTo>
                    <a:pt x="36220" y="421640"/>
                  </a:lnTo>
                  <a:lnTo>
                    <a:pt x="61239" y="448310"/>
                  </a:lnTo>
                  <a:lnTo>
                    <a:pt x="102958" y="469900"/>
                  </a:lnTo>
                  <a:lnTo>
                    <a:pt x="124040" y="505460"/>
                  </a:lnTo>
                  <a:lnTo>
                    <a:pt x="136347" y="530860"/>
                  </a:lnTo>
                  <a:lnTo>
                    <a:pt x="140309" y="538480"/>
                  </a:lnTo>
                  <a:lnTo>
                    <a:pt x="145973" y="542290"/>
                  </a:lnTo>
                  <a:lnTo>
                    <a:pt x="155600" y="541020"/>
                  </a:lnTo>
                  <a:lnTo>
                    <a:pt x="167233" y="541020"/>
                  </a:lnTo>
                  <a:lnTo>
                    <a:pt x="179095" y="539750"/>
                  </a:lnTo>
                  <a:lnTo>
                    <a:pt x="190944" y="539750"/>
                  </a:lnTo>
                  <a:lnTo>
                    <a:pt x="202577" y="538480"/>
                  </a:lnTo>
                  <a:lnTo>
                    <a:pt x="212382" y="538480"/>
                  </a:lnTo>
                  <a:lnTo>
                    <a:pt x="221538" y="539750"/>
                  </a:lnTo>
                  <a:lnTo>
                    <a:pt x="230276" y="543560"/>
                  </a:lnTo>
                  <a:lnTo>
                    <a:pt x="238798" y="548640"/>
                  </a:lnTo>
                  <a:lnTo>
                    <a:pt x="247992" y="554990"/>
                  </a:lnTo>
                  <a:lnTo>
                    <a:pt x="267233" y="567690"/>
                  </a:lnTo>
                  <a:lnTo>
                    <a:pt x="276745" y="574040"/>
                  </a:lnTo>
                  <a:lnTo>
                    <a:pt x="282841" y="577850"/>
                  </a:lnTo>
                  <a:lnTo>
                    <a:pt x="294411" y="577850"/>
                  </a:lnTo>
                  <a:lnTo>
                    <a:pt x="300507" y="574040"/>
                  </a:lnTo>
                  <a:lnTo>
                    <a:pt x="322935" y="558800"/>
                  </a:lnTo>
                  <a:lnTo>
                    <a:pt x="336245" y="549910"/>
                  </a:lnTo>
                  <a:lnTo>
                    <a:pt x="351459" y="539750"/>
                  </a:lnTo>
                  <a:lnTo>
                    <a:pt x="358813" y="538480"/>
                  </a:lnTo>
                  <a:lnTo>
                    <a:pt x="378853" y="538480"/>
                  </a:lnTo>
                  <a:lnTo>
                    <a:pt x="392214" y="539750"/>
                  </a:lnTo>
                  <a:lnTo>
                    <a:pt x="405561" y="539750"/>
                  </a:lnTo>
                  <a:lnTo>
                    <a:pt x="418820" y="541020"/>
                  </a:lnTo>
                  <a:lnTo>
                    <a:pt x="426834" y="541020"/>
                  </a:lnTo>
                  <a:lnTo>
                    <a:pt x="447624" y="515620"/>
                  </a:lnTo>
                  <a:lnTo>
                    <a:pt x="453123" y="505460"/>
                  </a:lnTo>
                  <a:lnTo>
                    <a:pt x="458749" y="494030"/>
                  </a:lnTo>
                  <a:lnTo>
                    <a:pt x="464096" y="483870"/>
                  </a:lnTo>
                  <a:lnTo>
                    <a:pt x="467410" y="477520"/>
                  </a:lnTo>
                  <a:lnTo>
                    <a:pt x="471462" y="472440"/>
                  </a:lnTo>
                  <a:lnTo>
                    <a:pt x="476364" y="468630"/>
                  </a:lnTo>
                  <a:lnTo>
                    <a:pt x="482206" y="464820"/>
                  </a:lnTo>
                  <a:lnTo>
                    <a:pt x="494004" y="459740"/>
                  </a:lnTo>
                  <a:lnTo>
                    <a:pt x="517156" y="447040"/>
                  </a:lnTo>
                  <a:lnTo>
                    <a:pt x="528637" y="441960"/>
                  </a:lnTo>
                  <a:lnTo>
                    <a:pt x="535025" y="438150"/>
                  </a:lnTo>
                  <a:lnTo>
                    <a:pt x="539026" y="433070"/>
                  </a:lnTo>
                  <a:lnTo>
                    <a:pt x="540804" y="427990"/>
                  </a:lnTo>
                  <a:lnTo>
                    <a:pt x="540512" y="420370"/>
                  </a:lnTo>
                  <a:lnTo>
                    <a:pt x="539851" y="414020"/>
                  </a:lnTo>
                  <a:lnTo>
                    <a:pt x="539457" y="406400"/>
                  </a:lnTo>
                  <a:lnTo>
                    <a:pt x="539165" y="400050"/>
                  </a:lnTo>
                  <a:lnTo>
                    <a:pt x="538822" y="393700"/>
                  </a:lnTo>
                  <a:lnTo>
                    <a:pt x="539394" y="393700"/>
                  </a:lnTo>
                  <a:lnTo>
                    <a:pt x="538911" y="387350"/>
                  </a:lnTo>
                  <a:lnTo>
                    <a:pt x="538822" y="378460"/>
                  </a:lnTo>
                  <a:lnTo>
                    <a:pt x="537692" y="372110"/>
                  </a:lnTo>
                  <a:lnTo>
                    <a:pt x="551573" y="334010"/>
                  </a:lnTo>
                  <a:lnTo>
                    <a:pt x="557847" y="323850"/>
                  </a:lnTo>
                  <a:lnTo>
                    <a:pt x="564222" y="314960"/>
                  </a:lnTo>
                  <a:lnTo>
                    <a:pt x="571080" y="304800"/>
                  </a:lnTo>
                  <a:lnTo>
                    <a:pt x="575627" y="297180"/>
                  </a:lnTo>
                  <a:lnTo>
                    <a:pt x="577240" y="289560"/>
                  </a:lnTo>
                  <a:close/>
                </a:path>
              </a:pathLst>
            </a:custGeom>
            <a:solidFill>
              <a:srgbClr val="FFFFFF"/>
            </a:solidFill>
          </p:spPr>
          <p:txBody>
            <a:bodyPr wrap="square" lIns="0" tIns="0" rIns="0" bIns="0" rtlCol="0"/>
            <a:lstStyle/>
            <a:p>
              <a:endParaRPr b="1">
                <a:latin typeface="Aptos" panose="020B0004020202020204" pitchFamily="34" charset="0"/>
              </a:endParaRPr>
            </a:p>
          </p:txBody>
        </p:sp>
        <p:pic>
          <p:nvPicPr>
            <p:cNvPr id="35" name="object 35"/>
            <p:cNvPicPr/>
            <p:nvPr/>
          </p:nvPicPr>
          <p:blipFill>
            <a:blip r:embed="rId11" cstate="print"/>
            <a:stretch>
              <a:fillRect/>
            </a:stretch>
          </p:blipFill>
          <p:spPr>
            <a:xfrm>
              <a:off x="3728042" y="4913753"/>
              <a:ext cx="171897" cy="115970"/>
            </a:xfrm>
            <a:prstGeom prst="rect">
              <a:avLst/>
            </a:prstGeom>
          </p:spPr>
        </p:pic>
        <p:pic>
          <p:nvPicPr>
            <p:cNvPr id="36" name="object 36"/>
            <p:cNvPicPr/>
            <p:nvPr/>
          </p:nvPicPr>
          <p:blipFill>
            <a:blip r:embed="rId12" cstate="print"/>
            <a:stretch>
              <a:fillRect/>
            </a:stretch>
          </p:blipFill>
          <p:spPr>
            <a:xfrm>
              <a:off x="5256751" y="4984881"/>
              <a:ext cx="114893" cy="161541"/>
            </a:xfrm>
            <a:prstGeom prst="rect">
              <a:avLst/>
            </a:prstGeom>
          </p:spPr>
        </p:pic>
        <p:sp>
          <p:nvSpPr>
            <p:cNvPr id="37" name="object 37"/>
            <p:cNvSpPr/>
            <p:nvPr/>
          </p:nvSpPr>
          <p:spPr>
            <a:xfrm>
              <a:off x="5154502" y="4651854"/>
              <a:ext cx="508000" cy="562610"/>
            </a:xfrm>
            <a:custGeom>
              <a:avLst/>
              <a:gdLst/>
              <a:ahLst/>
              <a:cxnLst/>
              <a:rect l="l" t="t" r="r" b="b"/>
              <a:pathLst>
                <a:path w="508000" h="562610">
                  <a:moveTo>
                    <a:pt x="159701" y="243484"/>
                  </a:moveTo>
                  <a:lnTo>
                    <a:pt x="97669" y="256108"/>
                  </a:lnTo>
                  <a:lnTo>
                    <a:pt x="50185" y="287002"/>
                  </a:lnTo>
                  <a:lnTo>
                    <a:pt x="7648" y="354191"/>
                  </a:lnTo>
                  <a:lnTo>
                    <a:pt x="0" y="402679"/>
                  </a:lnTo>
                  <a:lnTo>
                    <a:pt x="0" y="403263"/>
                  </a:lnTo>
                  <a:lnTo>
                    <a:pt x="7648" y="451752"/>
                  </a:lnTo>
                  <a:lnTo>
                    <a:pt x="30730" y="496910"/>
                  </a:lnTo>
                  <a:lnTo>
                    <a:pt x="66710" y="532466"/>
                  </a:lnTo>
                  <a:lnTo>
                    <a:pt x="111044" y="554854"/>
                  </a:lnTo>
                  <a:lnTo>
                    <a:pt x="159701" y="562463"/>
                  </a:lnTo>
                  <a:lnTo>
                    <a:pt x="179485" y="561146"/>
                  </a:lnTo>
                  <a:lnTo>
                    <a:pt x="199269" y="557196"/>
                  </a:lnTo>
                  <a:lnTo>
                    <a:pt x="219056" y="550611"/>
                  </a:lnTo>
                  <a:lnTo>
                    <a:pt x="235077" y="543149"/>
                  </a:lnTo>
                  <a:lnTo>
                    <a:pt x="159701" y="543149"/>
                  </a:lnTo>
                  <a:lnTo>
                    <a:pt x="115354" y="536018"/>
                  </a:lnTo>
                  <a:lnTo>
                    <a:pt x="76747" y="516160"/>
                  </a:lnTo>
                  <a:lnTo>
                    <a:pt x="46244" y="485879"/>
                  </a:lnTo>
                  <a:lnTo>
                    <a:pt x="26210" y="447479"/>
                  </a:lnTo>
                  <a:lnTo>
                    <a:pt x="19006" y="403263"/>
                  </a:lnTo>
                  <a:lnTo>
                    <a:pt x="26149" y="358758"/>
                  </a:lnTo>
                  <a:lnTo>
                    <a:pt x="46038" y="320150"/>
                  </a:lnTo>
                  <a:lnTo>
                    <a:pt x="76367" y="289690"/>
                  </a:lnTo>
                  <a:lnTo>
                    <a:pt x="114828" y="269627"/>
                  </a:lnTo>
                  <a:lnTo>
                    <a:pt x="159113" y="262210"/>
                  </a:lnTo>
                  <a:lnTo>
                    <a:pt x="234352" y="262210"/>
                  </a:lnTo>
                  <a:lnTo>
                    <a:pt x="219380" y="255326"/>
                  </a:lnTo>
                  <a:lnTo>
                    <a:pt x="199560" y="248745"/>
                  </a:lnTo>
                  <a:lnTo>
                    <a:pt x="179741" y="244799"/>
                  </a:lnTo>
                  <a:lnTo>
                    <a:pt x="159701" y="243484"/>
                  </a:lnTo>
                  <a:close/>
                </a:path>
                <a:path w="508000" h="562610">
                  <a:moveTo>
                    <a:pt x="273792" y="535540"/>
                  </a:moveTo>
                  <a:lnTo>
                    <a:pt x="249393" y="535540"/>
                  </a:lnTo>
                  <a:lnTo>
                    <a:pt x="252321" y="547831"/>
                  </a:lnTo>
                  <a:lnTo>
                    <a:pt x="255249" y="561293"/>
                  </a:lnTo>
                  <a:lnTo>
                    <a:pt x="256436" y="562463"/>
                  </a:lnTo>
                  <a:lnTo>
                    <a:pt x="439923" y="562463"/>
                  </a:lnTo>
                  <a:lnTo>
                    <a:pt x="441090" y="560707"/>
                  </a:lnTo>
                  <a:lnTo>
                    <a:pt x="441090" y="543149"/>
                  </a:lnTo>
                  <a:lnTo>
                    <a:pt x="276360" y="543149"/>
                  </a:lnTo>
                  <a:lnTo>
                    <a:pt x="274005" y="536709"/>
                  </a:lnTo>
                  <a:lnTo>
                    <a:pt x="273792" y="535540"/>
                  </a:lnTo>
                  <a:close/>
                </a:path>
                <a:path w="508000" h="562610">
                  <a:moveTo>
                    <a:pt x="234352" y="262210"/>
                  </a:moveTo>
                  <a:lnTo>
                    <a:pt x="159701" y="262210"/>
                  </a:lnTo>
                  <a:lnTo>
                    <a:pt x="204049" y="269402"/>
                  </a:lnTo>
                  <a:lnTo>
                    <a:pt x="242657" y="289405"/>
                  </a:lnTo>
                  <a:lnTo>
                    <a:pt x="273160" y="319859"/>
                  </a:lnTo>
                  <a:lnTo>
                    <a:pt x="293195" y="358403"/>
                  </a:lnTo>
                  <a:lnTo>
                    <a:pt x="300399" y="402679"/>
                  </a:lnTo>
                  <a:lnTo>
                    <a:pt x="297686" y="430241"/>
                  </a:lnTo>
                  <a:lnTo>
                    <a:pt x="276652" y="480540"/>
                  </a:lnTo>
                  <a:lnTo>
                    <a:pt x="237441" y="519691"/>
                  </a:lnTo>
                  <a:lnTo>
                    <a:pt x="187299" y="540451"/>
                  </a:lnTo>
                  <a:lnTo>
                    <a:pt x="159701" y="543149"/>
                  </a:lnTo>
                  <a:lnTo>
                    <a:pt x="235077" y="543149"/>
                  </a:lnTo>
                  <a:lnTo>
                    <a:pt x="238847" y="541393"/>
                  </a:lnTo>
                  <a:lnTo>
                    <a:pt x="249393" y="535540"/>
                  </a:lnTo>
                  <a:lnTo>
                    <a:pt x="273792" y="535540"/>
                  </a:lnTo>
                  <a:lnTo>
                    <a:pt x="272474" y="528323"/>
                  </a:lnTo>
                  <a:lnTo>
                    <a:pt x="273135" y="520541"/>
                  </a:lnTo>
                  <a:lnTo>
                    <a:pt x="275992" y="513088"/>
                  </a:lnTo>
                  <a:lnTo>
                    <a:pt x="281049" y="505690"/>
                  </a:lnTo>
                  <a:lnTo>
                    <a:pt x="305532" y="466958"/>
                  </a:lnTo>
                  <a:lnTo>
                    <a:pt x="317773" y="424659"/>
                  </a:lnTo>
                  <a:lnTo>
                    <a:pt x="317773" y="381123"/>
                  </a:lnTo>
                  <a:lnTo>
                    <a:pt x="305532" y="338681"/>
                  </a:lnTo>
                  <a:lnTo>
                    <a:pt x="281049" y="299663"/>
                  </a:lnTo>
                  <a:lnTo>
                    <a:pt x="275766" y="293816"/>
                  </a:lnTo>
                  <a:lnTo>
                    <a:pt x="272838" y="285026"/>
                  </a:lnTo>
                  <a:lnTo>
                    <a:pt x="272838" y="277420"/>
                  </a:lnTo>
                  <a:lnTo>
                    <a:pt x="272705" y="272166"/>
                  </a:lnTo>
                  <a:lnTo>
                    <a:pt x="252914" y="272166"/>
                  </a:lnTo>
                  <a:lnTo>
                    <a:pt x="239421" y="264541"/>
                  </a:lnTo>
                  <a:lnTo>
                    <a:pt x="234352" y="262210"/>
                  </a:lnTo>
                  <a:close/>
                </a:path>
                <a:path w="508000" h="562610">
                  <a:moveTo>
                    <a:pt x="371816" y="24573"/>
                  </a:moveTo>
                  <a:lnTo>
                    <a:pt x="347289" y="24573"/>
                  </a:lnTo>
                  <a:lnTo>
                    <a:pt x="478029" y="187284"/>
                  </a:lnTo>
                  <a:lnTo>
                    <a:pt x="427597" y="187284"/>
                  </a:lnTo>
                  <a:lnTo>
                    <a:pt x="425262" y="190208"/>
                  </a:lnTo>
                  <a:lnTo>
                    <a:pt x="422334" y="192559"/>
                  </a:lnTo>
                  <a:lnTo>
                    <a:pt x="422334" y="543149"/>
                  </a:lnTo>
                  <a:lnTo>
                    <a:pt x="441090" y="543149"/>
                  </a:lnTo>
                  <a:lnTo>
                    <a:pt x="441090" y="206011"/>
                  </a:lnTo>
                  <a:lnTo>
                    <a:pt x="502068" y="206011"/>
                  </a:lnTo>
                  <a:lnTo>
                    <a:pt x="503809" y="204272"/>
                  </a:lnTo>
                  <a:lnTo>
                    <a:pt x="506163" y="200756"/>
                  </a:lnTo>
                  <a:lnTo>
                    <a:pt x="507924" y="197240"/>
                  </a:lnTo>
                  <a:lnTo>
                    <a:pt x="507331" y="194317"/>
                  </a:lnTo>
                  <a:lnTo>
                    <a:pt x="502048" y="187284"/>
                  </a:lnTo>
                  <a:lnTo>
                    <a:pt x="371816" y="24573"/>
                  </a:lnTo>
                  <a:close/>
                </a:path>
                <a:path w="508000" h="562610">
                  <a:moveTo>
                    <a:pt x="272267" y="206011"/>
                  </a:moveTo>
                  <a:lnTo>
                    <a:pt x="252914" y="206011"/>
                  </a:lnTo>
                  <a:lnTo>
                    <a:pt x="252914" y="272166"/>
                  </a:lnTo>
                  <a:lnTo>
                    <a:pt x="272705" y="272166"/>
                  </a:lnTo>
                  <a:lnTo>
                    <a:pt x="272513" y="264541"/>
                  </a:lnTo>
                  <a:lnTo>
                    <a:pt x="272390" y="255326"/>
                  </a:lnTo>
                  <a:lnTo>
                    <a:pt x="272267" y="206011"/>
                  </a:lnTo>
                  <a:close/>
                </a:path>
                <a:path w="508000" h="562610">
                  <a:moveTo>
                    <a:pt x="350217" y="0"/>
                  </a:moveTo>
                  <a:lnTo>
                    <a:pt x="344361" y="0"/>
                  </a:lnTo>
                  <a:lnTo>
                    <a:pt x="340839" y="2923"/>
                  </a:lnTo>
                  <a:lnTo>
                    <a:pt x="337317" y="7012"/>
                  </a:lnTo>
                  <a:lnTo>
                    <a:pt x="261699" y="101830"/>
                  </a:lnTo>
                  <a:lnTo>
                    <a:pt x="244214" y="123342"/>
                  </a:lnTo>
                  <a:lnTo>
                    <a:pt x="226892" y="144853"/>
                  </a:lnTo>
                  <a:lnTo>
                    <a:pt x="192528" y="187877"/>
                  </a:lnTo>
                  <a:lnTo>
                    <a:pt x="187252" y="194317"/>
                  </a:lnTo>
                  <a:lnTo>
                    <a:pt x="187252" y="197240"/>
                  </a:lnTo>
                  <a:lnTo>
                    <a:pt x="190769" y="204272"/>
                  </a:lnTo>
                  <a:lnTo>
                    <a:pt x="193114" y="206603"/>
                  </a:lnTo>
                  <a:lnTo>
                    <a:pt x="201315" y="206603"/>
                  </a:lnTo>
                  <a:lnTo>
                    <a:pt x="207191" y="206011"/>
                  </a:lnTo>
                  <a:lnTo>
                    <a:pt x="272267" y="206011"/>
                  </a:lnTo>
                  <a:lnTo>
                    <a:pt x="272264" y="189635"/>
                  </a:lnTo>
                  <a:lnTo>
                    <a:pt x="269910" y="187284"/>
                  </a:lnTo>
                  <a:lnTo>
                    <a:pt x="217143" y="187284"/>
                  </a:lnTo>
                  <a:lnTo>
                    <a:pt x="347289" y="24573"/>
                  </a:lnTo>
                  <a:lnTo>
                    <a:pt x="371816" y="24573"/>
                  </a:lnTo>
                  <a:lnTo>
                    <a:pt x="357834" y="7012"/>
                  </a:lnTo>
                  <a:lnTo>
                    <a:pt x="353739" y="2923"/>
                  </a:lnTo>
                  <a:lnTo>
                    <a:pt x="350217" y="0"/>
                  </a:lnTo>
                  <a:close/>
                </a:path>
                <a:path w="508000" h="562610">
                  <a:moveTo>
                    <a:pt x="502068" y="206011"/>
                  </a:moveTo>
                  <a:lnTo>
                    <a:pt x="487407" y="206011"/>
                  </a:lnTo>
                  <a:lnTo>
                    <a:pt x="492670" y="206603"/>
                  </a:lnTo>
                  <a:lnTo>
                    <a:pt x="501474" y="206603"/>
                  </a:lnTo>
                  <a:lnTo>
                    <a:pt x="502068" y="206011"/>
                  </a:lnTo>
                  <a:close/>
                </a:path>
              </a:pathLst>
            </a:custGeom>
            <a:solidFill>
              <a:srgbClr val="FFFFFF"/>
            </a:solidFill>
          </p:spPr>
          <p:txBody>
            <a:bodyPr wrap="square" lIns="0" tIns="0" rIns="0" bIns="0" rtlCol="0"/>
            <a:lstStyle/>
            <a:p>
              <a:endParaRPr b="1">
                <a:latin typeface="Aptos" panose="020B0004020202020204" pitchFamily="34" charset="0"/>
              </a:endParaRPr>
            </a:p>
          </p:txBody>
        </p:sp>
        <p:pic>
          <p:nvPicPr>
            <p:cNvPr id="38" name="object 38"/>
            <p:cNvPicPr/>
            <p:nvPr/>
          </p:nvPicPr>
          <p:blipFill>
            <a:blip r:embed="rId13" cstate="print"/>
            <a:stretch>
              <a:fillRect/>
            </a:stretch>
          </p:blipFill>
          <p:spPr>
            <a:xfrm>
              <a:off x="6538665" y="4728943"/>
              <a:ext cx="614784" cy="484556"/>
            </a:xfrm>
            <a:prstGeom prst="rect">
              <a:avLst/>
            </a:prstGeom>
          </p:spPr>
        </p:pic>
      </p:grpSp>
      <p:sp>
        <p:nvSpPr>
          <p:cNvPr id="39" name="object 39"/>
          <p:cNvSpPr txBox="1"/>
          <p:nvPr/>
        </p:nvSpPr>
        <p:spPr>
          <a:xfrm>
            <a:off x="5130716" y="1260401"/>
            <a:ext cx="2141220" cy="289823"/>
          </a:xfrm>
          <a:prstGeom prst="rect">
            <a:avLst/>
          </a:prstGeom>
        </p:spPr>
        <p:txBody>
          <a:bodyPr vert="horz" wrap="square" lIns="0" tIns="12700" rIns="0" bIns="0" rtlCol="0">
            <a:spAutoFit/>
          </a:bodyPr>
          <a:lstStyle/>
          <a:p>
            <a:pPr marL="12700">
              <a:lnSpc>
                <a:spcPct val="100000"/>
              </a:lnSpc>
              <a:spcBef>
                <a:spcPts val="100"/>
              </a:spcBef>
            </a:pPr>
            <a:r>
              <a:rPr lang="en-IN" sz="1800" b="1">
                <a:solidFill>
                  <a:srgbClr val="1F271F"/>
                </a:solidFill>
                <a:latin typeface="Aptos" panose="020B0004020202020204" pitchFamily="34" charset="0"/>
                <a:cs typeface="Rubik Bold"/>
              </a:rPr>
              <a:t>Key</a:t>
            </a:r>
            <a:r>
              <a:rPr lang="en-IN" sz="1800" b="1" spc="-20">
                <a:solidFill>
                  <a:srgbClr val="1F271F"/>
                </a:solidFill>
                <a:latin typeface="Aptos" panose="020B0004020202020204" pitchFamily="34" charset="0"/>
                <a:cs typeface="Rubik Bold"/>
              </a:rPr>
              <a:t> </a:t>
            </a:r>
            <a:r>
              <a:rPr lang="en-IN" sz="1800" b="1" spc="-10">
                <a:solidFill>
                  <a:srgbClr val="1F271F"/>
                </a:solidFill>
                <a:latin typeface="Aptos" panose="020B0004020202020204" pitchFamily="34" charset="0"/>
                <a:cs typeface="Rubik Bold"/>
              </a:rPr>
              <a:t>Characteristics:</a:t>
            </a:r>
            <a:endParaRPr lang="en-IN" sz="1800" b="1">
              <a:latin typeface="Aptos" panose="020B0004020202020204" pitchFamily="34" charset="0"/>
              <a:cs typeface="Rubik Bold"/>
            </a:endParaRPr>
          </a:p>
        </p:txBody>
      </p:sp>
      <p:sp>
        <p:nvSpPr>
          <p:cNvPr id="40" name="object 40"/>
          <p:cNvSpPr txBox="1"/>
          <p:nvPr/>
        </p:nvSpPr>
        <p:spPr>
          <a:xfrm>
            <a:off x="1063415" y="3125777"/>
            <a:ext cx="1470025" cy="997709"/>
          </a:xfrm>
          <a:prstGeom prst="rect">
            <a:avLst/>
          </a:prstGeom>
        </p:spPr>
        <p:txBody>
          <a:bodyPr vert="horz" wrap="square" lIns="0" tIns="12700" rIns="0" bIns="0" rtlCol="0">
            <a:spAutoFit/>
          </a:bodyPr>
          <a:lstStyle/>
          <a:p>
            <a:pPr marL="12065" marR="5080" algn="ctr">
              <a:lnSpc>
                <a:spcPct val="100000"/>
              </a:lnSpc>
              <a:spcBef>
                <a:spcPts val="100"/>
              </a:spcBef>
            </a:pPr>
            <a:r>
              <a:rPr lang="en-US" sz="1600" b="1">
                <a:solidFill>
                  <a:srgbClr val="1F271F"/>
                </a:solidFill>
                <a:latin typeface="Aptos" panose="020B0004020202020204" pitchFamily="34" charset="0"/>
                <a:cs typeface="Rubik Bold"/>
              </a:rPr>
              <a:t>Stock</a:t>
            </a:r>
            <a:r>
              <a:rPr lang="en-US" sz="1600" b="1" spc="-20">
                <a:solidFill>
                  <a:srgbClr val="1F271F"/>
                </a:solidFill>
                <a:latin typeface="Aptos" panose="020B0004020202020204" pitchFamily="34" charset="0"/>
                <a:cs typeface="Rubik Bold"/>
              </a:rPr>
              <a:t> </a:t>
            </a:r>
            <a:r>
              <a:rPr lang="en-US" sz="1600" b="1" spc="-10">
                <a:solidFill>
                  <a:srgbClr val="1F271F"/>
                </a:solidFill>
                <a:latin typeface="Aptos" panose="020B0004020202020204" pitchFamily="34" charset="0"/>
                <a:cs typeface="Rubik Bold"/>
              </a:rPr>
              <a:t>selection </a:t>
            </a:r>
            <a:r>
              <a:rPr lang="en-US" sz="1600" b="1">
                <a:solidFill>
                  <a:srgbClr val="1F271F"/>
                </a:solidFill>
                <a:latin typeface="Aptos" panose="020B0004020202020204" pitchFamily="34" charset="0"/>
                <a:cs typeface="Rubik Bold"/>
              </a:rPr>
              <a:t>based</a:t>
            </a:r>
            <a:r>
              <a:rPr lang="en-US" sz="1600" b="1" spc="-15">
                <a:solidFill>
                  <a:srgbClr val="1F271F"/>
                </a:solidFill>
                <a:latin typeface="Aptos" panose="020B0004020202020204" pitchFamily="34" charset="0"/>
                <a:cs typeface="Rubik Bold"/>
              </a:rPr>
              <a:t> </a:t>
            </a:r>
            <a:r>
              <a:rPr lang="en-US" sz="1600" b="1" spc="-25">
                <a:solidFill>
                  <a:srgbClr val="1F271F"/>
                </a:solidFill>
                <a:latin typeface="Aptos" panose="020B0004020202020204" pitchFamily="34" charset="0"/>
                <a:cs typeface="Rubik Bold"/>
              </a:rPr>
              <a:t>on</a:t>
            </a:r>
            <a:endParaRPr lang="en-US" sz="1600" b="1">
              <a:latin typeface="Aptos" panose="020B0004020202020204" pitchFamily="34" charset="0"/>
              <a:cs typeface="Rubik Bold"/>
            </a:endParaRPr>
          </a:p>
          <a:p>
            <a:pPr marL="40005" marR="32384" algn="ctr">
              <a:lnSpc>
                <a:spcPct val="100000"/>
              </a:lnSpc>
            </a:pPr>
            <a:r>
              <a:rPr lang="en-US" sz="1600" b="1">
                <a:solidFill>
                  <a:srgbClr val="1F271F"/>
                </a:solidFill>
                <a:latin typeface="Aptos" panose="020B0004020202020204" pitchFamily="34" charset="0"/>
                <a:cs typeface="Rubik Bold"/>
              </a:rPr>
              <a:t>Moat</a:t>
            </a:r>
            <a:r>
              <a:rPr lang="en-US" sz="1600" b="1" spc="-15">
                <a:solidFill>
                  <a:srgbClr val="1F271F"/>
                </a:solidFill>
                <a:latin typeface="Aptos" panose="020B0004020202020204" pitchFamily="34" charset="0"/>
                <a:cs typeface="Rubik Bold"/>
              </a:rPr>
              <a:t> </a:t>
            </a:r>
            <a:r>
              <a:rPr lang="en-US" sz="1600" b="1" spc="-10">
                <a:solidFill>
                  <a:srgbClr val="1F271F"/>
                </a:solidFill>
                <a:latin typeface="Aptos" panose="020B0004020202020204" pitchFamily="34" charset="0"/>
                <a:cs typeface="Rubik Bold"/>
              </a:rPr>
              <a:t>investing </a:t>
            </a:r>
            <a:r>
              <a:rPr lang="en-US" sz="1600" b="1">
                <a:solidFill>
                  <a:srgbClr val="1F271F"/>
                </a:solidFill>
                <a:latin typeface="Aptos" panose="020B0004020202020204" pitchFamily="34" charset="0"/>
                <a:cs typeface="Rubik Bold"/>
              </a:rPr>
              <a:t>resulting</a:t>
            </a:r>
            <a:r>
              <a:rPr lang="en-US" sz="1600" b="1" spc="-5">
                <a:solidFill>
                  <a:srgbClr val="1F271F"/>
                </a:solidFill>
                <a:latin typeface="Aptos" panose="020B0004020202020204" pitchFamily="34" charset="0"/>
                <a:cs typeface="Rubik Bold"/>
              </a:rPr>
              <a:t> </a:t>
            </a:r>
            <a:r>
              <a:rPr lang="en-US" sz="1600" b="1" spc="-10">
                <a:solidFill>
                  <a:srgbClr val="1F271F"/>
                </a:solidFill>
                <a:latin typeface="Aptos" panose="020B0004020202020204" pitchFamily="34" charset="0"/>
                <a:cs typeface="Rubik Bold"/>
              </a:rPr>
              <a:t>into:</a:t>
            </a:r>
            <a:endParaRPr lang="en-US" sz="1600" b="1">
              <a:latin typeface="Aptos" panose="020B0004020202020204" pitchFamily="34" charset="0"/>
              <a:cs typeface="Rubik Bold"/>
            </a:endParaRPr>
          </a:p>
        </p:txBody>
      </p:sp>
      <p:sp>
        <p:nvSpPr>
          <p:cNvPr id="41" name="object 41"/>
          <p:cNvSpPr txBox="1"/>
          <p:nvPr/>
        </p:nvSpPr>
        <p:spPr>
          <a:xfrm>
            <a:off x="2835827" y="3125777"/>
            <a:ext cx="1448435" cy="505267"/>
          </a:xfrm>
          <a:prstGeom prst="rect">
            <a:avLst/>
          </a:prstGeom>
        </p:spPr>
        <p:txBody>
          <a:bodyPr vert="horz" wrap="square" lIns="0" tIns="12700" rIns="0" bIns="0" rtlCol="0">
            <a:spAutoFit/>
          </a:bodyPr>
          <a:lstStyle/>
          <a:p>
            <a:pPr marL="12700" marR="5080" indent="211454">
              <a:lnSpc>
                <a:spcPct val="100000"/>
              </a:lnSpc>
              <a:spcBef>
                <a:spcPts val="100"/>
              </a:spcBef>
            </a:pPr>
            <a:r>
              <a:rPr lang="en-IN" sz="1600" b="1">
                <a:solidFill>
                  <a:srgbClr val="1F271F"/>
                </a:solidFill>
                <a:latin typeface="Aptos" panose="020B0004020202020204" pitchFamily="34" charset="0"/>
                <a:cs typeface="Rubik Bold"/>
              </a:rPr>
              <a:t>Bottom</a:t>
            </a:r>
            <a:r>
              <a:rPr lang="en-IN" sz="1600" b="1" spc="-15">
                <a:solidFill>
                  <a:srgbClr val="1F271F"/>
                </a:solidFill>
                <a:latin typeface="Aptos" panose="020B0004020202020204" pitchFamily="34" charset="0"/>
                <a:cs typeface="Rubik Bold"/>
              </a:rPr>
              <a:t> </a:t>
            </a:r>
            <a:r>
              <a:rPr lang="en-IN" sz="1600" b="1" spc="-25">
                <a:solidFill>
                  <a:srgbClr val="1F271F"/>
                </a:solidFill>
                <a:latin typeface="Aptos" panose="020B0004020202020204" pitchFamily="34" charset="0"/>
                <a:cs typeface="Rubik Bold"/>
              </a:rPr>
              <a:t>up </a:t>
            </a:r>
            <a:r>
              <a:rPr lang="en-IN" sz="1600" b="1">
                <a:solidFill>
                  <a:srgbClr val="1F271F"/>
                </a:solidFill>
                <a:latin typeface="Aptos" panose="020B0004020202020204" pitchFamily="34" charset="0"/>
                <a:cs typeface="Rubik Bold"/>
              </a:rPr>
              <a:t>stock</a:t>
            </a:r>
            <a:r>
              <a:rPr lang="en-IN" sz="1600" b="1" spc="-15">
                <a:solidFill>
                  <a:srgbClr val="1F271F"/>
                </a:solidFill>
                <a:latin typeface="Aptos" panose="020B0004020202020204" pitchFamily="34" charset="0"/>
                <a:cs typeface="Rubik Bold"/>
              </a:rPr>
              <a:t> </a:t>
            </a:r>
            <a:r>
              <a:rPr lang="en-IN" sz="1600" b="1" spc="-10">
                <a:solidFill>
                  <a:srgbClr val="1F271F"/>
                </a:solidFill>
                <a:latin typeface="Aptos" panose="020B0004020202020204" pitchFamily="34" charset="0"/>
                <a:cs typeface="Rubik Bold"/>
              </a:rPr>
              <a:t>selection</a:t>
            </a:r>
            <a:endParaRPr lang="en-IN" sz="1600" b="1">
              <a:latin typeface="Aptos" panose="020B0004020202020204" pitchFamily="34" charset="0"/>
              <a:cs typeface="Rubik Bold"/>
            </a:endParaRPr>
          </a:p>
        </p:txBody>
      </p:sp>
      <p:sp>
        <p:nvSpPr>
          <p:cNvPr id="42" name="object 42"/>
          <p:cNvSpPr txBox="1"/>
          <p:nvPr/>
        </p:nvSpPr>
        <p:spPr>
          <a:xfrm>
            <a:off x="4831251" y="3101394"/>
            <a:ext cx="1422706" cy="476412"/>
          </a:xfrm>
          <a:prstGeom prst="rect">
            <a:avLst/>
          </a:prstGeom>
        </p:spPr>
        <p:txBody>
          <a:bodyPr vert="horz" wrap="square" lIns="0" tIns="40005" rIns="0" bIns="0" rtlCol="0">
            <a:spAutoFit/>
          </a:bodyPr>
          <a:lstStyle/>
          <a:p>
            <a:pPr marL="113664" marR="5080" indent="-101600">
              <a:lnSpc>
                <a:spcPts val="1730"/>
              </a:lnSpc>
              <a:spcBef>
                <a:spcPts val="315"/>
              </a:spcBef>
            </a:pPr>
            <a:r>
              <a:rPr lang="en-IN" sz="1600" b="1" spc="-10" dirty="0">
                <a:solidFill>
                  <a:srgbClr val="1F271F"/>
                </a:solidFill>
                <a:latin typeface="Aptos" panose="020B0004020202020204" pitchFamily="34" charset="0"/>
                <a:cs typeface="Rubik Bold"/>
              </a:rPr>
              <a:t>Diversified portfolio</a:t>
            </a:r>
            <a:endParaRPr lang="en-IN" sz="1600" b="1" dirty="0">
              <a:latin typeface="Aptos" panose="020B0004020202020204" pitchFamily="34" charset="0"/>
              <a:cs typeface="Rubik Bold"/>
            </a:endParaRPr>
          </a:p>
        </p:txBody>
      </p:sp>
      <p:sp>
        <p:nvSpPr>
          <p:cNvPr id="43" name="object 43"/>
          <p:cNvSpPr txBox="1"/>
          <p:nvPr/>
        </p:nvSpPr>
        <p:spPr>
          <a:xfrm>
            <a:off x="6720248" y="3101394"/>
            <a:ext cx="817244" cy="478721"/>
          </a:xfrm>
          <a:prstGeom prst="rect">
            <a:avLst/>
          </a:prstGeom>
        </p:spPr>
        <p:txBody>
          <a:bodyPr vert="horz" wrap="square" lIns="0" tIns="40005" rIns="0" bIns="0" rtlCol="0">
            <a:spAutoFit/>
          </a:bodyPr>
          <a:lstStyle/>
          <a:p>
            <a:pPr marL="12700" marR="5080" indent="46990">
              <a:lnSpc>
                <a:spcPts val="1730"/>
              </a:lnSpc>
              <a:spcBef>
                <a:spcPts val="315"/>
              </a:spcBef>
            </a:pPr>
            <a:r>
              <a:rPr lang="en-IN" sz="1600" b="1" spc="-10">
                <a:solidFill>
                  <a:srgbClr val="1F271F"/>
                </a:solidFill>
                <a:latin typeface="Aptos" panose="020B0004020202020204" pitchFamily="34" charset="0"/>
                <a:cs typeface="Rubik Bold"/>
              </a:rPr>
              <a:t>Growth oriented</a:t>
            </a:r>
            <a:endParaRPr lang="en-IN" sz="1600" b="1">
              <a:latin typeface="Aptos" panose="020B0004020202020204" pitchFamily="34" charset="0"/>
              <a:cs typeface="Rubik Bold"/>
            </a:endParaRPr>
          </a:p>
        </p:txBody>
      </p:sp>
      <p:sp>
        <p:nvSpPr>
          <p:cNvPr id="44" name="object 44"/>
          <p:cNvSpPr txBox="1"/>
          <p:nvPr/>
        </p:nvSpPr>
        <p:spPr>
          <a:xfrm>
            <a:off x="8365915" y="3101394"/>
            <a:ext cx="1091565" cy="478721"/>
          </a:xfrm>
          <a:prstGeom prst="rect">
            <a:avLst/>
          </a:prstGeom>
        </p:spPr>
        <p:txBody>
          <a:bodyPr vert="horz" wrap="square" lIns="0" tIns="40005" rIns="0" bIns="0" rtlCol="0">
            <a:spAutoFit/>
          </a:bodyPr>
          <a:lstStyle/>
          <a:p>
            <a:pPr marL="280670" marR="5080" indent="-268605">
              <a:lnSpc>
                <a:spcPts val="1730"/>
              </a:lnSpc>
              <a:spcBef>
                <a:spcPts val="315"/>
              </a:spcBef>
            </a:pPr>
            <a:r>
              <a:rPr lang="en-IN" sz="1600" b="1">
                <a:solidFill>
                  <a:srgbClr val="1F271F"/>
                </a:solidFill>
                <a:latin typeface="Aptos" panose="020B0004020202020204" pitchFamily="34" charset="0"/>
                <a:cs typeface="Rubik Bold"/>
              </a:rPr>
              <a:t>High </a:t>
            </a:r>
            <a:r>
              <a:rPr lang="en-IN" sz="1600" b="1" spc="-10">
                <a:solidFill>
                  <a:srgbClr val="1F271F"/>
                </a:solidFill>
                <a:latin typeface="Aptos" panose="020B0004020202020204" pitchFamily="34" charset="0"/>
                <a:cs typeface="Rubik Bold"/>
              </a:rPr>
              <a:t>active share</a:t>
            </a:r>
            <a:endParaRPr lang="en-IN" sz="1600" b="1">
              <a:latin typeface="Aptos" panose="020B0004020202020204" pitchFamily="34" charset="0"/>
              <a:cs typeface="Rubik Bold"/>
            </a:endParaRPr>
          </a:p>
        </p:txBody>
      </p:sp>
      <p:sp>
        <p:nvSpPr>
          <p:cNvPr id="45" name="object 45"/>
          <p:cNvSpPr txBox="1"/>
          <p:nvPr/>
        </p:nvSpPr>
        <p:spPr>
          <a:xfrm>
            <a:off x="10051713" y="3101394"/>
            <a:ext cx="1285240" cy="478721"/>
          </a:xfrm>
          <a:prstGeom prst="rect">
            <a:avLst/>
          </a:prstGeom>
        </p:spPr>
        <p:txBody>
          <a:bodyPr vert="horz" wrap="square" lIns="0" tIns="40005" rIns="0" bIns="0" rtlCol="0">
            <a:spAutoFit/>
          </a:bodyPr>
          <a:lstStyle/>
          <a:p>
            <a:pPr marL="241300" marR="5080" indent="-228600">
              <a:lnSpc>
                <a:spcPts val="1730"/>
              </a:lnSpc>
              <a:spcBef>
                <a:spcPts val="315"/>
              </a:spcBef>
            </a:pPr>
            <a:r>
              <a:rPr lang="en-IN" sz="1600" b="1" dirty="0">
                <a:solidFill>
                  <a:srgbClr val="1F271F"/>
                </a:solidFill>
                <a:latin typeface="Aptos" panose="020B0004020202020204" pitchFamily="34" charset="0"/>
                <a:cs typeface="Rubik Bold"/>
              </a:rPr>
              <a:t>Low</a:t>
            </a:r>
            <a:r>
              <a:rPr lang="en-IN" sz="1600" b="1" spc="-30" dirty="0">
                <a:solidFill>
                  <a:srgbClr val="1F271F"/>
                </a:solidFill>
                <a:latin typeface="Aptos" panose="020B0004020202020204" pitchFamily="34" charset="0"/>
                <a:cs typeface="Rubik Bold"/>
              </a:rPr>
              <a:t> </a:t>
            </a:r>
            <a:r>
              <a:rPr lang="en-IN" sz="1600" b="1" spc="-10" dirty="0">
                <a:solidFill>
                  <a:srgbClr val="1F271F"/>
                </a:solidFill>
                <a:latin typeface="Aptos" panose="020B0004020202020204" pitchFamily="34" charset="0"/>
                <a:cs typeface="Rubik Bold"/>
              </a:rPr>
              <a:t>turnover portfolio</a:t>
            </a:r>
            <a:endParaRPr lang="en-IN" sz="1600" b="1" dirty="0">
              <a:latin typeface="Aptos" panose="020B0004020202020204" pitchFamily="34" charset="0"/>
              <a:cs typeface="Rubik Bold"/>
            </a:endParaRPr>
          </a:p>
        </p:txBody>
      </p:sp>
      <p:sp>
        <p:nvSpPr>
          <p:cNvPr id="46" name="object 46"/>
          <p:cNvSpPr txBox="1"/>
          <p:nvPr/>
        </p:nvSpPr>
        <p:spPr>
          <a:xfrm>
            <a:off x="4276007" y="5377742"/>
            <a:ext cx="837565" cy="696729"/>
          </a:xfrm>
          <a:prstGeom prst="rect">
            <a:avLst/>
          </a:prstGeom>
        </p:spPr>
        <p:txBody>
          <a:bodyPr vert="horz" wrap="square" lIns="0" tIns="40005" rIns="0" bIns="0" rtlCol="0">
            <a:spAutoFit/>
          </a:bodyPr>
          <a:lstStyle/>
          <a:p>
            <a:pPr marL="12700" marR="5080" indent="76200">
              <a:lnSpc>
                <a:spcPts val="1730"/>
              </a:lnSpc>
              <a:spcBef>
                <a:spcPts val="315"/>
              </a:spcBef>
            </a:pPr>
            <a:r>
              <a:rPr lang="en-IN" sz="1600" b="1" spc="-10">
                <a:solidFill>
                  <a:srgbClr val="1F271F"/>
                </a:solidFill>
                <a:latin typeface="Aptos" panose="020B0004020202020204" pitchFamily="34" charset="0"/>
                <a:cs typeface="Rubik Bold"/>
              </a:rPr>
              <a:t>Quality Oriented Portfolio</a:t>
            </a:r>
            <a:endParaRPr lang="en-IN" sz="1600" b="1">
              <a:latin typeface="Aptos" panose="020B0004020202020204" pitchFamily="34" charset="0"/>
              <a:cs typeface="Rubik Bold"/>
            </a:endParaRPr>
          </a:p>
        </p:txBody>
      </p:sp>
      <p:sp>
        <p:nvSpPr>
          <p:cNvPr id="47" name="object 47"/>
          <p:cNvSpPr txBox="1"/>
          <p:nvPr/>
        </p:nvSpPr>
        <p:spPr>
          <a:xfrm>
            <a:off x="5586392" y="5377742"/>
            <a:ext cx="1409700" cy="478721"/>
          </a:xfrm>
          <a:prstGeom prst="rect">
            <a:avLst/>
          </a:prstGeom>
        </p:spPr>
        <p:txBody>
          <a:bodyPr vert="horz" wrap="square" lIns="0" tIns="40005" rIns="0" bIns="0" rtlCol="0">
            <a:spAutoFit/>
          </a:bodyPr>
          <a:lstStyle/>
          <a:p>
            <a:pPr marL="12700" marR="5080" indent="186690">
              <a:lnSpc>
                <a:spcPts val="1730"/>
              </a:lnSpc>
              <a:spcBef>
                <a:spcPts val="315"/>
              </a:spcBef>
            </a:pPr>
            <a:r>
              <a:rPr lang="en-IN" sz="1600" b="1">
                <a:solidFill>
                  <a:srgbClr val="1F271F"/>
                </a:solidFill>
                <a:latin typeface="Aptos" panose="020B0004020202020204" pitchFamily="34" charset="0"/>
                <a:cs typeface="Rubik Bold"/>
              </a:rPr>
              <a:t>Long</a:t>
            </a:r>
            <a:r>
              <a:rPr lang="en-IN" sz="1600" b="1" spc="-30">
                <a:solidFill>
                  <a:srgbClr val="1F271F"/>
                </a:solidFill>
                <a:latin typeface="Aptos" panose="020B0004020202020204" pitchFamily="34" charset="0"/>
                <a:cs typeface="Rubik Bold"/>
              </a:rPr>
              <a:t> </a:t>
            </a:r>
            <a:r>
              <a:rPr lang="en-IN" sz="1600" b="1" spc="-20">
                <a:solidFill>
                  <a:srgbClr val="1F271F"/>
                </a:solidFill>
                <a:latin typeface="Aptos" panose="020B0004020202020204" pitchFamily="34" charset="0"/>
                <a:cs typeface="Rubik Bold"/>
              </a:rPr>
              <a:t>Term </a:t>
            </a:r>
            <a:r>
              <a:rPr lang="en-IN" sz="1600" b="1">
                <a:solidFill>
                  <a:srgbClr val="1F271F"/>
                </a:solidFill>
                <a:latin typeface="Aptos" panose="020B0004020202020204" pitchFamily="34" charset="0"/>
                <a:cs typeface="Rubik Bold"/>
              </a:rPr>
              <a:t>Value</a:t>
            </a:r>
            <a:r>
              <a:rPr lang="en-IN" sz="1600" b="1" spc="-10">
                <a:solidFill>
                  <a:srgbClr val="1F271F"/>
                </a:solidFill>
                <a:latin typeface="Aptos" panose="020B0004020202020204" pitchFamily="34" charset="0"/>
                <a:cs typeface="Rubik Bold"/>
              </a:rPr>
              <a:t> Creation</a:t>
            </a:r>
            <a:endParaRPr lang="en-IN" sz="1600" b="1">
              <a:latin typeface="Aptos" panose="020B0004020202020204" pitchFamily="34" charset="0"/>
              <a:cs typeface="Rubik Bold"/>
            </a:endParaRPr>
          </a:p>
        </p:txBody>
      </p:sp>
      <p:sp>
        <p:nvSpPr>
          <p:cNvPr id="48" name="object 48"/>
          <p:cNvSpPr txBox="1"/>
          <p:nvPr/>
        </p:nvSpPr>
        <p:spPr>
          <a:xfrm>
            <a:off x="7181766" y="5377742"/>
            <a:ext cx="1409700" cy="696729"/>
          </a:xfrm>
          <a:prstGeom prst="rect">
            <a:avLst/>
          </a:prstGeom>
        </p:spPr>
        <p:txBody>
          <a:bodyPr vert="horz" wrap="square" lIns="0" tIns="40005" rIns="0" bIns="0" rtlCol="0">
            <a:spAutoFit/>
          </a:bodyPr>
          <a:lstStyle/>
          <a:p>
            <a:pPr marL="12700" marR="5080" indent="-635" algn="ctr">
              <a:lnSpc>
                <a:spcPts val="1730"/>
              </a:lnSpc>
              <a:spcBef>
                <a:spcPts val="315"/>
              </a:spcBef>
            </a:pPr>
            <a:r>
              <a:rPr lang="en-IN" sz="1600" b="1" spc="-10" dirty="0">
                <a:solidFill>
                  <a:srgbClr val="1F271F"/>
                </a:solidFill>
                <a:latin typeface="Aptos" panose="020B0004020202020204" pitchFamily="34" charset="0"/>
                <a:cs typeface="Rubik Bold"/>
              </a:rPr>
              <a:t>Robust Businesses across sectors</a:t>
            </a:r>
            <a:endParaRPr lang="en-IN" sz="1600" b="1" dirty="0">
              <a:latin typeface="Aptos" panose="020B0004020202020204" pitchFamily="34" charset="0"/>
              <a:cs typeface="Rubik Bold"/>
            </a:endParaRPr>
          </a:p>
        </p:txBody>
      </p:sp>
      <p:sp>
        <p:nvSpPr>
          <p:cNvPr id="54" name="TextBox 53">
            <a:extLst>
              <a:ext uri="{FF2B5EF4-FFF2-40B4-BE49-F238E27FC236}">
                <a16:creationId xmlns:a16="http://schemas.microsoft.com/office/drawing/2014/main" id="{93BFA712-9C90-50F6-5E3A-9564B8F2F326}"/>
              </a:ext>
            </a:extLst>
          </p:cNvPr>
          <p:cNvSpPr txBox="1"/>
          <p:nvPr/>
        </p:nvSpPr>
        <p:spPr>
          <a:xfrm>
            <a:off x="65695" y="6553521"/>
            <a:ext cx="3366627" cy="276999"/>
          </a:xfrm>
          <a:prstGeom prst="rect">
            <a:avLst/>
          </a:prstGeom>
          <a:noFill/>
        </p:spPr>
        <p:txBody>
          <a:bodyPr wrap="none" rtlCol="0">
            <a:spAutoFit/>
          </a:bodyPr>
          <a:lstStyle/>
          <a:p>
            <a:r>
              <a:rPr lang="fr-FR" sz="1200" b="1">
                <a:solidFill>
                  <a:srgbClr val="005CAC"/>
                </a:solidFill>
                <a:latin typeface="Aptos" panose="020B0004020202020204" pitchFamily="34" charset="0"/>
                <a:cs typeface="Rubik Bold" pitchFamily="2" charset="-79"/>
              </a:rPr>
              <a:t>BAJAJ FINSERV ASSET MANAGEMENT LIMITED</a:t>
            </a:r>
            <a:endParaRPr lang="en-US" sz="1200" b="1">
              <a:solidFill>
                <a:srgbClr val="005CAC"/>
              </a:solidFill>
              <a:latin typeface="Aptos" panose="020B0004020202020204" pitchFamily="34" charset="0"/>
              <a:cs typeface="Rubik Bold" pitchFamily="2" charset="-79"/>
            </a:endParaRPr>
          </a:p>
        </p:txBody>
      </p:sp>
      <p:pic>
        <p:nvPicPr>
          <p:cNvPr id="55" name="Picture 54" descr="A blue and black sign with white text&#10;&#10;AI-generated content may be incorrect.">
            <a:extLst>
              <a:ext uri="{FF2B5EF4-FFF2-40B4-BE49-F238E27FC236}">
                <a16:creationId xmlns:a16="http://schemas.microsoft.com/office/drawing/2014/main" id="{8CF752B4-948C-0E48-DFBB-B72EC9D5EDC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666249" y="123340"/>
            <a:ext cx="1401991" cy="59103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720EDD-3263-9480-D276-DD5F5F1E1A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090" b="13346"/>
          <a:stretch/>
        </p:blipFill>
        <p:spPr>
          <a:xfrm>
            <a:off x="-18288" y="3010200"/>
            <a:ext cx="3588708" cy="3657299"/>
          </a:xfrm>
          <a:prstGeom prst="rect">
            <a:avLst/>
          </a:prstGeom>
        </p:spPr>
      </p:pic>
      <p:grpSp>
        <p:nvGrpSpPr>
          <p:cNvPr id="12" name="Group 11">
            <a:extLst>
              <a:ext uri="{FF2B5EF4-FFF2-40B4-BE49-F238E27FC236}">
                <a16:creationId xmlns:a16="http://schemas.microsoft.com/office/drawing/2014/main" id="{E4BEC619-208B-4373-DA3D-B0DF40791A28}"/>
              </a:ext>
            </a:extLst>
          </p:cNvPr>
          <p:cNvGrpSpPr/>
          <p:nvPr/>
        </p:nvGrpSpPr>
        <p:grpSpPr>
          <a:xfrm rot="16200000" flipH="1">
            <a:off x="-687354" y="487117"/>
            <a:ext cx="4821276" cy="3694279"/>
            <a:chOff x="-100207" y="-34641"/>
            <a:chExt cx="5413916" cy="2787631"/>
          </a:xfrm>
        </p:grpSpPr>
        <p:pic>
          <p:nvPicPr>
            <p:cNvPr id="10" name="Graphic 9">
              <a:extLst>
                <a:ext uri="{FF2B5EF4-FFF2-40B4-BE49-F238E27FC236}">
                  <a16:creationId xmlns:a16="http://schemas.microsoft.com/office/drawing/2014/main" id="{E1BD998E-1881-2168-9FC1-8613F1DE1BD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0207" y="-34641"/>
              <a:ext cx="5388964" cy="2787631"/>
            </a:xfrm>
            <a:prstGeom prst="rect">
              <a:avLst/>
            </a:prstGeom>
            <a:effectLst>
              <a:outerShdw blurRad="50800" dist="38100" dir="2700000" algn="tl" rotWithShape="0">
                <a:prstClr val="black">
                  <a:alpha val="46000"/>
                </a:prstClr>
              </a:outerShdw>
            </a:effectLst>
          </p:spPr>
        </p:pic>
        <p:cxnSp>
          <p:nvCxnSpPr>
            <p:cNvPr id="11" name="Straight Connector 10">
              <a:extLst>
                <a:ext uri="{FF2B5EF4-FFF2-40B4-BE49-F238E27FC236}">
                  <a16:creationId xmlns:a16="http://schemas.microsoft.com/office/drawing/2014/main" id="{CB913346-551F-111D-B1C4-ECA00D915807}"/>
                </a:ext>
              </a:extLst>
            </p:cNvPr>
            <p:cNvCxnSpPr>
              <a:cxnSpLocks/>
            </p:cNvCxnSpPr>
            <p:nvPr/>
          </p:nvCxnSpPr>
          <p:spPr>
            <a:xfrm flipH="1">
              <a:off x="4215393" y="0"/>
              <a:ext cx="1098316" cy="2752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B4EEBE97-DBE3-2974-77D5-9F0713E9566D}"/>
              </a:ext>
            </a:extLst>
          </p:cNvPr>
          <p:cNvSpPr txBox="1"/>
          <p:nvPr/>
        </p:nvSpPr>
        <p:spPr>
          <a:xfrm>
            <a:off x="85118" y="708496"/>
            <a:ext cx="3291035" cy="646331"/>
          </a:xfrm>
          <a:prstGeom prst="rect">
            <a:avLst/>
          </a:prstGeom>
          <a:noFill/>
        </p:spPr>
        <p:txBody>
          <a:bodyPr wrap="square" rtlCol="0">
            <a:spAutoFit/>
          </a:bodyPr>
          <a:lstStyle/>
          <a:p>
            <a:r>
              <a:rPr lang="en-US" dirty="0">
                <a:solidFill>
                  <a:schemeClr val="bg1"/>
                </a:solidFill>
                <a:latin typeface="Rubik Medium" pitchFamily="2" charset="-79"/>
                <a:cs typeface="Rubik Medium" pitchFamily="2" charset="-79"/>
              </a:rPr>
              <a:t>Bajaj </a:t>
            </a:r>
            <a:r>
              <a:rPr lang="en-US" dirty="0" err="1">
                <a:solidFill>
                  <a:schemeClr val="bg1"/>
                </a:solidFill>
                <a:latin typeface="Rubik Medium" pitchFamily="2" charset="-79"/>
                <a:cs typeface="Rubik Medium" pitchFamily="2" charset="-79"/>
              </a:rPr>
              <a:t>Finserv</a:t>
            </a:r>
            <a:endParaRPr lang="en-US" dirty="0">
              <a:solidFill>
                <a:schemeClr val="bg1"/>
              </a:solidFill>
              <a:latin typeface="Rubik Medium" pitchFamily="2" charset="-79"/>
              <a:cs typeface="Rubik Medium" pitchFamily="2" charset="-79"/>
            </a:endParaRPr>
          </a:p>
          <a:p>
            <a:r>
              <a:rPr lang="en-US" dirty="0">
                <a:solidFill>
                  <a:schemeClr val="bg1"/>
                </a:solidFill>
                <a:latin typeface="Rubik Medium" pitchFamily="2" charset="-79"/>
                <a:cs typeface="Rubik Medium" pitchFamily="2" charset="-79"/>
              </a:rPr>
              <a:t>Large and Mid Cap Fund</a:t>
            </a:r>
            <a:endParaRPr lang="en-IN" dirty="0">
              <a:solidFill>
                <a:schemeClr val="bg1"/>
              </a:solidFill>
              <a:latin typeface="Rubik Medium" pitchFamily="2" charset="-79"/>
              <a:cs typeface="Rubik Medium" pitchFamily="2" charset="-79"/>
            </a:endParaRPr>
          </a:p>
        </p:txBody>
      </p:sp>
      <p:sp>
        <p:nvSpPr>
          <p:cNvPr id="14" name="TextBox 13">
            <a:extLst>
              <a:ext uri="{FF2B5EF4-FFF2-40B4-BE49-F238E27FC236}">
                <a16:creationId xmlns:a16="http://schemas.microsoft.com/office/drawing/2014/main" id="{5E6EFA1A-38D4-61C4-504E-1D74AAD1B12F}"/>
              </a:ext>
            </a:extLst>
          </p:cNvPr>
          <p:cNvSpPr txBox="1"/>
          <p:nvPr/>
        </p:nvSpPr>
        <p:spPr>
          <a:xfrm>
            <a:off x="85118" y="1304367"/>
            <a:ext cx="3291035" cy="341632"/>
          </a:xfrm>
          <a:prstGeom prst="rect">
            <a:avLst/>
          </a:prstGeom>
          <a:noFill/>
        </p:spPr>
        <p:txBody>
          <a:bodyPr wrap="square" rtlCol="0">
            <a:spAutoFit/>
          </a:bodyPr>
          <a:lstStyle/>
          <a:p>
            <a:pPr>
              <a:lnSpc>
                <a:spcPct val="90000"/>
              </a:lnSpc>
              <a:spcAft>
                <a:spcPts val="600"/>
              </a:spcAft>
            </a:pPr>
            <a:r>
              <a:rPr lang="en-GB" sz="900" dirty="0">
                <a:solidFill>
                  <a:schemeClr val="bg1"/>
                </a:solidFill>
                <a:latin typeface="Rubik Light" pitchFamily="2" charset="-79"/>
                <a:cs typeface="Rubik Light" pitchFamily="2" charset="-79"/>
              </a:rPr>
              <a:t>(An open ended equity scheme investing in both large cap and mid cap stocks)</a:t>
            </a:r>
            <a:endParaRPr lang="en-US" sz="900" dirty="0">
              <a:solidFill>
                <a:schemeClr val="bg1"/>
              </a:solidFill>
              <a:latin typeface="Rubik Light" pitchFamily="2" charset="-79"/>
              <a:cs typeface="Rubik Light" pitchFamily="2" charset="-79"/>
            </a:endParaRPr>
          </a:p>
        </p:txBody>
      </p:sp>
      <p:sp>
        <p:nvSpPr>
          <p:cNvPr id="15" name="TextBox 14">
            <a:extLst>
              <a:ext uri="{FF2B5EF4-FFF2-40B4-BE49-F238E27FC236}">
                <a16:creationId xmlns:a16="http://schemas.microsoft.com/office/drawing/2014/main" id="{4D677E3F-CE82-B92F-09C2-51F53291BFD5}"/>
              </a:ext>
            </a:extLst>
          </p:cNvPr>
          <p:cNvSpPr txBox="1"/>
          <p:nvPr/>
        </p:nvSpPr>
        <p:spPr>
          <a:xfrm>
            <a:off x="101240" y="538340"/>
            <a:ext cx="3274913" cy="253916"/>
          </a:xfrm>
          <a:prstGeom prst="rect">
            <a:avLst/>
          </a:prstGeom>
          <a:noFill/>
        </p:spPr>
        <p:txBody>
          <a:bodyPr wrap="square">
            <a:spAutoFit/>
          </a:bodyPr>
          <a:lstStyle/>
          <a:p>
            <a:pPr algn="just" defTabSz="914400"/>
            <a:r>
              <a:rPr lang="en-GB" sz="1050" dirty="0">
                <a:solidFill>
                  <a:schemeClr val="bg1"/>
                </a:solidFill>
                <a:latin typeface="Rubik Light" pitchFamily="2" charset="-79"/>
                <a:cs typeface="Rubik Light" pitchFamily="2" charset="-79"/>
              </a:rPr>
              <a:t>Fortifying your wealth with moat based investing</a:t>
            </a:r>
            <a:endParaRPr lang="en-US" sz="1050" dirty="0">
              <a:solidFill>
                <a:schemeClr val="bg1"/>
              </a:solidFill>
              <a:latin typeface="Rubik Light" pitchFamily="2" charset="-79"/>
              <a:cs typeface="Rubik Light" pitchFamily="2" charset="-79"/>
            </a:endParaRPr>
          </a:p>
        </p:txBody>
      </p:sp>
      <p:sp>
        <p:nvSpPr>
          <p:cNvPr id="18" name="TextBox 17">
            <a:extLst>
              <a:ext uri="{FF2B5EF4-FFF2-40B4-BE49-F238E27FC236}">
                <a16:creationId xmlns:a16="http://schemas.microsoft.com/office/drawing/2014/main" id="{BED42120-83D2-E4C6-497B-04BA20EDE446}"/>
              </a:ext>
            </a:extLst>
          </p:cNvPr>
          <p:cNvSpPr txBox="1"/>
          <p:nvPr/>
        </p:nvSpPr>
        <p:spPr>
          <a:xfrm>
            <a:off x="114564" y="1952044"/>
            <a:ext cx="3291035" cy="646331"/>
          </a:xfrm>
          <a:prstGeom prst="rect">
            <a:avLst/>
          </a:prstGeom>
          <a:noFill/>
        </p:spPr>
        <p:txBody>
          <a:bodyPr wrap="square">
            <a:spAutoFit/>
          </a:bodyPr>
          <a:lstStyle/>
          <a:p>
            <a:pPr algn="just" defTabSz="914400">
              <a:lnSpc>
                <a:spcPct val="90000"/>
              </a:lnSpc>
            </a:pPr>
            <a:r>
              <a:rPr lang="en-US" sz="1000" dirty="0">
                <a:solidFill>
                  <a:schemeClr val="bg1"/>
                </a:solidFill>
                <a:latin typeface="Rubik SemiBold" pitchFamily="2" charset="-79"/>
                <a:cs typeface="Rubik SemiBold" pitchFamily="2" charset="-79"/>
              </a:rPr>
              <a:t>The Economic Moats </a:t>
            </a:r>
            <a:r>
              <a:rPr lang="en-US" sz="1000" dirty="0">
                <a:solidFill>
                  <a:schemeClr val="bg1"/>
                </a:solidFill>
                <a:latin typeface="Rubik Light" pitchFamily="2" charset="-79"/>
                <a:cs typeface="Rubik Light" pitchFamily="2" charset="-79"/>
              </a:rPr>
              <a:t>safeguard businesses by shielding them from competitors, preserving their market share, and ensuring the long-term sustainability of profits.</a:t>
            </a:r>
          </a:p>
        </p:txBody>
      </p:sp>
      <p:pic>
        <p:nvPicPr>
          <p:cNvPr id="19" name="Graphic 18">
            <a:extLst>
              <a:ext uri="{FF2B5EF4-FFF2-40B4-BE49-F238E27FC236}">
                <a16:creationId xmlns:a16="http://schemas.microsoft.com/office/drawing/2014/main" id="{F3CD1F59-9882-E5B1-CB1C-824B13C85B2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07980" y="2732405"/>
            <a:ext cx="3197619" cy="717576"/>
          </a:xfrm>
          <a:prstGeom prst="rect">
            <a:avLst/>
          </a:prstGeom>
        </p:spPr>
      </p:pic>
      <p:sp>
        <p:nvSpPr>
          <p:cNvPr id="22" name="Rectangle 21">
            <a:extLst>
              <a:ext uri="{FF2B5EF4-FFF2-40B4-BE49-F238E27FC236}">
                <a16:creationId xmlns:a16="http://schemas.microsoft.com/office/drawing/2014/main" id="{612F3A5F-F2DD-B2DF-80B4-5D744F2AC93C}"/>
              </a:ext>
            </a:extLst>
          </p:cNvPr>
          <p:cNvSpPr/>
          <p:nvPr/>
        </p:nvSpPr>
        <p:spPr>
          <a:xfrm>
            <a:off x="3777183" y="69541"/>
            <a:ext cx="6772178" cy="784067"/>
          </a:xfrm>
          <a:prstGeom prst="rect">
            <a:avLst/>
          </a:prstGeom>
          <a:solidFill>
            <a:schemeClr val="bg1">
              <a:lumMod val="95000"/>
            </a:schemeClr>
          </a:solidFill>
          <a:ln>
            <a:noFill/>
          </a:ln>
          <a:effectLst>
            <a:innerShdw blurRad="114300">
              <a:prstClr val="black">
                <a:alpha val="24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TextBox 461">
            <a:extLst>
              <a:ext uri="{FF2B5EF4-FFF2-40B4-BE49-F238E27FC236}">
                <a16:creationId xmlns:a16="http://schemas.microsoft.com/office/drawing/2014/main" id="{D6EF66CC-2AAF-6F70-B673-6FAF222C4F3E}"/>
              </a:ext>
            </a:extLst>
          </p:cNvPr>
          <p:cNvSpPr txBox="1"/>
          <p:nvPr/>
        </p:nvSpPr>
        <p:spPr>
          <a:xfrm>
            <a:off x="3777183" y="6358026"/>
            <a:ext cx="8114558" cy="338554"/>
          </a:xfrm>
          <a:prstGeom prst="rect">
            <a:avLst/>
          </a:prstGeom>
          <a:noFill/>
        </p:spPr>
        <p:txBody>
          <a:bodyPr wrap="square" rtlCol="0">
            <a:spAutoFit/>
          </a:bodyPr>
          <a:lstStyle/>
          <a:p>
            <a:r>
              <a:rPr lang="en-US" sz="800" dirty="0">
                <a:latin typeface="Rubik" pitchFamily="2" charset="-79"/>
                <a:cs typeface="Rubik" pitchFamily="2" charset="-79"/>
              </a:rPr>
              <a:t>These 8 color boxes represent each Moat and the boxes after each company's name represent it's presence in that particular Moat wherever applicable. We have also shown % to Net Assets for each company. Data as on 31</a:t>
            </a:r>
            <a:r>
              <a:rPr lang="en-US" sz="800" baseline="30000" dirty="0">
                <a:latin typeface="Rubik" pitchFamily="2" charset="-79"/>
                <a:cs typeface="Rubik" pitchFamily="2" charset="-79"/>
              </a:rPr>
              <a:t>st</a:t>
            </a:r>
            <a:r>
              <a:rPr lang="en-US" sz="800" dirty="0">
                <a:latin typeface="Rubik" pitchFamily="2" charset="-79"/>
                <a:cs typeface="Rubik" pitchFamily="2" charset="-79"/>
              </a:rPr>
              <a:t> March 2026</a:t>
            </a:r>
          </a:p>
        </p:txBody>
      </p:sp>
      <p:grpSp>
        <p:nvGrpSpPr>
          <p:cNvPr id="44" name="Group 43">
            <a:extLst>
              <a:ext uri="{FF2B5EF4-FFF2-40B4-BE49-F238E27FC236}">
                <a16:creationId xmlns:a16="http://schemas.microsoft.com/office/drawing/2014/main" id="{39950764-CADA-3965-4AE7-6844FABF3927}"/>
              </a:ext>
            </a:extLst>
          </p:cNvPr>
          <p:cNvGrpSpPr/>
          <p:nvPr/>
        </p:nvGrpSpPr>
        <p:grpSpPr>
          <a:xfrm>
            <a:off x="3813351" y="6118960"/>
            <a:ext cx="886047" cy="215444"/>
            <a:chOff x="3813351" y="6061810"/>
            <a:chExt cx="886047" cy="215444"/>
          </a:xfrm>
        </p:grpSpPr>
        <p:sp>
          <p:nvSpPr>
            <p:cNvPr id="477" name="TextBox 476">
              <a:extLst>
                <a:ext uri="{FF2B5EF4-FFF2-40B4-BE49-F238E27FC236}">
                  <a16:creationId xmlns:a16="http://schemas.microsoft.com/office/drawing/2014/main" id="{24DB0ADA-7E1D-B613-4DA7-BB405A310E5D}"/>
                </a:ext>
              </a:extLst>
            </p:cNvPr>
            <p:cNvSpPr txBox="1"/>
            <p:nvPr/>
          </p:nvSpPr>
          <p:spPr>
            <a:xfrm>
              <a:off x="3849800" y="6061810"/>
              <a:ext cx="849598" cy="215444"/>
            </a:xfrm>
            <a:prstGeom prst="rect">
              <a:avLst/>
            </a:prstGeom>
            <a:noFill/>
          </p:spPr>
          <p:txBody>
            <a:bodyPr wrap="square" rtlCol="0">
              <a:spAutoFit/>
            </a:bodyPr>
            <a:lstStyle/>
            <a:p>
              <a:r>
                <a:rPr lang="en-US" sz="800" dirty="0">
                  <a:solidFill>
                    <a:schemeClr val="tx1">
                      <a:lumMod val="85000"/>
                      <a:lumOff val="15000"/>
                    </a:schemeClr>
                  </a:solidFill>
                  <a:latin typeface="Rubik SemiBold" pitchFamily="2" charset="-79"/>
                  <a:cs typeface="Rubik SemiBold" pitchFamily="2" charset="-79"/>
                </a:rPr>
                <a:t>Management</a:t>
              </a:r>
            </a:p>
          </p:txBody>
        </p:sp>
        <p:sp>
          <p:nvSpPr>
            <p:cNvPr id="464" name="Rectangle: Rounded Corners 463">
              <a:extLst>
                <a:ext uri="{FF2B5EF4-FFF2-40B4-BE49-F238E27FC236}">
                  <a16:creationId xmlns:a16="http://schemas.microsoft.com/office/drawing/2014/main" id="{85941DC0-78A9-8014-5411-D715B869A708}"/>
                </a:ext>
              </a:extLst>
            </p:cNvPr>
            <p:cNvSpPr/>
            <p:nvPr/>
          </p:nvSpPr>
          <p:spPr>
            <a:xfrm>
              <a:off x="3813351" y="6063734"/>
              <a:ext cx="98115" cy="177762"/>
            </a:xfrm>
            <a:prstGeom prst="roundRect">
              <a:avLst/>
            </a:prstGeom>
            <a:solidFill>
              <a:schemeClr val="bg1"/>
            </a:solidFill>
            <a:ln w="9525">
              <a:solidFill>
                <a:srgbClr val="20386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A402097B-DE5A-6F38-B60D-492B2DE9AEB2}"/>
              </a:ext>
            </a:extLst>
          </p:cNvPr>
          <p:cNvGrpSpPr/>
          <p:nvPr/>
        </p:nvGrpSpPr>
        <p:grpSpPr>
          <a:xfrm>
            <a:off x="4877339" y="6057405"/>
            <a:ext cx="815060" cy="338554"/>
            <a:chOff x="4699210" y="6000255"/>
            <a:chExt cx="815060" cy="338554"/>
          </a:xfrm>
        </p:grpSpPr>
        <p:sp>
          <p:nvSpPr>
            <p:cNvPr id="474" name="TextBox 473">
              <a:extLst>
                <a:ext uri="{FF2B5EF4-FFF2-40B4-BE49-F238E27FC236}">
                  <a16:creationId xmlns:a16="http://schemas.microsoft.com/office/drawing/2014/main" id="{F336CF9C-4514-9D54-FA69-20840B467869}"/>
                </a:ext>
              </a:extLst>
            </p:cNvPr>
            <p:cNvSpPr txBox="1"/>
            <p:nvPr/>
          </p:nvSpPr>
          <p:spPr>
            <a:xfrm>
              <a:off x="4725337" y="6000255"/>
              <a:ext cx="788933" cy="338554"/>
            </a:xfrm>
            <a:prstGeom prst="rect">
              <a:avLst/>
            </a:prstGeom>
            <a:noFill/>
          </p:spPr>
          <p:txBody>
            <a:bodyPr wrap="square" rtlCol="0">
              <a:spAutoFit/>
            </a:bodyPr>
            <a:lstStyle/>
            <a:p>
              <a:r>
                <a:rPr lang="en-US" sz="800" dirty="0">
                  <a:solidFill>
                    <a:schemeClr val="tx1">
                      <a:lumMod val="85000"/>
                      <a:lumOff val="15000"/>
                    </a:schemeClr>
                  </a:solidFill>
                  <a:latin typeface="Rubik SemiBold" pitchFamily="2" charset="-79"/>
                  <a:cs typeface="Rubik SemiBold" pitchFamily="2" charset="-79"/>
                </a:rPr>
                <a:t>Cost Advantages</a:t>
              </a:r>
            </a:p>
          </p:txBody>
        </p:sp>
        <p:sp>
          <p:nvSpPr>
            <p:cNvPr id="465" name="Rectangle: Rounded Corners 464">
              <a:extLst>
                <a:ext uri="{FF2B5EF4-FFF2-40B4-BE49-F238E27FC236}">
                  <a16:creationId xmlns:a16="http://schemas.microsoft.com/office/drawing/2014/main" id="{E92CF5F8-7537-1AB5-0FA7-58D0D3953A6A}"/>
                </a:ext>
              </a:extLst>
            </p:cNvPr>
            <p:cNvSpPr/>
            <p:nvPr/>
          </p:nvSpPr>
          <p:spPr>
            <a:xfrm>
              <a:off x="4699210" y="6063833"/>
              <a:ext cx="97200" cy="176400"/>
            </a:xfrm>
            <a:prstGeom prst="roundRect">
              <a:avLst/>
            </a:prstGeom>
            <a:solidFill>
              <a:srgbClr val="57585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4D4216B7-BEDE-62B2-4A7D-33EC590E289D}"/>
              </a:ext>
            </a:extLst>
          </p:cNvPr>
          <p:cNvGrpSpPr/>
          <p:nvPr/>
        </p:nvGrpSpPr>
        <p:grpSpPr>
          <a:xfrm>
            <a:off x="5870340" y="6057405"/>
            <a:ext cx="664586" cy="338554"/>
            <a:chOff x="5482683" y="6000255"/>
            <a:chExt cx="664586" cy="338554"/>
          </a:xfrm>
        </p:grpSpPr>
        <p:sp>
          <p:nvSpPr>
            <p:cNvPr id="473" name="TextBox 472">
              <a:extLst>
                <a:ext uri="{FF2B5EF4-FFF2-40B4-BE49-F238E27FC236}">
                  <a16:creationId xmlns:a16="http://schemas.microsoft.com/office/drawing/2014/main" id="{AC677C1C-14B8-0F1F-3DCB-1D2878C21B00}"/>
                </a:ext>
              </a:extLst>
            </p:cNvPr>
            <p:cNvSpPr txBox="1"/>
            <p:nvPr/>
          </p:nvSpPr>
          <p:spPr>
            <a:xfrm>
              <a:off x="5513269" y="6000255"/>
              <a:ext cx="634000" cy="338554"/>
            </a:xfrm>
            <a:prstGeom prst="rect">
              <a:avLst/>
            </a:prstGeom>
            <a:noFill/>
          </p:spPr>
          <p:txBody>
            <a:bodyPr wrap="square" rtlCol="0">
              <a:spAutoFit/>
            </a:bodyPr>
            <a:lstStyle/>
            <a:p>
              <a:r>
                <a:rPr lang="en-GB" sz="800" dirty="0">
                  <a:solidFill>
                    <a:schemeClr val="tx1">
                      <a:lumMod val="85000"/>
                      <a:lumOff val="15000"/>
                    </a:schemeClr>
                  </a:solidFill>
                  <a:latin typeface="Rubik SemiBold" pitchFamily="2" charset="-79"/>
                  <a:cs typeface="Rubik SemiBold" pitchFamily="2" charset="-79"/>
                </a:rPr>
                <a:t>Network Effects </a:t>
              </a:r>
              <a:endParaRPr lang="en-US" sz="800" dirty="0">
                <a:solidFill>
                  <a:schemeClr val="tx1">
                    <a:lumMod val="85000"/>
                    <a:lumOff val="15000"/>
                  </a:schemeClr>
                </a:solidFill>
                <a:latin typeface="Rubik SemiBold" pitchFamily="2" charset="-79"/>
                <a:cs typeface="Rubik SemiBold" pitchFamily="2" charset="-79"/>
              </a:endParaRPr>
            </a:p>
          </p:txBody>
        </p:sp>
        <p:sp>
          <p:nvSpPr>
            <p:cNvPr id="466" name="Rectangle: Rounded Corners 465">
              <a:extLst>
                <a:ext uri="{FF2B5EF4-FFF2-40B4-BE49-F238E27FC236}">
                  <a16:creationId xmlns:a16="http://schemas.microsoft.com/office/drawing/2014/main" id="{A37825F3-34DB-EC78-D45F-0250981478EB}"/>
                </a:ext>
              </a:extLst>
            </p:cNvPr>
            <p:cNvSpPr/>
            <p:nvPr/>
          </p:nvSpPr>
          <p:spPr>
            <a:xfrm>
              <a:off x="5482683" y="6063819"/>
              <a:ext cx="97200" cy="176400"/>
            </a:xfrm>
            <a:prstGeom prst="roundRect">
              <a:avLst/>
            </a:prstGeom>
            <a:solidFill>
              <a:srgbClr val="085DA8"/>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Group 19">
            <a:extLst>
              <a:ext uri="{FF2B5EF4-FFF2-40B4-BE49-F238E27FC236}">
                <a16:creationId xmlns:a16="http://schemas.microsoft.com/office/drawing/2014/main" id="{9539DD8C-0082-D3F2-3740-1E591FC7D91E}"/>
              </a:ext>
            </a:extLst>
          </p:cNvPr>
          <p:cNvGrpSpPr/>
          <p:nvPr/>
        </p:nvGrpSpPr>
        <p:grpSpPr>
          <a:xfrm>
            <a:off x="6712867" y="6057405"/>
            <a:ext cx="663213" cy="338554"/>
            <a:chOff x="6121127" y="6000255"/>
            <a:chExt cx="663213" cy="338554"/>
          </a:xfrm>
        </p:grpSpPr>
        <p:sp>
          <p:nvSpPr>
            <p:cNvPr id="475" name="TextBox 474">
              <a:extLst>
                <a:ext uri="{FF2B5EF4-FFF2-40B4-BE49-F238E27FC236}">
                  <a16:creationId xmlns:a16="http://schemas.microsoft.com/office/drawing/2014/main" id="{136A4E5F-971D-A98D-C1CB-9CADE0895998}"/>
                </a:ext>
              </a:extLst>
            </p:cNvPr>
            <p:cNvSpPr txBox="1"/>
            <p:nvPr/>
          </p:nvSpPr>
          <p:spPr>
            <a:xfrm>
              <a:off x="6150340" y="6000255"/>
              <a:ext cx="634000" cy="338554"/>
            </a:xfrm>
            <a:prstGeom prst="rect">
              <a:avLst/>
            </a:prstGeom>
            <a:noFill/>
          </p:spPr>
          <p:txBody>
            <a:bodyPr wrap="square" rtlCol="0">
              <a:spAutoFit/>
            </a:bodyPr>
            <a:lstStyle/>
            <a:p>
              <a:r>
                <a:rPr lang="en-GB" sz="800" dirty="0">
                  <a:solidFill>
                    <a:schemeClr val="tx1">
                      <a:lumMod val="85000"/>
                      <a:lumOff val="15000"/>
                    </a:schemeClr>
                  </a:solidFill>
                  <a:latin typeface="Rubik SemiBold" pitchFamily="2" charset="-79"/>
                  <a:cs typeface="Rubik SemiBold" pitchFamily="2" charset="-79"/>
                </a:rPr>
                <a:t>Efficient Scale </a:t>
              </a:r>
              <a:endParaRPr lang="en-US" sz="800" dirty="0">
                <a:solidFill>
                  <a:schemeClr val="tx1">
                    <a:lumMod val="85000"/>
                    <a:lumOff val="15000"/>
                  </a:schemeClr>
                </a:solidFill>
                <a:latin typeface="Rubik SemiBold" pitchFamily="2" charset="-79"/>
                <a:cs typeface="Rubik SemiBold" pitchFamily="2" charset="-79"/>
              </a:endParaRPr>
            </a:p>
          </p:txBody>
        </p:sp>
        <p:sp>
          <p:nvSpPr>
            <p:cNvPr id="467" name="Rectangle: Rounded Corners 466">
              <a:extLst>
                <a:ext uri="{FF2B5EF4-FFF2-40B4-BE49-F238E27FC236}">
                  <a16:creationId xmlns:a16="http://schemas.microsoft.com/office/drawing/2014/main" id="{A6CAFA5A-B6C0-2457-F1D6-470ED6BE69AF}"/>
                </a:ext>
              </a:extLst>
            </p:cNvPr>
            <p:cNvSpPr/>
            <p:nvPr/>
          </p:nvSpPr>
          <p:spPr>
            <a:xfrm>
              <a:off x="6121127" y="6063805"/>
              <a:ext cx="97200" cy="176400"/>
            </a:xfrm>
            <a:prstGeom prst="roundRect">
              <a:avLst/>
            </a:prstGeom>
            <a:solidFill>
              <a:srgbClr val="E9571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B4F4FF43-99F7-4101-E09A-4998C77D8C95}"/>
              </a:ext>
            </a:extLst>
          </p:cNvPr>
          <p:cNvGrpSpPr/>
          <p:nvPr/>
        </p:nvGrpSpPr>
        <p:grpSpPr>
          <a:xfrm>
            <a:off x="7554021" y="6057405"/>
            <a:ext cx="730682" cy="338554"/>
            <a:chOff x="6772101" y="6000255"/>
            <a:chExt cx="730682" cy="338554"/>
          </a:xfrm>
        </p:grpSpPr>
        <p:sp>
          <p:nvSpPr>
            <p:cNvPr id="476" name="TextBox 475">
              <a:extLst>
                <a:ext uri="{FF2B5EF4-FFF2-40B4-BE49-F238E27FC236}">
                  <a16:creationId xmlns:a16="http://schemas.microsoft.com/office/drawing/2014/main" id="{0FE8F394-F66C-84F6-E2D7-D5CC8D1BC0B3}"/>
                </a:ext>
              </a:extLst>
            </p:cNvPr>
            <p:cNvSpPr txBox="1"/>
            <p:nvPr/>
          </p:nvSpPr>
          <p:spPr>
            <a:xfrm>
              <a:off x="6802630" y="6000255"/>
              <a:ext cx="700153" cy="338554"/>
            </a:xfrm>
            <a:prstGeom prst="rect">
              <a:avLst/>
            </a:prstGeom>
            <a:noFill/>
          </p:spPr>
          <p:txBody>
            <a:bodyPr wrap="square" rtlCol="0">
              <a:spAutoFit/>
            </a:bodyPr>
            <a:lstStyle/>
            <a:p>
              <a:r>
                <a:rPr lang="en-GB" sz="800" dirty="0">
                  <a:solidFill>
                    <a:schemeClr val="tx1">
                      <a:lumMod val="85000"/>
                      <a:lumOff val="15000"/>
                    </a:schemeClr>
                  </a:solidFill>
                  <a:latin typeface="Rubik SemiBold" pitchFamily="2" charset="-79"/>
                  <a:cs typeface="Rubik SemiBold" pitchFamily="2" charset="-79"/>
                </a:rPr>
                <a:t>Switching Cost </a:t>
              </a:r>
              <a:endParaRPr lang="en-US" sz="800" dirty="0">
                <a:solidFill>
                  <a:schemeClr val="tx1">
                    <a:lumMod val="85000"/>
                    <a:lumOff val="15000"/>
                  </a:schemeClr>
                </a:solidFill>
                <a:latin typeface="Rubik SemiBold" pitchFamily="2" charset="-79"/>
                <a:cs typeface="Rubik SemiBold" pitchFamily="2" charset="-79"/>
              </a:endParaRPr>
            </a:p>
          </p:txBody>
        </p:sp>
        <p:sp>
          <p:nvSpPr>
            <p:cNvPr id="468" name="Rectangle: Rounded Corners 467">
              <a:extLst>
                <a:ext uri="{FF2B5EF4-FFF2-40B4-BE49-F238E27FC236}">
                  <a16:creationId xmlns:a16="http://schemas.microsoft.com/office/drawing/2014/main" id="{A2F8497B-F5EA-BB48-703F-98FC31F808B4}"/>
                </a:ext>
              </a:extLst>
            </p:cNvPr>
            <p:cNvSpPr>
              <a:spLocks noChangeAspect="1"/>
            </p:cNvSpPr>
            <p:nvPr/>
          </p:nvSpPr>
          <p:spPr>
            <a:xfrm>
              <a:off x="6772101" y="6063791"/>
              <a:ext cx="97363" cy="176400"/>
            </a:xfrm>
            <a:prstGeom prst="roundRect">
              <a:avLst/>
            </a:prstGeom>
            <a:solidFill>
              <a:srgbClr val="F5A01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2" name="Group 481">
            <a:extLst>
              <a:ext uri="{FF2B5EF4-FFF2-40B4-BE49-F238E27FC236}">
                <a16:creationId xmlns:a16="http://schemas.microsoft.com/office/drawing/2014/main" id="{C439C98D-4B23-E604-9D89-4F9FC85617A4}"/>
              </a:ext>
            </a:extLst>
          </p:cNvPr>
          <p:cNvGrpSpPr/>
          <p:nvPr/>
        </p:nvGrpSpPr>
        <p:grpSpPr>
          <a:xfrm>
            <a:off x="0" y="6671870"/>
            <a:ext cx="12192000" cy="186130"/>
            <a:chOff x="0" y="6671870"/>
            <a:chExt cx="12192000" cy="186130"/>
          </a:xfrm>
        </p:grpSpPr>
        <p:sp>
          <p:nvSpPr>
            <p:cNvPr id="480" name="Rectangle 479">
              <a:extLst>
                <a:ext uri="{FF2B5EF4-FFF2-40B4-BE49-F238E27FC236}">
                  <a16:creationId xmlns:a16="http://schemas.microsoft.com/office/drawing/2014/main" id="{A9B09C70-3CB0-3AF9-C830-B9ADC6AB9F69}"/>
                </a:ext>
              </a:extLst>
            </p:cNvPr>
            <p:cNvSpPr/>
            <p:nvPr/>
          </p:nvSpPr>
          <p:spPr>
            <a:xfrm>
              <a:off x="0" y="6671870"/>
              <a:ext cx="12192000" cy="18613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 name="Picture 480">
              <a:extLst>
                <a:ext uri="{FF2B5EF4-FFF2-40B4-BE49-F238E27FC236}">
                  <a16:creationId xmlns:a16="http://schemas.microsoft.com/office/drawing/2014/main" id="{1C91F84A-5921-E385-DFE7-BE54970EF8C6}"/>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4219" y="6682159"/>
              <a:ext cx="2753924" cy="135708"/>
            </a:xfrm>
            <a:prstGeom prst="rect">
              <a:avLst/>
            </a:prstGeom>
          </p:spPr>
        </p:pic>
      </p:grpSp>
      <p:grpSp>
        <p:nvGrpSpPr>
          <p:cNvPr id="6" name="Group 5">
            <a:extLst>
              <a:ext uri="{FF2B5EF4-FFF2-40B4-BE49-F238E27FC236}">
                <a16:creationId xmlns:a16="http://schemas.microsoft.com/office/drawing/2014/main" id="{130E16CA-5EDE-2965-F07F-94A69D057021}"/>
              </a:ext>
            </a:extLst>
          </p:cNvPr>
          <p:cNvGrpSpPr/>
          <p:nvPr/>
        </p:nvGrpSpPr>
        <p:grpSpPr>
          <a:xfrm>
            <a:off x="9717793" y="6057405"/>
            <a:ext cx="1154300" cy="338554"/>
            <a:chOff x="8475808" y="6000255"/>
            <a:chExt cx="1154300" cy="338554"/>
          </a:xfrm>
        </p:grpSpPr>
        <p:sp>
          <p:nvSpPr>
            <p:cNvPr id="479" name="TextBox 478">
              <a:extLst>
                <a:ext uri="{FF2B5EF4-FFF2-40B4-BE49-F238E27FC236}">
                  <a16:creationId xmlns:a16="http://schemas.microsoft.com/office/drawing/2014/main" id="{FA19C56F-BEAA-A504-AED1-C6989F8A5AE6}"/>
                </a:ext>
              </a:extLst>
            </p:cNvPr>
            <p:cNvSpPr txBox="1"/>
            <p:nvPr/>
          </p:nvSpPr>
          <p:spPr>
            <a:xfrm>
              <a:off x="8503336" y="6000255"/>
              <a:ext cx="1126772" cy="338554"/>
            </a:xfrm>
            <a:prstGeom prst="rect">
              <a:avLst/>
            </a:prstGeom>
            <a:noFill/>
          </p:spPr>
          <p:txBody>
            <a:bodyPr wrap="square" rtlCol="0">
              <a:spAutoFit/>
            </a:bodyPr>
            <a:lstStyle/>
            <a:p>
              <a:r>
                <a:rPr lang="en-GB" sz="800" dirty="0">
                  <a:solidFill>
                    <a:schemeClr val="tx1">
                      <a:lumMod val="85000"/>
                      <a:lumOff val="15000"/>
                    </a:schemeClr>
                  </a:solidFill>
                  <a:latin typeface="Rubik" pitchFamily="2" charset="-79"/>
                  <a:cs typeface="Rubik" pitchFamily="2" charset="-79"/>
                </a:rPr>
                <a:t>Intangible Assets </a:t>
              </a:r>
              <a:r>
                <a:rPr lang="en-GB" sz="800" dirty="0">
                  <a:solidFill>
                    <a:schemeClr val="tx1">
                      <a:lumMod val="85000"/>
                      <a:lumOff val="15000"/>
                    </a:schemeClr>
                  </a:solidFill>
                  <a:latin typeface="Rubik SemiBold" pitchFamily="2" charset="-79"/>
                  <a:cs typeface="Rubik SemiBold" pitchFamily="2" charset="-79"/>
                </a:rPr>
                <a:t>Brand </a:t>
              </a:r>
              <a:endParaRPr lang="en-US" sz="800" dirty="0">
                <a:solidFill>
                  <a:schemeClr val="tx1">
                    <a:lumMod val="85000"/>
                    <a:lumOff val="15000"/>
                  </a:schemeClr>
                </a:solidFill>
                <a:latin typeface="Rubik SemiBold" pitchFamily="2" charset="-79"/>
                <a:cs typeface="Rubik SemiBold" pitchFamily="2" charset="-79"/>
              </a:endParaRPr>
            </a:p>
          </p:txBody>
        </p:sp>
        <p:sp>
          <p:nvSpPr>
            <p:cNvPr id="470" name="Rectangle: Rounded Corners 469">
              <a:extLst>
                <a:ext uri="{FF2B5EF4-FFF2-40B4-BE49-F238E27FC236}">
                  <a16:creationId xmlns:a16="http://schemas.microsoft.com/office/drawing/2014/main" id="{1C3EF2EF-41C3-57A3-91AF-820E11CCDD5A}"/>
                </a:ext>
              </a:extLst>
            </p:cNvPr>
            <p:cNvSpPr>
              <a:spLocks noChangeAspect="1"/>
            </p:cNvSpPr>
            <p:nvPr/>
          </p:nvSpPr>
          <p:spPr>
            <a:xfrm>
              <a:off x="8475808" y="6063763"/>
              <a:ext cx="97363" cy="17640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6A330599-ECB8-002A-F28D-0F886FD5386E}"/>
              </a:ext>
            </a:extLst>
          </p:cNvPr>
          <p:cNvGrpSpPr/>
          <p:nvPr/>
        </p:nvGrpSpPr>
        <p:grpSpPr>
          <a:xfrm>
            <a:off x="8462644" y="6057405"/>
            <a:ext cx="1104736" cy="338554"/>
            <a:chOff x="7489374" y="6000255"/>
            <a:chExt cx="1104736" cy="338554"/>
          </a:xfrm>
        </p:grpSpPr>
        <p:sp>
          <p:nvSpPr>
            <p:cNvPr id="478" name="TextBox 477">
              <a:extLst>
                <a:ext uri="{FF2B5EF4-FFF2-40B4-BE49-F238E27FC236}">
                  <a16:creationId xmlns:a16="http://schemas.microsoft.com/office/drawing/2014/main" id="{D861346F-2B83-19EF-14C6-3F371B441CC8}"/>
                </a:ext>
              </a:extLst>
            </p:cNvPr>
            <p:cNvSpPr txBox="1"/>
            <p:nvPr/>
          </p:nvSpPr>
          <p:spPr>
            <a:xfrm>
              <a:off x="7509371" y="6000255"/>
              <a:ext cx="1084739" cy="338554"/>
            </a:xfrm>
            <a:prstGeom prst="rect">
              <a:avLst/>
            </a:prstGeom>
            <a:noFill/>
          </p:spPr>
          <p:txBody>
            <a:bodyPr wrap="square" rtlCol="0">
              <a:spAutoFit/>
            </a:bodyPr>
            <a:lstStyle/>
            <a:p>
              <a:r>
                <a:rPr lang="en-GB" sz="800" dirty="0">
                  <a:solidFill>
                    <a:schemeClr val="tx1">
                      <a:lumMod val="85000"/>
                      <a:lumOff val="15000"/>
                    </a:schemeClr>
                  </a:solidFill>
                  <a:latin typeface="Rubik" pitchFamily="2" charset="-79"/>
                  <a:cs typeface="Rubik" pitchFamily="2" charset="-79"/>
                </a:rPr>
                <a:t>Intangible Assets </a:t>
              </a:r>
              <a:r>
                <a:rPr lang="en-GB" sz="800" dirty="0">
                  <a:solidFill>
                    <a:schemeClr val="tx1">
                      <a:lumMod val="85000"/>
                      <a:lumOff val="15000"/>
                    </a:schemeClr>
                  </a:solidFill>
                  <a:latin typeface="Rubik SemiBold" pitchFamily="2" charset="-79"/>
                  <a:cs typeface="Rubik SemiBold" pitchFamily="2" charset="-79"/>
                </a:rPr>
                <a:t>Patent </a:t>
              </a:r>
              <a:endParaRPr lang="en-US" sz="800" dirty="0">
                <a:solidFill>
                  <a:schemeClr val="tx1">
                    <a:lumMod val="85000"/>
                    <a:lumOff val="15000"/>
                  </a:schemeClr>
                </a:solidFill>
                <a:latin typeface="Rubik SemiBold" pitchFamily="2" charset="-79"/>
                <a:cs typeface="Rubik SemiBold" pitchFamily="2" charset="-79"/>
              </a:endParaRPr>
            </a:p>
          </p:txBody>
        </p:sp>
        <p:sp>
          <p:nvSpPr>
            <p:cNvPr id="469" name="Rectangle: Rounded Corners 468">
              <a:extLst>
                <a:ext uri="{FF2B5EF4-FFF2-40B4-BE49-F238E27FC236}">
                  <a16:creationId xmlns:a16="http://schemas.microsoft.com/office/drawing/2014/main" id="{25D3801A-83A2-440E-1D3D-39458D1DE52C}"/>
                </a:ext>
              </a:extLst>
            </p:cNvPr>
            <p:cNvSpPr>
              <a:spLocks noChangeAspect="1"/>
            </p:cNvSpPr>
            <p:nvPr/>
          </p:nvSpPr>
          <p:spPr>
            <a:xfrm>
              <a:off x="7489374" y="6063777"/>
              <a:ext cx="97363" cy="176400"/>
            </a:xfrm>
            <a:prstGeom prst="roundRect">
              <a:avLst/>
            </a:prstGeom>
            <a:solidFill>
              <a:srgbClr val="84AAC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3108D756-F409-4A0B-9DF4-464AA9C00F05}"/>
              </a:ext>
            </a:extLst>
          </p:cNvPr>
          <p:cNvGrpSpPr/>
          <p:nvPr/>
        </p:nvGrpSpPr>
        <p:grpSpPr>
          <a:xfrm>
            <a:off x="10931763" y="6057405"/>
            <a:ext cx="1166741" cy="338554"/>
            <a:chOff x="9491102" y="6000255"/>
            <a:chExt cx="1166741" cy="338554"/>
          </a:xfrm>
        </p:grpSpPr>
        <p:sp>
          <p:nvSpPr>
            <p:cNvPr id="472" name="TextBox 471">
              <a:extLst>
                <a:ext uri="{FF2B5EF4-FFF2-40B4-BE49-F238E27FC236}">
                  <a16:creationId xmlns:a16="http://schemas.microsoft.com/office/drawing/2014/main" id="{212284A6-8CD2-1BCF-D756-54398C6DEDF8}"/>
                </a:ext>
              </a:extLst>
            </p:cNvPr>
            <p:cNvSpPr txBox="1"/>
            <p:nvPr/>
          </p:nvSpPr>
          <p:spPr>
            <a:xfrm>
              <a:off x="9518427" y="6000255"/>
              <a:ext cx="1139416" cy="338554"/>
            </a:xfrm>
            <a:prstGeom prst="rect">
              <a:avLst/>
            </a:prstGeom>
            <a:noFill/>
          </p:spPr>
          <p:txBody>
            <a:bodyPr wrap="square" rtlCol="0">
              <a:spAutoFit/>
            </a:bodyPr>
            <a:lstStyle/>
            <a:p>
              <a:r>
                <a:rPr lang="en-GB" sz="800" dirty="0">
                  <a:solidFill>
                    <a:schemeClr val="tx1">
                      <a:lumMod val="85000"/>
                      <a:lumOff val="15000"/>
                    </a:schemeClr>
                  </a:solidFill>
                  <a:latin typeface="Rubik" pitchFamily="2" charset="-79"/>
                  <a:cs typeface="Rubik" pitchFamily="2" charset="-79"/>
                </a:rPr>
                <a:t>Intangible Assets </a:t>
              </a:r>
              <a:r>
                <a:rPr lang="en-GB" sz="800" dirty="0">
                  <a:solidFill>
                    <a:schemeClr val="tx1">
                      <a:lumMod val="85000"/>
                      <a:lumOff val="15000"/>
                    </a:schemeClr>
                  </a:solidFill>
                  <a:latin typeface="Rubik SemiBold" pitchFamily="2" charset="-79"/>
                  <a:cs typeface="Rubik SemiBold" pitchFamily="2" charset="-79"/>
                </a:rPr>
                <a:t>Regulation</a:t>
              </a:r>
              <a:r>
                <a:rPr lang="en-GB" sz="800" dirty="0">
                  <a:solidFill>
                    <a:schemeClr val="tx1">
                      <a:lumMod val="85000"/>
                      <a:lumOff val="15000"/>
                    </a:schemeClr>
                  </a:solidFill>
                  <a:latin typeface="Rubik" pitchFamily="2" charset="-79"/>
                  <a:cs typeface="Rubik" pitchFamily="2" charset="-79"/>
                </a:rPr>
                <a:t> </a:t>
              </a:r>
              <a:endParaRPr lang="en-US" sz="800" dirty="0">
                <a:solidFill>
                  <a:schemeClr val="tx1">
                    <a:lumMod val="85000"/>
                    <a:lumOff val="15000"/>
                  </a:schemeClr>
                </a:solidFill>
                <a:latin typeface="Rubik" pitchFamily="2" charset="-79"/>
                <a:cs typeface="Rubik" pitchFamily="2" charset="-79"/>
              </a:endParaRPr>
            </a:p>
          </p:txBody>
        </p:sp>
        <p:sp>
          <p:nvSpPr>
            <p:cNvPr id="471" name="Rectangle: Rounded Corners 470">
              <a:extLst>
                <a:ext uri="{FF2B5EF4-FFF2-40B4-BE49-F238E27FC236}">
                  <a16:creationId xmlns:a16="http://schemas.microsoft.com/office/drawing/2014/main" id="{AC1E0AE6-AC9B-8920-11AC-15A78FD36C70}"/>
                </a:ext>
              </a:extLst>
            </p:cNvPr>
            <p:cNvSpPr>
              <a:spLocks noChangeAspect="1"/>
            </p:cNvSpPr>
            <p:nvPr/>
          </p:nvSpPr>
          <p:spPr>
            <a:xfrm>
              <a:off x="9491102" y="6063749"/>
              <a:ext cx="97363" cy="176400"/>
            </a:xfrm>
            <a:prstGeom prst="roundRect">
              <a:avLst/>
            </a:prstGeom>
            <a:solidFill>
              <a:srgbClr val="FFD9A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Group 48">
            <a:extLst>
              <a:ext uri="{FF2B5EF4-FFF2-40B4-BE49-F238E27FC236}">
                <a16:creationId xmlns:a16="http://schemas.microsoft.com/office/drawing/2014/main" id="{05274883-3347-B8A9-50E2-9DC33380AA10}"/>
              </a:ext>
            </a:extLst>
          </p:cNvPr>
          <p:cNvGrpSpPr/>
          <p:nvPr/>
        </p:nvGrpSpPr>
        <p:grpSpPr>
          <a:xfrm>
            <a:off x="3808332" y="149290"/>
            <a:ext cx="6702510" cy="624568"/>
            <a:chOff x="3864894" y="149290"/>
            <a:chExt cx="6702510" cy="624568"/>
          </a:xfrm>
        </p:grpSpPr>
        <p:grpSp>
          <p:nvGrpSpPr>
            <p:cNvPr id="24" name="Group 23">
              <a:extLst>
                <a:ext uri="{FF2B5EF4-FFF2-40B4-BE49-F238E27FC236}">
                  <a16:creationId xmlns:a16="http://schemas.microsoft.com/office/drawing/2014/main" id="{C812E843-C741-125A-FFAB-44C1C27D24A9}"/>
                </a:ext>
              </a:extLst>
            </p:cNvPr>
            <p:cNvGrpSpPr/>
            <p:nvPr/>
          </p:nvGrpSpPr>
          <p:grpSpPr>
            <a:xfrm>
              <a:off x="3928723" y="149290"/>
              <a:ext cx="6638681" cy="624568"/>
              <a:chOff x="135521" y="1917043"/>
              <a:chExt cx="6638681" cy="624568"/>
            </a:xfrm>
          </p:grpSpPr>
          <p:sp>
            <p:nvSpPr>
              <p:cNvPr id="26" name="Rectangle: Rounded Corners 25">
                <a:extLst>
                  <a:ext uri="{FF2B5EF4-FFF2-40B4-BE49-F238E27FC236}">
                    <a16:creationId xmlns:a16="http://schemas.microsoft.com/office/drawing/2014/main" id="{1692597B-549D-9C53-7D96-47CA8BF59A82}"/>
                  </a:ext>
                </a:extLst>
              </p:cNvPr>
              <p:cNvSpPr/>
              <p:nvPr/>
            </p:nvSpPr>
            <p:spPr>
              <a:xfrm>
                <a:off x="135521" y="1917043"/>
                <a:ext cx="731520" cy="624568"/>
              </a:xfrm>
              <a:prstGeom prst="roundRect">
                <a:avLst/>
              </a:prstGeom>
              <a:solidFill>
                <a:schemeClr val="bg1"/>
              </a:solidFill>
              <a:ln>
                <a:solidFill>
                  <a:schemeClr val="accent1">
                    <a:lumMod val="50000"/>
                  </a:schemeClr>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30D6DFC7-2647-DC0F-9BB5-97C6A9072508}"/>
                  </a:ext>
                </a:extLst>
              </p:cNvPr>
              <p:cNvSpPr/>
              <p:nvPr/>
            </p:nvSpPr>
            <p:spPr>
              <a:xfrm>
                <a:off x="972609" y="1917043"/>
                <a:ext cx="731520" cy="624568"/>
              </a:xfrm>
              <a:prstGeom prst="roundRect">
                <a:avLst/>
              </a:prstGeom>
              <a:solidFill>
                <a:srgbClr val="575856"/>
              </a:solidFill>
              <a:ln>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A8E365EA-3034-5FA8-D79A-DB8A64E65BDD}"/>
                  </a:ext>
                </a:extLst>
              </p:cNvPr>
              <p:cNvSpPr/>
              <p:nvPr/>
            </p:nvSpPr>
            <p:spPr>
              <a:xfrm>
                <a:off x="1809697" y="1917043"/>
                <a:ext cx="731520" cy="624568"/>
              </a:xfrm>
              <a:prstGeom prst="roundRect">
                <a:avLst/>
              </a:prstGeom>
              <a:solidFill>
                <a:srgbClr val="085DA8"/>
              </a:solidFill>
              <a:ln>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DCC23F9F-A2A1-3C04-5167-7D79727EAB73}"/>
                  </a:ext>
                </a:extLst>
              </p:cNvPr>
              <p:cNvSpPr/>
              <p:nvPr/>
            </p:nvSpPr>
            <p:spPr>
              <a:xfrm>
                <a:off x="2646785" y="1917043"/>
                <a:ext cx="731520" cy="624568"/>
              </a:xfrm>
              <a:prstGeom prst="roundRect">
                <a:avLst/>
              </a:prstGeom>
              <a:solidFill>
                <a:srgbClr val="E9571C"/>
              </a:solidFill>
              <a:ln>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15B0FA7B-3A46-9848-7C87-FCDEC7E71949}"/>
                  </a:ext>
                </a:extLst>
              </p:cNvPr>
              <p:cNvSpPr/>
              <p:nvPr/>
            </p:nvSpPr>
            <p:spPr>
              <a:xfrm>
                <a:off x="3483873" y="1917043"/>
                <a:ext cx="731520" cy="624568"/>
              </a:xfrm>
              <a:prstGeom prst="roundRect">
                <a:avLst/>
              </a:prstGeom>
              <a:solidFill>
                <a:srgbClr val="F5A017"/>
              </a:solidFill>
              <a:ln>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6B2C8D1D-2FDB-9C28-FD21-E1AFC172779E}"/>
                  </a:ext>
                </a:extLst>
              </p:cNvPr>
              <p:cNvSpPr/>
              <p:nvPr/>
            </p:nvSpPr>
            <p:spPr>
              <a:xfrm>
                <a:off x="4320961" y="1917043"/>
                <a:ext cx="731520" cy="624568"/>
              </a:xfrm>
              <a:prstGeom prst="roundRect">
                <a:avLst/>
              </a:prstGeom>
              <a:solidFill>
                <a:srgbClr val="84AACA"/>
              </a:solidFill>
              <a:ln>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C1F38115-163E-7B1A-84ED-1DAD60CA20B5}"/>
                  </a:ext>
                </a:extLst>
              </p:cNvPr>
              <p:cNvSpPr/>
              <p:nvPr/>
            </p:nvSpPr>
            <p:spPr>
              <a:xfrm>
                <a:off x="5158049" y="1917043"/>
                <a:ext cx="731520" cy="624568"/>
              </a:xfrm>
              <a:prstGeom prst="roundRect">
                <a:avLst/>
              </a:prstGeom>
              <a:solidFill>
                <a:srgbClr val="FFBEA6"/>
              </a:solidFill>
              <a:ln>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AC3EAF6F-D7AE-7B06-9262-D38F31860A00}"/>
                  </a:ext>
                </a:extLst>
              </p:cNvPr>
              <p:cNvSpPr/>
              <p:nvPr/>
            </p:nvSpPr>
            <p:spPr>
              <a:xfrm>
                <a:off x="5995134" y="1917043"/>
                <a:ext cx="731520" cy="624568"/>
              </a:xfrm>
              <a:prstGeom prst="roundRect">
                <a:avLst/>
              </a:prstGeom>
              <a:solidFill>
                <a:srgbClr val="FFD9A3"/>
              </a:solidFill>
              <a:ln>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C469C8A9-4246-0C0D-1364-D5D370812920}"/>
                  </a:ext>
                </a:extLst>
              </p:cNvPr>
              <p:cNvSpPr txBox="1"/>
              <p:nvPr/>
            </p:nvSpPr>
            <p:spPr>
              <a:xfrm>
                <a:off x="930870" y="2042898"/>
                <a:ext cx="816040" cy="338554"/>
              </a:xfrm>
              <a:prstGeom prst="rect">
                <a:avLst/>
              </a:prstGeom>
              <a:noFill/>
            </p:spPr>
            <p:txBody>
              <a:bodyPr wrap="square" rtlCol="0">
                <a:spAutoFit/>
              </a:bodyPr>
              <a:lstStyle/>
              <a:p>
                <a:pPr algn="ctr"/>
                <a:r>
                  <a:rPr lang="en-US" sz="800" dirty="0">
                    <a:solidFill>
                      <a:schemeClr val="bg1"/>
                    </a:solidFill>
                    <a:latin typeface="Rubik SemiBold" pitchFamily="2" charset="-79"/>
                    <a:cs typeface="Rubik SemiBold" pitchFamily="2" charset="-79"/>
                  </a:rPr>
                  <a:t>Cost Advantages</a:t>
                </a:r>
              </a:p>
            </p:txBody>
          </p:sp>
          <p:sp>
            <p:nvSpPr>
              <p:cNvPr id="35" name="TextBox 34">
                <a:extLst>
                  <a:ext uri="{FF2B5EF4-FFF2-40B4-BE49-F238E27FC236}">
                    <a16:creationId xmlns:a16="http://schemas.microsoft.com/office/drawing/2014/main" id="{BE90FC69-BC70-A86A-4109-698896126F31}"/>
                  </a:ext>
                </a:extLst>
              </p:cNvPr>
              <p:cNvSpPr txBox="1"/>
              <p:nvPr/>
            </p:nvSpPr>
            <p:spPr>
              <a:xfrm>
                <a:off x="1767437" y="2067589"/>
                <a:ext cx="816040" cy="338554"/>
              </a:xfrm>
              <a:prstGeom prst="rect">
                <a:avLst/>
              </a:prstGeom>
              <a:noFill/>
            </p:spPr>
            <p:txBody>
              <a:bodyPr wrap="square" rtlCol="0">
                <a:spAutoFit/>
              </a:bodyPr>
              <a:lstStyle/>
              <a:p>
                <a:pPr algn="ctr"/>
                <a:r>
                  <a:rPr lang="en-GB" sz="800" dirty="0">
                    <a:solidFill>
                      <a:schemeClr val="bg1"/>
                    </a:solidFill>
                    <a:latin typeface="Rubik SemiBold" pitchFamily="2" charset="-79"/>
                    <a:cs typeface="Rubik SemiBold" pitchFamily="2" charset="-79"/>
                  </a:rPr>
                  <a:t>Network Effects </a:t>
                </a:r>
                <a:endParaRPr lang="en-US" sz="800" dirty="0">
                  <a:solidFill>
                    <a:schemeClr val="bg1"/>
                  </a:solidFill>
                  <a:latin typeface="Rubik SemiBold" pitchFamily="2" charset="-79"/>
                  <a:cs typeface="Rubik SemiBold" pitchFamily="2" charset="-79"/>
                </a:endParaRPr>
              </a:p>
            </p:txBody>
          </p:sp>
          <p:sp>
            <p:nvSpPr>
              <p:cNvPr id="36" name="TextBox 35">
                <a:extLst>
                  <a:ext uri="{FF2B5EF4-FFF2-40B4-BE49-F238E27FC236}">
                    <a16:creationId xmlns:a16="http://schemas.microsoft.com/office/drawing/2014/main" id="{3CEB2F29-90ED-EBC9-614A-BEAD39BFCD46}"/>
                  </a:ext>
                </a:extLst>
              </p:cNvPr>
              <p:cNvSpPr txBox="1"/>
              <p:nvPr/>
            </p:nvSpPr>
            <p:spPr>
              <a:xfrm>
                <a:off x="2604004" y="2067589"/>
                <a:ext cx="816040" cy="338554"/>
              </a:xfrm>
              <a:prstGeom prst="rect">
                <a:avLst/>
              </a:prstGeom>
              <a:noFill/>
            </p:spPr>
            <p:txBody>
              <a:bodyPr wrap="square" rtlCol="0">
                <a:spAutoFit/>
              </a:bodyPr>
              <a:lstStyle/>
              <a:p>
                <a:pPr algn="ctr"/>
                <a:r>
                  <a:rPr lang="en-GB" sz="800" dirty="0">
                    <a:solidFill>
                      <a:schemeClr val="bg1"/>
                    </a:solidFill>
                    <a:latin typeface="Rubik SemiBold" pitchFamily="2" charset="-79"/>
                    <a:cs typeface="Rubik SemiBold" pitchFamily="2" charset="-79"/>
                  </a:rPr>
                  <a:t>Efficient scale </a:t>
                </a:r>
                <a:endParaRPr lang="en-US" sz="800" dirty="0">
                  <a:solidFill>
                    <a:schemeClr val="bg1"/>
                  </a:solidFill>
                  <a:latin typeface="Rubik SemiBold" pitchFamily="2" charset="-79"/>
                  <a:cs typeface="Rubik SemiBold" pitchFamily="2" charset="-79"/>
                </a:endParaRPr>
              </a:p>
            </p:txBody>
          </p:sp>
          <p:sp>
            <p:nvSpPr>
              <p:cNvPr id="37" name="TextBox 36">
                <a:extLst>
                  <a:ext uri="{FF2B5EF4-FFF2-40B4-BE49-F238E27FC236}">
                    <a16:creationId xmlns:a16="http://schemas.microsoft.com/office/drawing/2014/main" id="{5615A017-032E-4937-335C-1DE7E581EC2E}"/>
                  </a:ext>
                </a:extLst>
              </p:cNvPr>
              <p:cNvSpPr txBox="1"/>
              <p:nvPr/>
            </p:nvSpPr>
            <p:spPr>
              <a:xfrm>
                <a:off x="3444660" y="2067589"/>
                <a:ext cx="816040" cy="338554"/>
              </a:xfrm>
              <a:prstGeom prst="rect">
                <a:avLst/>
              </a:prstGeom>
              <a:noFill/>
            </p:spPr>
            <p:txBody>
              <a:bodyPr wrap="square" rtlCol="0">
                <a:spAutoFit/>
              </a:bodyPr>
              <a:lstStyle/>
              <a:p>
                <a:pPr algn="ctr"/>
                <a:r>
                  <a:rPr lang="en-GB" sz="800" dirty="0">
                    <a:solidFill>
                      <a:schemeClr val="bg1"/>
                    </a:solidFill>
                    <a:latin typeface="Rubik SemiBold" pitchFamily="2" charset="-79"/>
                    <a:cs typeface="Rubik SemiBold" pitchFamily="2" charset="-79"/>
                  </a:rPr>
                  <a:t>Switching Cost </a:t>
                </a:r>
                <a:endParaRPr lang="en-US" sz="800" dirty="0">
                  <a:solidFill>
                    <a:schemeClr val="bg1"/>
                  </a:solidFill>
                  <a:latin typeface="Rubik SemiBold" pitchFamily="2" charset="-79"/>
                  <a:cs typeface="Rubik SemiBold" pitchFamily="2" charset="-79"/>
                </a:endParaRPr>
              </a:p>
            </p:txBody>
          </p:sp>
          <p:sp>
            <p:nvSpPr>
              <p:cNvPr id="38" name="TextBox 37">
                <a:extLst>
                  <a:ext uri="{FF2B5EF4-FFF2-40B4-BE49-F238E27FC236}">
                    <a16:creationId xmlns:a16="http://schemas.microsoft.com/office/drawing/2014/main" id="{78B74642-32C3-7F02-37EF-8DF10FBA798C}"/>
                  </a:ext>
                </a:extLst>
              </p:cNvPr>
              <p:cNvSpPr txBox="1"/>
              <p:nvPr/>
            </p:nvSpPr>
            <p:spPr>
              <a:xfrm>
                <a:off x="4279222" y="2008799"/>
                <a:ext cx="816040" cy="461665"/>
              </a:xfrm>
              <a:prstGeom prst="rect">
                <a:avLst/>
              </a:prstGeom>
              <a:noFill/>
            </p:spPr>
            <p:txBody>
              <a:bodyPr wrap="square" rtlCol="0">
                <a:spAutoFit/>
              </a:bodyPr>
              <a:lstStyle/>
              <a:p>
                <a:pPr algn="ctr"/>
                <a:r>
                  <a:rPr lang="en-GB" sz="800" dirty="0">
                    <a:solidFill>
                      <a:schemeClr val="tx1">
                        <a:lumMod val="85000"/>
                        <a:lumOff val="15000"/>
                      </a:schemeClr>
                    </a:solidFill>
                    <a:latin typeface="Rubik SemiBold" pitchFamily="2" charset="-79"/>
                    <a:cs typeface="Rubik SemiBold" pitchFamily="2" charset="-79"/>
                  </a:rPr>
                  <a:t>Intangible Assets Patent </a:t>
                </a:r>
                <a:endParaRPr lang="en-US" sz="800" dirty="0">
                  <a:solidFill>
                    <a:schemeClr val="tx1">
                      <a:lumMod val="85000"/>
                      <a:lumOff val="15000"/>
                    </a:schemeClr>
                  </a:solidFill>
                  <a:latin typeface="Rubik SemiBold" pitchFamily="2" charset="-79"/>
                  <a:cs typeface="Rubik SemiBold" pitchFamily="2" charset="-79"/>
                </a:endParaRPr>
              </a:p>
            </p:txBody>
          </p:sp>
          <p:sp>
            <p:nvSpPr>
              <p:cNvPr id="39" name="TextBox 38">
                <a:extLst>
                  <a:ext uri="{FF2B5EF4-FFF2-40B4-BE49-F238E27FC236}">
                    <a16:creationId xmlns:a16="http://schemas.microsoft.com/office/drawing/2014/main" id="{54C5FC00-A7C2-9A3F-BB4E-F1982A3C3534}"/>
                  </a:ext>
                </a:extLst>
              </p:cNvPr>
              <p:cNvSpPr txBox="1"/>
              <p:nvPr/>
            </p:nvSpPr>
            <p:spPr>
              <a:xfrm>
                <a:off x="5111072" y="2016338"/>
                <a:ext cx="816040" cy="461665"/>
              </a:xfrm>
              <a:prstGeom prst="rect">
                <a:avLst/>
              </a:prstGeom>
              <a:noFill/>
            </p:spPr>
            <p:txBody>
              <a:bodyPr wrap="square" rtlCol="0">
                <a:spAutoFit/>
              </a:bodyPr>
              <a:lstStyle/>
              <a:p>
                <a:pPr algn="ctr"/>
                <a:r>
                  <a:rPr lang="en-GB" sz="800" dirty="0">
                    <a:solidFill>
                      <a:schemeClr val="tx1">
                        <a:lumMod val="85000"/>
                        <a:lumOff val="15000"/>
                      </a:schemeClr>
                    </a:solidFill>
                    <a:latin typeface="Rubik SemiBold" pitchFamily="2" charset="-79"/>
                    <a:cs typeface="Rubik SemiBold" pitchFamily="2" charset="-79"/>
                  </a:rPr>
                  <a:t>Intangible Assets Brand </a:t>
                </a:r>
                <a:endParaRPr lang="en-US" sz="800" dirty="0">
                  <a:solidFill>
                    <a:schemeClr val="tx1">
                      <a:lumMod val="85000"/>
                      <a:lumOff val="15000"/>
                    </a:schemeClr>
                  </a:solidFill>
                  <a:latin typeface="Rubik SemiBold" pitchFamily="2" charset="-79"/>
                  <a:cs typeface="Rubik SemiBold" pitchFamily="2" charset="-79"/>
                </a:endParaRPr>
              </a:p>
            </p:txBody>
          </p:sp>
          <p:sp>
            <p:nvSpPr>
              <p:cNvPr id="40" name="TextBox 39">
                <a:extLst>
                  <a:ext uri="{FF2B5EF4-FFF2-40B4-BE49-F238E27FC236}">
                    <a16:creationId xmlns:a16="http://schemas.microsoft.com/office/drawing/2014/main" id="{DB33174B-C8BB-C966-5CE7-69D0CA395926}"/>
                  </a:ext>
                </a:extLst>
              </p:cNvPr>
              <p:cNvSpPr txBox="1"/>
              <p:nvPr/>
            </p:nvSpPr>
            <p:spPr>
              <a:xfrm>
                <a:off x="5958162" y="2016338"/>
                <a:ext cx="816040" cy="461665"/>
              </a:xfrm>
              <a:prstGeom prst="rect">
                <a:avLst/>
              </a:prstGeom>
              <a:noFill/>
            </p:spPr>
            <p:txBody>
              <a:bodyPr wrap="square" rtlCol="0">
                <a:spAutoFit/>
              </a:bodyPr>
              <a:lstStyle/>
              <a:p>
                <a:pPr algn="ctr"/>
                <a:r>
                  <a:rPr lang="en-GB" sz="800" dirty="0">
                    <a:solidFill>
                      <a:schemeClr val="tx1">
                        <a:lumMod val="85000"/>
                        <a:lumOff val="15000"/>
                      </a:schemeClr>
                    </a:solidFill>
                    <a:latin typeface="Rubik SemiBold" pitchFamily="2" charset="-79"/>
                    <a:cs typeface="Rubik SemiBold" pitchFamily="2" charset="-79"/>
                  </a:rPr>
                  <a:t>Intangible Assets Regulation </a:t>
                </a:r>
                <a:endParaRPr lang="en-US" sz="800" dirty="0">
                  <a:solidFill>
                    <a:schemeClr val="tx1">
                      <a:lumMod val="85000"/>
                      <a:lumOff val="15000"/>
                    </a:schemeClr>
                  </a:solidFill>
                  <a:latin typeface="Rubik SemiBold" pitchFamily="2" charset="-79"/>
                  <a:cs typeface="Rubik SemiBold" pitchFamily="2" charset="-79"/>
                </a:endParaRPr>
              </a:p>
            </p:txBody>
          </p:sp>
        </p:grpSp>
        <p:sp>
          <p:nvSpPr>
            <p:cNvPr id="25" name="TextBox 24">
              <a:extLst>
                <a:ext uri="{FF2B5EF4-FFF2-40B4-BE49-F238E27FC236}">
                  <a16:creationId xmlns:a16="http://schemas.microsoft.com/office/drawing/2014/main" id="{27125061-66C2-78A1-D3EA-D37668761AD6}"/>
                </a:ext>
              </a:extLst>
            </p:cNvPr>
            <p:cNvSpPr txBox="1"/>
            <p:nvPr/>
          </p:nvSpPr>
          <p:spPr>
            <a:xfrm>
              <a:off x="3864894" y="353852"/>
              <a:ext cx="859178" cy="215444"/>
            </a:xfrm>
            <a:prstGeom prst="rect">
              <a:avLst/>
            </a:prstGeom>
            <a:noFill/>
          </p:spPr>
          <p:txBody>
            <a:bodyPr wrap="square" rtlCol="0">
              <a:spAutoFit/>
            </a:bodyPr>
            <a:lstStyle/>
            <a:p>
              <a:pPr algn="ctr"/>
              <a:r>
                <a:rPr lang="en-US" sz="800" dirty="0">
                  <a:solidFill>
                    <a:schemeClr val="tx1">
                      <a:lumMod val="85000"/>
                      <a:lumOff val="15000"/>
                    </a:schemeClr>
                  </a:solidFill>
                  <a:latin typeface="Rubik SemiBold" pitchFamily="2" charset="-79"/>
                  <a:cs typeface="Rubik SemiBold" pitchFamily="2" charset="-79"/>
                </a:rPr>
                <a:t>Management</a:t>
              </a:r>
            </a:p>
          </p:txBody>
        </p:sp>
      </p:grpSp>
      <p:sp>
        <p:nvSpPr>
          <p:cNvPr id="727" name="TextBox 726"/>
          <p:cNvSpPr txBox="1"/>
          <p:nvPr/>
        </p:nvSpPr>
        <p:spPr>
          <a:xfrm>
            <a:off x="103972" y="3527331"/>
            <a:ext cx="825867" cy="246221"/>
          </a:xfrm>
          <a:prstGeom prst="rect">
            <a:avLst/>
          </a:prstGeom>
          <a:noFill/>
        </p:spPr>
        <p:txBody>
          <a:bodyPr wrap="none" rtlCol="0">
            <a:spAutoFit/>
          </a:bodyPr>
          <a:lstStyle/>
          <a:p>
            <a:pPr>
              <a:defRPr/>
            </a:pPr>
            <a:r>
              <a:rPr lang="en-US" sz="1000" dirty="0">
                <a:solidFill>
                  <a:schemeClr val="bg1"/>
                </a:solidFill>
                <a:latin typeface="Rubik Medium" panose="00000600000000000000" pitchFamily="2" charset="-79"/>
                <a:cs typeface="Rubik Medium" panose="00000600000000000000" pitchFamily="2" charset="-79"/>
              </a:rPr>
              <a:t>April 2026</a:t>
            </a:r>
          </a:p>
        </p:txBody>
      </p:sp>
      <p:graphicFrame>
        <p:nvGraphicFramePr>
          <p:cNvPr id="621" name="Table 620">
            <a:extLst>
              <a:ext uri="{FF2B5EF4-FFF2-40B4-BE49-F238E27FC236}">
                <a16:creationId xmlns:a16="http://schemas.microsoft.com/office/drawing/2014/main" id="{F3E6FE61-B769-D007-5257-5CEB079DD92B}"/>
              </a:ext>
            </a:extLst>
          </p:cNvPr>
          <p:cNvGraphicFramePr>
            <a:graphicFrameLocks noGrp="1"/>
          </p:cNvGraphicFramePr>
          <p:nvPr/>
        </p:nvGraphicFramePr>
        <p:xfrm>
          <a:off x="3781475" y="885829"/>
          <a:ext cx="4021218" cy="5153377"/>
        </p:xfrm>
        <a:graphic>
          <a:graphicData uri="http://schemas.openxmlformats.org/drawingml/2006/table">
            <a:tbl>
              <a:tblPr firstRow="1" bandRow="1">
                <a:tableStyleId>{5C22544A-7EE6-4342-B048-85BDC9FD1C3A}</a:tableStyleId>
              </a:tblPr>
              <a:tblGrid>
                <a:gridCol w="1996614">
                  <a:extLst>
                    <a:ext uri="{9D8B030D-6E8A-4147-A177-3AD203B41FA5}">
                      <a16:colId xmlns:a16="http://schemas.microsoft.com/office/drawing/2014/main" val="20000"/>
                    </a:ext>
                  </a:extLst>
                </a:gridCol>
                <a:gridCol w="991769">
                  <a:extLst>
                    <a:ext uri="{9D8B030D-6E8A-4147-A177-3AD203B41FA5}">
                      <a16:colId xmlns:a16="http://schemas.microsoft.com/office/drawing/2014/main" val="20001"/>
                    </a:ext>
                  </a:extLst>
                </a:gridCol>
                <a:gridCol w="1032835">
                  <a:extLst>
                    <a:ext uri="{9D8B030D-6E8A-4147-A177-3AD203B41FA5}">
                      <a16:colId xmlns:a16="http://schemas.microsoft.com/office/drawing/2014/main" val="20002"/>
                    </a:ext>
                  </a:extLst>
                </a:gridCol>
              </a:tblGrid>
              <a:tr h="23680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Rubik" pitchFamily="2" charset="-79"/>
                          <a:ea typeface="+mn-ea"/>
                          <a:cs typeface="Rubik" pitchFamily="2" charset="-79"/>
                        </a:rPr>
                        <a:t>Company Name</a:t>
                      </a:r>
                    </a:p>
                  </a:txBody>
                  <a:tcPr marL="82296" marR="0" marT="36000" marB="3600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Rubik" pitchFamily="2" charset="-79"/>
                          <a:ea typeface="+mn-ea"/>
                          <a:cs typeface="Rubik" pitchFamily="2" charset="-79"/>
                        </a:rPr>
                        <a:t>Moat</a:t>
                      </a:r>
                    </a:p>
                  </a:txBody>
                  <a:tcPr marL="18288" marR="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Rubik" pitchFamily="2" charset="-79"/>
                          <a:ea typeface="+mn-ea"/>
                          <a:cs typeface="Rubik" pitchFamily="2" charset="-79"/>
                        </a:rPr>
                        <a:t>% of NAV</a:t>
                      </a:r>
                    </a:p>
                  </a:txBody>
                  <a:tcPr marL="18288" marR="0" marT="36000" marB="3600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ICICI Bank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indent="0">
                        <a:buFont typeface="Wingdings" panose="05000000000000000000" pitchFamily="2" charset="2"/>
                        <a:buNone/>
                      </a:pPr>
                      <a:r>
                        <a:rPr lang="en-US" sz="670" dirty="0">
                          <a:latin typeface="Rubik Light" pitchFamily="2" charset="-79"/>
                          <a:cs typeface="Rubik Light" pitchFamily="2" charset="-79"/>
                        </a:rPr>
                        <a:t> </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4.52%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HDFC Bank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endParaRPr lang="en-US" sz="670" dirty="0">
                        <a:latin typeface="Rubik Light" pitchFamily="2" charset="-79"/>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4.13%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The Federal Bank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endParaRPr lang="en-US" sz="670">
                        <a:latin typeface="Rubik Light" pitchFamily="2" charset="-79"/>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3.28%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err="1">
                          <a:solidFill>
                            <a:srgbClr val="000000"/>
                          </a:solidFill>
                          <a:effectLst/>
                          <a:latin typeface="Rubik Light" pitchFamily="2" charset="-79"/>
                          <a:ea typeface="+mn-ea"/>
                          <a:cs typeface="Rubik Light" pitchFamily="2" charset="-79"/>
                        </a:rPr>
                        <a:t>Dalmia</a:t>
                      </a:r>
                      <a:r>
                        <a:rPr lang="en-US" sz="670" b="0" i="0" u="none" strike="noStrike" kern="1200" dirty="0">
                          <a:solidFill>
                            <a:srgbClr val="000000"/>
                          </a:solidFill>
                          <a:effectLst/>
                          <a:latin typeface="Rubik Light" pitchFamily="2" charset="-79"/>
                          <a:ea typeface="+mn-ea"/>
                          <a:cs typeface="Rubik Light" pitchFamily="2" charset="-79"/>
                        </a:rPr>
                        <a:t> Bharat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endParaRPr lang="en-US" sz="670">
                        <a:latin typeface="Rubik Light" pitchFamily="2" charset="-79"/>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3.16%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err="1">
                          <a:solidFill>
                            <a:srgbClr val="000000"/>
                          </a:solidFill>
                          <a:effectLst/>
                          <a:latin typeface="Rubik Light" pitchFamily="2" charset="-79"/>
                          <a:ea typeface="+mn-ea"/>
                          <a:cs typeface="Rubik Light" pitchFamily="2" charset="-79"/>
                        </a:rPr>
                        <a:t>Divi's</a:t>
                      </a:r>
                      <a:r>
                        <a:rPr lang="en-US" sz="670" b="0" i="0" u="none" strike="noStrike" kern="1200" dirty="0">
                          <a:solidFill>
                            <a:srgbClr val="000000"/>
                          </a:solidFill>
                          <a:effectLst/>
                          <a:latin typeface="Rubik Light" pitchFamily="2" charset="-79"/>
                          <a:ea typeface="+mn-ea"/>
                          <a:cs typeface="Rubik Light" pitchFamily="2" charset="-79"/>
                        </a:rPr>
                        <a:t> Laboratories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3.15%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Indus Towers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3.13%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Coal India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3.01%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Titan Company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2.93%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err="1">
                          <a:solidFill>
                            <a:srgbClr val="000000"/>
                          </a:solidFill>
                          <a:effectLst/>
                          <a:latin typeface="Rubik Light" pitchFamily="2" charset="-79"/>
                          <a:ea typeface="+mn-ea"/>
                          <a:cs typeface="Rubik Light" pitchFamily="2" charset="-79"/>
                        </a:rPr>
                        <a:t>Schaeffler</a:t>
                      </a:r>
                      <a:r>
                        <a:rPr lang="en-US" sz="670" b="0" i="0" u="none" strike="noStrike" kern="1200" dirty="0">
                          <a:solidFill>
                            <a:srgbClr val="000000"/>
                          </a:solidFill>
                          <a:effectLst/>
                          <a:latin typeface="Rubik Light" pitchFamily="2" charset="-79"/>
                          <a:ea typeface="+mn-ea"/>
                          <a:cs typeface="Rubik Light" pitchFamily="2" charset="-79"/>
                        </a:rPr>
                        <a:t> India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2.89%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err="1">
                          <a:solidFill>
                            <a:srgbClr val="000000"/>
                          </a:solidFill>
                          <a:effectLst/>
                          <a:latin typeface="Rubik Light" pitchFamily="2" charset="-79"/>
                          <a:ea typeface="+mn-ea"/>
                          <a:cs typeface="Rubik Light" pitchFamily="2" charset="-79"/>
                        </a:rPr>
                        <a:t>Shriram</a:t>
                      </a:r>
                      <a:r>
                        <a:rPr lang="en-US" sz="670" b="0" i="0" u="none" strike="noStrike" kern="1200" dirty="0">
                          <a:solidFill>
                            <a:srgbClr val="000000"/>
                          </a:solidFill>
                          <a:effectLst/>
                          <a:latin typeface="Rubik Light" pitchFamily="2" charset="-79"/>
                          <a:ea typeface="+mn-ea"/>
                          <a:cs typeface="Rubik Light" pitchFamily="2" charset="-79"/>
                        </a:rPr>
                        <a:t> Finance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2.80%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UNO </a:t>
                      </a:r>
                      <a:r>
                        <a:rPr lang="en-US" sz="670" b="0" i="0" u="none" strike="noStrike" kern="1200" dirty="0" err="1">
                          <a:solidFill>
                            <a:srgbClr val="000000"/>
                          </a:solidFill>
                          <a:effectLst/>
                          <a:latin typeface="Rubik Light" pitchFamily="2" charset="-79"/>
                          <a:ea typeface="+mn-ea"/>
                          <a:cs typeface="Rubik Light" pitchFamily="2" charset="-79"/>
                        </a:rPr>
                        <a:t>Minda</a:t>
                      </a:r>
                      <a:r>
                        <a:rPr lang="en-US" sz="670" b="0" i="0" u="none" strike="noStrike" kern="1200" dirty="0">
                          <a:solidFill>
                            <a:srgbClr val="000000"/>
                          </a:solidFill>
                          <a:effectLst/>
                          <a:latin typeface="Rubik Light" pitchFamily="2" charset="-79"/>
                          <a:ea typeface="+mn-ea"/>
                          <a:cs typeface="Rubik Light" pitchFamily="2" charset="-79"/>
                        </a:rPr>
                        <a:t>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2.63%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11"/>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State Bank of India</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2.36%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Infosys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2.33%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13"/>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Tata Steel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2.32%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14"/>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Berger Paints (I)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2.32%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15"/>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Blue Star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2.22%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16"/>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err="1">
                          <a:solidFill>
                            <a:srgbClr val="000000"/>
                          </a:solidFill>
                          <a:effectLst/>
                          <a:latin typeface="Rubik Light" pitchFamily="2" charset="-79"/>
                          <a:ea typeface="+mn-ea"/>
                          <a:cs typeface="Rubik Light" pitchFamily="2" charset="-79"/>
                        </a:rPr>
                        <a:t>Petronet</a:t>
                      </a:r>
                      <a:r>
                        <a:rPr lang="en-US" sz="670" b="0" i="0" u="none" strike="noStrike" kern="1200" dirty="0">
                          <a:solidFill>
                            <a:srgbClr val="000000"/>
                          </a:solidFill>
                          <a:effectLst/>
                          <a:latin typeface="Rubik Light" pitchFamily="2" charset="-79"/>
                          <a:ea typeface="+mn-ea"/>
                          <a:cs typeface="Rubik Light" pitchFamily="2" charset="-79"/>
                        </a:rPr>
                        <a:t> LNG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2.14%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17"/>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Reliance Industries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2.12%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18"/>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Fortis Healthcare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2.07%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19"/>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err="1">
                          <a:solidFill>
                            <a:srgbClr val="000000"/>
                          </a:solidFill>
                          <a:effectLst/>
                          <a:latin typeface="Rubik Light" pitchFamily="2" charset="-79"/>
                          <a:ea typeface="+mn-ea"/>
                          <a:cs typeface="Rubik Light" pitchFamily="2" charset="-79"/>
                        </a:rPr>
                        <a:t>Manappuram</a:t>
                      </a:r>
                      <a:r>
                        <a:rPr lang="en-US" sz="670" b="0" i="0" u="none" strike="noStrike" kern="1200" dirty="0">
                          <a:solidFill>
                            <a:srgbClr val="000000"/>
                          </a:solidFill>
                          <a:effectLst/>
                          <a:latin typeface="Rubik Light" pitchFamily="2" charset="-79"/>
                          <a:ea typeface="+mn-ea"/>
                          <a:cs typeface="Rubik Light" pitchFamily="2" charset="-79"/>
                        </a:rPr>
                        <a:t> Finance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1.92%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20"/>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NTPC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1.86%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21"/>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GE </a:t>
                      </a:r>
                      <a:r>
                        <a:rPr lang="en-US" sz="670" b="0" i="0" u="none" strike="noStrike" kern="1200" dirty="0" err="1">
                          <a:solidFill>
                            <a:srgbClr val="000000"/>
                          </a:solidFill>
                          <a:effectLst/>
                          <a:latin typeface="Rubik Light" pitchFamily="2" charset="-79"/>
                          <a:ea typeface="+mn-ea"/>
                          <a:cs typeface="Rubik Light" pitchFamily="2" charset="-79"/>
                        </a:rPr>
                        <a:t>Vernova</a:t>
                      </a:r>
                      <a:r>
                        <a:rPr lang="en-US" sz="670" b="0" i="0" u="none" strike="noStrike" kern="1200" dirty="0">
                          <a:solidFill>
                            <a:srgbClr val="000000"/>
                          </a:solidFill>
                          <a:effectLst/>
                          <a:latin typeface="Rubik Light" pitchFamily="2" charset="-79"/>
                          <a:ea typeface="+mn-ea"/>
                          <a:cs typeface="Rubik Light" pitchFamily="2" charset="-79"/>
                        </a:rPr>
                        <a:t> T&amp;D India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1.85%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22"/>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err="1">
                          <a:solidFill>
                            <a:srgbClr val="000000"/>
                          </a:solidFill>
                          <a:effectLst/>
                          <a:latin typeface="Rubik Light" pitchFamily="2" charset="-79"/>
                          <a:ea typeface="+mn-ea"/>
                          <a:cs typeface="Rubik Light" pitchFamily="2" charset="-79"/>
                        </a:rPr>
                        <a:t>Glenmark</a:t>
                      </a:r>
                      <a:r>
                        <a:rPr lang="en-US" sz="670" b="0" i="0" u="none" strike="noStrike" kern="1200" dirty="0">
                          <a:solidFill>
                            <a:srgbClr val="000000"/>
                          </a:solidFill>
                          <a:effectLst/>
                          <a:latin typeface="Rubik Light" pitchFamily="2" charset="-79"/>
                          <a:ea typeface="+mn-ea"/>
                          <a:cs typeface="Rubik Light" pitchFamily="2" charset="-79"/>
                        </a:rPr>
                        <a:t> Pharmaceuticals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1.79%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23"/>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Sun Pharmaceutical Industries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1.77%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644992273"/>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Axis Bank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1.72%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3935493956"/>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K.P.R. Mill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1.66%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978172245"/>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Eternal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666115229"/>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Vedanta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270881394"/>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Apollo Hospitals Enterprise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1.35%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3382948882"/>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Tata Motors Passenger Vehicles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1.25%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760455454"/>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Linde India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1.25%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705615894"/>
                  </a:ext>
                </a:extLst>
              </a:tr>
              <a:tr h="153643">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BSE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670" kern="1200" dirty="0">
                        <a:solidFill>
                          <a:schemeClr val="dk1"/>
                        </a:solidFill>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1.24%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897390364"/>
                  </a:ext>
                </a:extLst>
              </a:tr>
            </a:tbl>
          </a:graphicData>
        </a:graphic>
      </p:graphicFrame>
      <p:graphicFrame>
        <p:nvGraphicFramePr>
          <p:cNvPr id="1003" name="Table 1002">
            <a:extLst>
              <a:ext uri="{FF2B5EF4-FFF2-40B4-BE49-F238E27FC236}">
                <a16:creationId xmlns:a16="http://schemas.microsoft.com/office/drawing/2014/main" id="{D3A5BFE2-F5E6-EA02-BDF2-9285B528EC7F}"/>
              </a:ext>
            </a:extLst>
          </p:cNvPr>
          <p:cNvGraphicFramePr>
            <a:graphicFrameLocks noGrp="1"/>
          </p:cNvGraphicFramePr>
          <p:nvPr/>
        </p:nvGraphicFramePr>
        <p:xfrm>
          <a:off x="7819234" y="888737"/>
          <a:ext cx="4072508" cy="5150470"/>
        </p:xfrm>
        <a:graphic>
          <a:graphicData uri="http://schemas.openxmlformats.org/drawingml/2006/table">
            <a:tbl>
              <a:tblPr firstRow="1" bandRow="1">
                <a:tableStyleId>{5C22544A-7EE6-4342-B048-85BDC9FD1C3A}</a:tableStyleId>
              </a:tblPr>
              <a:tblGrid>
                <a:gridCol w="2048064">
                  <a:extLst>
                    <a:ext uri="{9D8B030D-6E8A-4147-A177-3AD203B41FA5}">
                      <a16:colId xmlns:a16="http://schemas.microsoft.com/office/drawing/2014/main" val="20000"/>
                    </a:ext>
                  </a:extLst>
                </a:gridCol>
                <a:gridCol w="978435">
                  <a:extLst>
                    <a:ext uri="{9D8B030D-6E8A-4147-A177-3AD203B41FA5}">
                      <a16:colId xmlns:a16="http://schemas.microsoft.com/office/drawing/2014/main" val="20001"/>
                    </a:ext>
                  </a:extLst>
                </a:gridCol>
                <a:gridCol w="1046009">
                  <a:extLst>
                    <a:ext uri="{9D8B030D-6E8A-4147-A177-3AD203B41FA5}">
                      <a16:colId xmlns:a16="http://schemas.microsoft.com/office/drawing/2014/main" val="20002"/>
                    </a:ext>
                  </a:extLst>
                </a:gridCol>
              </a:tblGrid>
              <a:tr h="22268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Rubik" pitchFamily="2" charset="-79"/>
                          <a:ea typeface="+mn-ea"/>
                          <a:cs typeface="Rubik" pitchFamily="2" charset="-79"/>
                        </a:rPr>
                        <a:t>Company Name</a:t>
                      </a:r>
                    </a:p>
                  </a:txBody>
                  <a:tcPr marL="82296" marR="0" marT="36000" marB="3600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Rubik" pitchFamily="2" charset="-79"/>
                          <a:ea typeface="+mn-ea"/>
                          <a:cs typeface="Rubik" pitchFamily="2" charset="-79"/>
                        </a:rPr>
                        <a:t>Moat</a:t>
                      </a:r>
                    </a:p>
                  </a:txBody>
                  <a:tcPr marL="18288" marR="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kern="1200">
                          <a:solidFill>
                            <a:schemeClr val="dk1"/>
                          </a:solidFill>
                          <a:latin typeface="Rubik" pitchFamily="2" charset="-79"/>
                          <a:ea typeface="+mn-ea"/>
                          <a:cs typeface="Rubik" pitchFamily="2" charset="-79"/>
                        </a:rPr>
                        <a:t>% of NAV</a:t>
                      </a:r>
                    </a:p>
                  </a:txBody>
                  <a:tcPr marL="18288" marR="0" marT="36000" marB="3600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err="1">
                          <a:solidFill>
                            <a:srgbClr val="000000"/>
                          </a:solidFill>
                          <a:effectLst/>
                          <a:latin typeface="Rubik Light" pitchFamily="2" charset="-79"/>
                          <a:ea typeface="+mn-ea"/>
                          <a:cs typeface="Rubik Light" pitchFamily="2" charset="-79"/>
                        </a:rPr>
                        <a:t>Neuland</a:t>
                      </a:r>
                      <a:r>
                        <a:rPr lang="en-US" sz="670" b="0" i="0" u="none" strike="noStrike" kern="1200" dirty="0">
                          <a:solidFill>
                            <a:srgbClr val="000000"/>
                          </a:solidFill>
                          <a:effectLst/>
                          <a:latin typeface="Rubik Light" pitchFamily="2" charset="-79"/>
                          <a:ea typeface="+mn-ea"/>
                          <a:cs typeface="Rubik Light" pitchFamily="2" charset="-79"/>
                        </a:rPr>
                        <a:t> Laboratories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algn="l" defTabSz="685800" rtl="0" eaLnBrk="1" fontAlgn="ctr" latinLnBrk="0" hangingPunct="1"/>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1.23%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GlaxoSmithKline Pharmaceuticals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1.20%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Timken India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1.19%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KEI Industries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1.18%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Larsen &amp; Toubro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1.18%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Multi Commodity Exchange of India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1.16%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Bajaj </a:t>
                      </a:r>
                      <a:r>
                        <a:rPr lang="en-US" sz="670" b="0" i="0" u="none" strike="noStrike" kern="1200" dirty="0" err="1">
                          <a:solidFill>
                            <a:srgbClr val="000000"/>
                          </a:solidFill>
                          <a:effectLst/>
                          <a:latin typeface="Rubik Light" pitchFamily="2" charset="-79"/>
                          <a:ea typeface="+mn-ea"/>
                          <a:cs typeface="Rubik Light" pitchFamily="2" charset="-79"/>
                        </a:rPr>
                        <a:t>Finserv</a:t>
                      </a:r>
                      <a:r>
                        <a:rPr lang="en-US" sz="670" b="0" i="0" u="none" strike="noStrike" kern="1200" dirty="0">
                          <a:solidFill>
                            <a:srgbClr val="000000"/>
                          </a:solidFill>
                          <a:effectLst/>
                          <a:latin typeface="Rubik Light" pitchFamily="2" charset="-79"/>
                          <a:ea typeface="+mn-ea"/>
                          <a:cs typeface="Rubik Light" pitchFamily="2" charset="-79"/>
                        </a:rPr>
                        <a:t>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1.13%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360 One WAM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1.11%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11"/>
                  </a:ext>
                </a:extLst>
              </a:tr>
              <a:tr h="215959">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ZF Commercial Vehicle Control Systems India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1.04%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err="1">
                          <a:solidFill>
                            <a:srgbClr val="000000"/>
                          </a:solidFill>
                          <a:effectLst/>
                          <a:latin typeface="Rubik Light" pitchFamily="2" charset="-79"/>
                          <a:ea typeface="+mn-ea"/>
                          <a:cs typeface="Rubik Light" pitchFamily="2" charset="-79"/>
                        </a:rPr>
                        <a:t>Balkrishna</a:t>
                      </a:r>
                      <a:r>
                        <a:rPr lang="en-US" sz="670" b="0" i="0" u="none" strike="noStrike" kern="1200" dirty="0">
                          <a:solidFill>
                            <a:srgbClr val="000000"/>
                          </a:solidFill>
                          <a:effectLst/>
                          <a:latin typeface="Rubik Light" pitchFamily="2" charset="-79"/>
                          <a:ea typeface="+mn-ea"/>
                          <a:cs typeface="Rubik Light" pitchFamily="2" charset="-79"/>
                        </a:rPr>
                        <a:t> Industries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1.04%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13"/>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RBL Bank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1.03%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14"/>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Mahindra &amp; Mahindra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0.98%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15"/>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ITC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0.95%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16"/>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err="1">
                          <a:solidFill>
                            <a:srgbClr val="000000"/>
                          </a:solidFill>
                          <a:effectLst/>
                          <a:latin typeface="Rubik Light" pitchFamily="2" charset="-79"/>
                          <a:ea typeface="+mn-ea"/>
                          <a:cs typeface="Rubik Light" pitchFamily="2" charset="-79"/>
                        </a:rPr>
                        <a:t>Eicher</a:t>
                      </a:r>
                      <a:r>
                        <a:rPr lang="en-US" sz="670" b="0" i="0" u="none" strike="noStrike" kern="1200" dirty="0">
                          <a:solidFill>
                            <a:srgbClr val="000000"/>
                          </a:solidFill>
                          <a:effectLst/>
                          <a:latin typeface="Rubik Light" pitchFamily="2" charset="-79"/>
                          <a:ea typeface="+mn-ea"/>
                          <a:cs typeface="Rubik Light" pitchFamily="2" charset="-79"/>
                        </a:rPr>
                        <a:t> Motors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0.90%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17"/>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err="1">
                          <a:solidFill>
                            <a:srgbClr val="000000"/>
                          </a:solidFill>
                          <a:effectLst/>
                          <a:latin typeface="Rubik Light" pitchFamily="2" charset="-79"/>
                          <a:ea typeface="+mn-ea"/>
                          <a:cs typeface="Rubik Light" pitchFamily="2" charset="-79"/>
                        </a:rPr>
                        <a:t>Navin</a:t>
                      </a:r>
                      <a:r>
                        <a:rPr lang="en-US" sz="670" b="0" i="0" u="none" strike="noStrike" kern="1200" dirty="0">
                          <a:solidFill>
                            <a:srgbClr val="000000"/>
                          </a:solidFill>
                          <a:effectLst/>
                          <a:latin typeface="Rubik Light" pitchFamily="2" charset="-79"/>
                          <a:ea typeface="+mn-ea"/>
                          <a:cs typeface="Rubik Light" pitchFamily="2" charset="-79"/>
                        </a:rPr>
                        <a:t> Fluorine International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0.83%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18"/>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Whirlpool of India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0.81%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19"/>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Bharat Dynamics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0.73%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20"/>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err="1">
                          <a:solidFill>
                            <a:srgbClr val="000000"/>
                          </a:solidFill>
                          <a:effectLst/>
                          <a:latin typeface="Rubik Light" pitchFamily="2" charset="-79"/>
                          <a:ea typeface="+mn-ea"/>
                          <a:cs typeface="Rubik Light" pitchFamily="2" charset="-79"/>
                        </a:rPr>
                        <a:t>Piramal</a:t>
                      </a:r>
                      <a:r>
                        <a:rPr lang="en-US" sz="670" b="0" i="0" u="none" strike="noStrike" kern="1200" dirty="0">
                          <a:solidFill>
                            <a:srgbClr val="000000"/>
                          </a:solidFill>
                          <a:effectLst/>
                          <a:latin typeface="Rubik Light" pitchFamily="2" charset="-79"/>
                          <a:ea typeface="+mn-ea"/>
                          <a:cs typeface="Rubik Light" pitchFamily="2" charset="-79"/>
                        </a:rPr>
                        <a:t> Pharma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0.64%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21"/>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One 97 Communications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0.64%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22"/>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Gabriel India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0.63%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23"/>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err="1">
                          <a:solidFill>
                            <a:srgbClr val="000000"/>
                          </a:solidFill>
                          <a:effectLst/>
                          <a:latin typeface="Rubik Light" pitchFamily="2" charset="-79"/>
                          <a:ea typeface="+mn-ea"/>
                          <a:cs typeface="Rubik Light" pitchFamily="2" charset="-79"/>
                        </a:rPr>
                        <a:t>Lumax</a:t>
                      </a:r>
                      <a:r>
                        <a:rPr lang="en-US" sz="670" b="0" i="0" u="none" strike="noStrike" kern="1200" dirty="0">
                          <a:solidFill>
                            <a:srgbClr val="000000"/>
                          </a:solidFill>
                          <a:effectLst/>
                          <a:latin typeface="Rubik Light" pitchFamily="2" charset="-79"/>
                          <a:ea typeface="+mn-ea"/>
                          <a:cs typeface="Rubik Light" pitchFamily="2" charset="-79"/>
                        </a:rPr>
                        <a:t> Auto Technologies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0.56%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27"/>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Aditya Birla Real Estate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0.56%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28"/>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Sanofi Consumer Healthcare India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0.52%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29"/>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PB Fintech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0.51%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398883811"/>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KNR Constructions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0.40%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3334318902"/>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Tata Consumer Products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0.35%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540518148"/>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United Breweries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0.34%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546586682"/>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Persistent Systems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0.28%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980652444"/>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Dixon Technologies (India)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0.23%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34"/>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Kansai </a:t>
                      </a:r>
                      <a:r>
                        <a:rPr lang="en-US" sz="670" b="0" i="0" u="none" strike="noStrike" kern="1200" dirty="0" err="1">
                          <a:solidFill>
                            <a:srgbClr val="000000"/>
                          </a:solidFill>
                          <a:effectLst/>
                          <a:latin typeface="Rubik Light" pitchFamily="2" charset="-79"/>
                          <a:ea typeface="+mn-ea"/>
                          <a:cs typeface="Rubik Light" pitchFamily="2" charset="-79"/>
                        </a:rPr>
                        <a:t>Nerolac</a:t>
                      </a:r>
                      <a:r>
                        <a:rPr lang="en-US" sz="670" b="0" i="0" u="none" strike="noStrike" kern="1200" dirty="0">
                          <a:solidFill>
                            <a:srgbClr val="000000"/>
                          </a:solidFill>
                          <a:effectLst/>
                          <a:latin typeface="Rubik Light" pitchFamily="2" charset="-79"/>
                          <a:ea typeface="+mn-ea"/>
                          <a:cs typeface="Rubik Light" pitchFamily="2" charset="-79"/>
                        </a:rPr>
                        <a:t> Paints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0.06%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924098772"/>
                  </a:ext>
                </a:extLst>
              </a:tr>
              <a:tr h="157061">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err="1">
                          <a:solidFill>
                            <a:srgbClr val="000000"/>
                          </a:solidFill>
                          <a:effectLst/>
                          <a:latin typeface="Rubik Light" pitchFamily="2" charset="-79"/>
                          <a:ea typeface="+mn-ea"/>
                          <a:cs typeface="Rubik Light" pitchFamily="2" charset="-79"/>
                        </a:rPr>
                        <a:t>Jio</a:t>
                      </a:r>
                      <a:r>
                        <a:rPr lang="en-US" sz="670" b="0" i="0" u="none" strike="noStrike" kern="1200" dirty="0">
                          <a:solidFill>
                            <a:srgbClr val="000000"/>
                          </a:solidFill>
                          <a:effectLst/>
                          <a:latin typeface="Rubik Light" pitchFamily="2" charset="-79"/>
                          <a:ea typeface="+mn-ea"/>
                          <a:cs typeface="Rubik Light" pitchFamily="2" charset="-79"/>
                        </a:rPr>
                        <a:t> Financial Services Limited</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l" defTabSz="685800" rtl="0" eaLnBrk="1" fontAlgn="ctr" latinLnBrk="0" hangingPunct="1">
                        <a:lnSpc>
                          <a:spcPct val="100000"/>
                        </a:lnSpc>
                        <a:spcBef>
                          <a:spcPts val="0"/>
                        </a:spcBef>
                        <a:spcAft>
                          <a:spcPts val="0"/>
                        </a:spcAft>
                        <a:buClrTx/>
                        <a:buSzTx/>
                        <a:buFontTx/>
                        <a:buNone/>
                        <a:tabLst/>
                        <a:defRPr/>
                      </a:pPr>
                      <a:endParaRPr lang="en-US" sz="670" b="0" i="0" u="none" strike="noStrike" kern="1200" dirty="0">
                        <a:solidFill>
                          <a:srgbClr val="000000"/>
                        </a:solidFill>
                        <a:effectLst/>
                        <a:latin typeface="Rubik Light" pitchFamily="2" charset="-79"/>
                        <a:ea typeface="+mn-ea"/>
                        <a:cs typeface="Rubik Light" pitchFamily="2" charset="-79"/>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72000" marR="0" lvl="0" indent="0" algn="ctr" defTabSz="685800" rtl="0" eaLnBrk="1" fontAlgn="ctr" latinLnBrk="0" hangingPunct="1">
                        <a:lnSpc>
                          <a:spcPct val="100000"/>
                        </a:lnSpc>
                        <a:spcBef>
                          <a:spcPts val="0"/>
                        </a:spcBef>
                        <a:spcAft>
                          <a:spcPts val="0"/>
                        </a:spcAft>
                        <a:buClrTx/>
                        <a:buSzTx/>
                        <a:buFontTx/>
                        <a:buNone/>
                        <a:tabLst/>
                        <a:defRPr/>
                      </a:pPr>
                      <a:r>
                        <a:rPr lang="en-US" sz="670" b="0" i="0" u="none" strike="noStrike" kern="1200" dirty="0">
                          <a:solidFill>
                            <a:srgbClr val="000000"/>
                          </a:solidFill>
                          <a:effectLst/>
                          <a:latin typeface="Rubik Light" pitchFamily="2" charset="-79"/>
                          <a:ea typeface="+mn-ea"/>
                          <a:cs typeface="Rubik Light" pitchFamily="2" charset="-79"/>
                        </a:rPr>
                        <a:t>0.00%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3430867112"/>
                  </a:ext>
                </a:extLst>
              </a:tr>
            </a:tbl>
          </a:graphicData>
        </a:graphic>
      </p:graphicFrame>
      <p:grpSp>
        <p:nvGrpSpPr>
          <p:cNvPr id="630" name="Group 629">
            <a:extLst>
              <a:ext uri="{FF2B5EF4-FFF2-40B4-BE49-F238E27FC236}">
                <a16:creationId xmlns:a16="http://schemas.microsoft.com/office/drawing/2014/main" id="{BCC63D46-35E5-0226-473D-D46E971355D2}"/>
              </a:ext>
            </a:extLst>
          </p:cNvPr>
          <p:cNvGrpSpPr/>
          <p:nvPr/>
        </p:nvGrpSpPr>
        <p:grpSpPr>
          <a:xfrm>
            <a:off x="5931168" y="3766010"/>
            <a:ext cx="693726" cy="87886"/>
            <a:chOff x="1826366" y="3214254"/>
            <a:chExt cx="693726" cy="145690"/>
          </a:xfrm>
        </p:grpSpPr>
        <p:sp>
          <p:nvSpPr>
            <p:cNvPr id="631"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2"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57585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3"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4"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E9571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5"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6"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7"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8"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39" name="Group 638">
            <a:extLst>
              <a:ext uri="{FF2B5EF4-FFF2-40B4-BE49-F238E27FC236}">
                <a16:creationId xmlns:a16="http://schemas.microsoft.com/office/drawing/2014/main" id="{BCC63D46-35E5-0226-473D-D46E971355D2}"/>
              </a:ext>
            </a:extLst>
          </p:cNvPr>
          <p:cNvGrpSpPr/>
          <p:nvPr/>
        </p:nvGrpSpPr>
        <p:grpSpPr>
          <a:xfrm>
            <a:off x="5931168" y="2690695"/>
            <a:ext cx="693726" cy="87886"/>
            <a:chOff x="1826366" y="3214254"/>
            <a:chExt cx="693726" cy="145690"/>
          </a:xfrm>
        </p:grpSpPr>
        <p:sp>
          <p:nvSpPr>
            <p:cNvPr id="640"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1"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2"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3"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4"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F5A01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5"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6"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7"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48" name="Group 647">
            <a:extLst>
              <a:ext uri="{FF2B5EF4-FFF2-40B4-BE49-F238E27FC236}">
                <a16:creationId xmlns:a16="http://schemas.microsoft.com/office/drawing/2014/main" id="{BCC63D46-35E5-0226-473D-D46E971355D2}"/>
              </a:ext>
            </a:extLst>
          </p:cNvPr>
          <p:cNvGrpSpPr/>
          <p:nvPr/>
        </p:nvGrpSpPr>
        <p:grpSpPr>
          <a:xfrm>
            <a:off x="5931168" y="2079084"/>
            <a:ext cx="693726" cy="87886"/>
            <a:chOff x="1826366" y="3214254"/>
            <a:chExt cx="693726" cy="145690"/>
          </a:xfrm>
        </p:grpSpPr>
        <p:sp>
          <p:nvSpPr>
            <p:cNvPr id="649"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0"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1"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2"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E9571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3"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4"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5"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6"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rgbClr val="FFD9A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7" name="Group 656">
            <a:extLst>
              <a:ext uri="{FF2B5EF4-FFF2-40B4-BE49-F238E27FC236}">
                <a16:creationId xmlns:a16="http://schemas.microsoft.com/office/drawing/2014/main" id="{BCC63D46-35E5-0226-473D-D46E971355D2}"/>
              </a:ext>
            </a:extLst>
          </p:cNvPr>
          <p:cNvGrpSpPr/>
          <p:nvPr/>
        </p:nvGrpSpPr>
        <p:grpSpPr>
          <a:xfrm>
            <a:off x="5931168" y="2231425"/>
            <a:ext cx="693726" cy="87886"/>
            <a:chOff x="1826366" y="3214254"/>
            <a:chExt cx="693726" cy="145690"/>
          </a:xfrm>
        </p:grpSpPr>
        <p:sp>
          <p:nvSpPr>
            <p:cNvPr id="658"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9"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0"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1"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2"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3"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4"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5"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66" name="Group 665">
            <a:extLst>
              <a:ext uri="{FF2B5EF4-FFF2-40B4-BE49-F238E27FC236}">
                <a16:creationId xmlns:a16="http://schemas.microsoft.com/office/drawing/2014/main" id="{BCC63D46-35E5-0226-473D-D46E971355D2}"/>
              </a:ext>
            </a:extLst>
          </p:cNvPr>
          <p:cNvGrpSpPr/>
          <p:nvPr/>
        </p:nvGrpSpPr>
        <p:grpSpPr>
          <a:xfrm>
            <a:off x="5931168" y="2846058"/>
            <a:ext cx="693726" cy="87886"/>
            <a:chOff x="1826366" y="3214254"/>
            <a:chExt cx="693726" cy="145690"/>
          </a:xfrm>
        </p:grpSpPr>
        <p:sp>
          <p:nvSpPr>
            <p:cNvPr id="667"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8"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9"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0"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1"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F5A01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2"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3"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4"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rgbClr val="FFD9A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75" name="Group 674">
            <a:extLst>
              <a:ext uri="{FF2B5EF4-FFF2-40B4-BE49-F238E27FC236}">
                <a16:creationId xmlns:a16="http://schemas.microsoft.com/office/drawing/2014/main" id="{BCC63D46-35E5-0226-473D-D46E971355D2}"/>
              </a:ext>
            </a:extLst>
          </p:cNvPr>
          <p:cNvGrpSpPr/>
          <p:nvPr/>
        </p:nvGrpSpPr>
        <p:grpSpPr>
          <a:xfrm>
            <a:off x="5931168" y="3308683"/>
            <a:ext cx="693726" cy="87886"/>
            <a:chOff x="1826366" y="3214254"/>
            <a:chExt cx="693726" cy="145690"/>
          </a:xfrm>
        </p:grpSpPr>
        <p:sp>
          <p:nvSpPr>
            <p:cNvPr id="676"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7"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8"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9"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0"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1"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2"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3"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84" name="Group 683">
            <a:extLst>
              <a:ext uri="{FF2B5EF4-FFF2-40B4-BE49-F238E27FC236}">
                <a16:creationId xmlns:a16="http://schemas.microsoft.com/office/drawing/2014/main" id="{BCC63D46-35E5-0226-473D-D46E971355D2}"/>
              </a:ext>
            </a:extLst>
          </p:cNvPr>
          <p:cNvGrpSpPr/>
          <p:nvPr/>
        </p:nvGrpSpPr>
        <p:grpSpPr>
          <a:xfrm>
            <a:off x="5931168" y="4536964"/>
            <a:ext cx="693726" cy="87886"/>
            <a:chOff x="1826366" y="3214254"/>
            <a:chExt cx="693726" cy="145690"/>
          </a:xfrm>
        </p:grpSpPr>
        <p:sp>
          <p:nvSpPr>
            <p:cNvPr id="685"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6"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7"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8"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9"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0"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rgbClr val="84AAC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1"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2"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BCC63D46-35E5-0226-473D-D46E971355D2}"/>
              </a:ext>
            </a:extLst>
          </p:cNvPr>
          <p:cNvGrpSpPr/>
          <p:nvPr/>
        </p:nvGrpSpPr>
        <p:grpSpPr>
          <a:xfrm>
            <a:off x="5931168" y="3923670"/>
            <a:ext cx="693726" cy="87886"/>
            <a:chOff x="1826366" y="3214254"/>
            <a:chExt cx="693726" cy="145690"/>
          </a:xfrm>
        </p:grpSpPr>
        <p:sp>
          <p:nvSpPr>
            <p:cNvPr id="712"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3"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4"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5"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6"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8"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9"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0" name="Group 729">
            <a:extLst>
              <a:ext uri="{FF2B5EF4-FFF2-40B4-BE49-F238E27FC236}">
                <a16:creationId xmlns:a16="http://schemas.microsoft.com/office/drawing/2014/main" id="{BCC63D46-35E5-0226-473D-D46E971355D2}"/>
              </a:ext>
            </a:extLst>
          </p:cNvPr>
          <p:cNvGrpSpPr/>
          <p:nvPr/>
        </p:nvGrpSpPr>
        <p:grpSpPr>
          <a:xfrm>
            <a:off x="5934769" y="5149990"/>
            <a:ext cx="693726" cy="87886"/>
            <a:chOff x="1826366" y="3214254"/>
            <a:chExt cx="693726" cy="145690"/>
          </a:xfrm>
        </p:grpSpPr>
        <p:sp>
          <p:nvSpPr>
            <p:cNvPr id="731"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2"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3"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085DA8"/>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4"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5"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6"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7"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8"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9" name="Group 738">
            <a:extLst>
              <a:ext uri="{FF2B5EF4-FFF2-40B4-BE49-F238E27FC236}">
                <a16:creationId xmlns:a16="http://schemas.microsoft.com/office/drawing/2014/main" id="{BCC63D46-35E5-0226-473D-D46E971355D2}"/>
              </a:ext>
            </a:extLst>
          </p:cNvPr>
          <p:cNvGrpSpPr/>
          <p:nvPr/>
        </p:nvGrpSpPr>
        <p:grpSpPr>
          <a:xfrm>
            <a:off x="5931168" y="5305636"/>
            <a:ext cx="693726" cy="87886"/>
            <a:chOff x="1826366" y="3214254"/>
            <a:chExt cx="693726" cy="145690"/>
          </a:xfrm>
        </p:grpSpPr>
        <p:sp>
          <p:nvSpPr>
            <p:cNvPr id="740"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1"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57585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2"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3"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4"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5"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6"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7"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8" name="Group 747">
            <a:extLst>
              <a:ext uri="{FF2B5EF4-FFF2-40B4-BE49-F238E27FC236}">
                <a16:creationId xmlns:a16="http://schemas.microsoft.com/office/drawing/2014/main" id="{BCC63D46-35E5-0226-473D-D46E971355D2}"/>
              </a:ext>
            </a:extLst>
          </p:cNvPr>
          <p:cNvGrpSpPr/>
          <p:nvPr/>
        </p:nvGrpSpPr>
        <p:grpSpPr>
          <a:xfrm>
            <a:off x="5934769" y="3154346"/>
            <a:ext cx="693726" cy="87886"/>
            <a:chOff x="1826366" y="3214254"/>
            <a:chExt cx="693726" cy="145690"/>
          </a:xfrm>
        </p:grpSpPr>
        <p:sp>
          <p:nvSpPr>
            <p:cNvPr id="749"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0"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57585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1"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2"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3"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4"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5"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6"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rgbClr val="FFD9A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57" name="Group 756">
            <a:extLst>
              <a:ext uri="{FF2B5EF4-FFF2-40B4-BE49-F238E27FC236}">
                <a16:creationId xmlns:a16="http://schemas.microsoft.com/office/drawing/2014/main" id="{BCC63D46-35E5-0226-473D-D46E971355D2}"/>
              </a:ext>
            </a:extLst>
          </p:cNvPr>
          <p:cNvGrpSpPr/>
          <p:nvPr/>
        </p:nvGrpSpPr>
        <p:grpSpPr>
          <a:xfrm>
            <a:off x="5931168" y="2387080"/>
            <a:ext cx="693726" cy="87886"/>
            <a:chOff x="1826366" y="3214254"/>
            <a:chExt cx="693726" cy="145690"/>
          </a:xfrm>
        </p:grpSpPr>
        <p:sp>
          <p:nvSpPr>
            <p:cNvPr id="758"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9"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0"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1"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E9571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2"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3"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4"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5"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66" name="Group 765">
            <a:extLst>
              <a:ext uri="{FF2B5EF4-FFF2-40B4-BE49-F238E27FC236}">
                <a16:creationId xmlns:a16="http://schemas.microsoft.com/office/drawing/2014/main" id="{BCC63D46-35E5-0226-473D-D46E971355D2}"/>
              </a:ext>
            </a:extLst>
          </p:cNvPr>
          <p:cNvGrpSpPr/>
          <p:nvPr/>
        </p:nvGrpSpPr>
        <p:grpSpPr>
          <a:xfrm>
            <a:off x="5931168" y="4230008"/>
            <a:ext cx="693726" cy="87886"/>
            <a:chOff x="1826366" y="3214254"/>
            <a:chExt cx="693726" cy="145690"/>
          </a:xfrm>
        </p:grpSpPr>
        <p:sp>
          <p:nvSpPr>
            <p:cNvPr id="767"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8"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9"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0"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1"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2"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3"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4"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rgbClr val="FFD9A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93" name="Group 792">
            <a:extLst>
              <a:ext uri="{FF2B5EF4-FFF2-40B4-BE49-F238E27FC236}">
                <a16:creationId xmlns:a16="http://schemas.microsoft.com/office/drawing/2014/main" id="{BCC63D46-35E5-0226-473D-D46E971355D2}"/>
              </a:ext>
            </a:extLst>
          </p:cNvPr>
          <p:cNvGrpSpPr/>
          <p:nvPr/>
        </p:nvGrpSpPr>
        <p:grpSpPr>
          <a:xfrm>
            <a:off x="5931168" y="2540400"/>
            <a:ext cx="693726" cy="87886"/>
            <a:chOff x="1826366" y="3214254"/>
            <a:chExt cx="693726" cy="145690"/>
          </a:xfrm>
        </p:grpSpPr>
        <p:sp>
          <p:nvSpPr>
            <p:cNvPr id="794"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5"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57585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6"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7"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8"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9"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0"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1"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11" name="Group 810">
            <a:extLst>
              <a:ext uri="{FF2B5EF4-FFF2-40B4-BE49-F238E27FC236}">
                <a16:creationId xmlns:a16="http://schemas.microsoft.com/office/drawing/2014/main" id="{BCC63D46-35E5-0226-473D-D46E971355D2}"/>
              </a:ext>
            </a:extLst>
          </p:cNvPr>
          <p:cNvGrpSpPr/>
          <p:nvPr/>
        </p:nvGrpSpPr>
        <p:grpSpPr>
          <a:xfrm>
            <a:off x="5931168" y="1617709"/>
            <a:ext cx="693726" cy="87886"/>
            <a:chOff x="1826366" y="3214254"/>
            <a:chExt cx="693726" cy="145690"/>
          </a:xfrm>
        </p:grpSpPr>
        <p:sp>
          <p:nvSpPr>
            <p:cNvPr id="812"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3"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57585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4"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5"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6"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7"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8"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20" name="Group 819">
            <a:extLst>
              <a:ext uri="{FF2B5EF4-FFF2-40B4-BE49-F238E27FC236}">
                <a16:creationId xmlns:a16="http://schemas.microsoft.com/office/drawing/2014/main" id="{BCC63D46-35E5-0226-473D-D46E971355D2}"/>
              </a:ext>
            </a:extLst>
          </p:cNvPr>
          <p:cNvGrpSpPr/>
          <p:nvPr/>
        </p:nvGrpSpPr>
        <p:grpSpPr>
          <a:xfrm>
            <a:off x="5931168" y="1308844"/>
            <a:ext cx="693726" cy="87886"/>
            <a:chOff x="1826366" y="3214254"/>
            <a:chExt cx="693726" cy="145690"/>
          </a:xfrm>
        </p:grpSpPr>
        <p:sp>
          <p:nvSpPr>
            <p:cNvPr id="821"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2"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3"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4"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5"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F5A01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6"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7"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8"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29" name="Group 828">
            <a:extLst>
              <a:ext uri="{FF2B5EF4-FFF2-40B4-BE49-F238E27FC236}">
                <a16:creationId xmlns:a16="http://schemas.microsoft.com/office/drawing/2014/main" id="{BCC63D46-35E5-0226-473D-D46E971355D2}"/>
              </a:ext>
            </a:extLst>
          </p:cNvPr>
          <p:cNvGrpSpPr/>
          <p:nvPr/>
        </p:nvGrpSpPr>
        <p:grpSpPr>
          <a:xfrm>
            <a:off x="5931168" y="1153859"/>
            <a:ext cx="693726" cy="87886"/>
            <a:chOff x="1826366" y="3214254"/>
            <a:chExt cx="693726" cy="145690"/>
          </a:xfrm>
        </p:grpSpPr>
        <p:sp>
          <p:nvSpPr>
            <p:cNvPr id="830"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1"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2"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3"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4"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F5A01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5"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6"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7"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rgbClr val="FFD9A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47" name="Group 846">
            <a:extLst>
              <a:ext uri="{FF2B5EF4-FFF2-40B4-BE49-F238E27FC236}">
                <a16:creationId xmlns:a16="http://schemas.microsoft.com/office/drawing/2014/main" id="{BCC63D46-35E5-0226-473D-D46E971355D2}"/>
              </a:ext>
            </a:extLst>
          </p:cNvPr>
          <p:cNvGrpSpPr/>
          <p:nvPr/>
        </p:nvGrpSpPr>
        <p:grpSpPr>
          <a:xfrm>
            <a:off x="5931168" y="1771882"/>
            <a:ext cx="693726" cy="87886"/>
            <a:chOff x="1826366" y="3214254"/>
            <a:chExt cx="693726" cy="145690"/>
          </a:xfrm>
        </p:grpSpPr>
        <p:sp>
          <p:nvSpPr>
            <p:cNvPr id="848"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9"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57585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0"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1"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E9571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2"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3"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4"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5"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65" name="Group 864">
            <a:extLst>
              <a:ext uri="{FF2B5EF4-FFF2-40B4-BE49-F238E27FC236}">
                <a16:creationId xmlns:a16="http://schemas.microsoft.com/office/drawing/2014/main" id="{BCC63D46-35E5-0226-473D-D46E971355D2}"/>
              </a:ext>
            </a:extLst>
          </p:cNvPr>
          <p:cNvGrpSpPr/>
          <p:nvPr/>
        </p:nvGrpSpPr>
        <p:grpSpPr>
          <a:xfrm>
            <a:off x="5931168" y="3615847"/>
            <a:ext cx="693726" cy="87886"/>
            <a:chOff x="1826366" y="3214254"/>
            <a:chExt cx="693726" cy="145690"/>
          </a:xfrm>
        </p:grpSpPr>
        <p:sp>
          <p:nvSpPr>
            <p:cNvPr id="866"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7"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8"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9"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E9571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0"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1"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2"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3"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74" name="Group 873">
            <a:extLst>
              <a:ext uri="{FF2B5EF4-FFF2-40B4-BE49-F238E27FC236}">
                <a16:creationId xmlns:a16="http://schemas.microsoft.com/office/drawing/2014/main" id="{BCC63D46-35E5-0226-473D-D46E971355D2}"/>
              </a:ext>
            </a:extLst>
          </p:cNvPr>
          <p:cNvGrpSpPr/>
          <p:nvPr/>
        </p:nvGrpSpPr>
        <p:grpSpPr>
          <a:xfrm>
            <a:off x="5931168" y="4074463"/>
            <a:ext cx="693726" cy="87886"/>
            <a:chOff x="1826366" y="3214254"/>
            <a:chExt cx="693726" cy="145690"/>
          </a:xfrm>
        </p:grpSpPr>
        <p:sp>
          <p:nvSpPr>
            <p:cNvPr id="875"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6"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7"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8"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E9571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9"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0"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1"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2"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83" name="Group 882">
            <a:extLst>
              <a:ext uri="{FF2B5EF4-FFF2-40B4-BE49-F238E27FC236}">
                <a16:creationId xmlns:a16="http://schemas.microsoft.com/office/drawing/2014/main" id="{BCC63D46-35E5-0226-473D-D46E971355D2}"/>
              </a:ext>
            </a:extLst>
          </p:cNvPr>
          <p:cNvGrpSpPr/>
          <p:nvPr/>
        </p:nvGrpSpPr>
        <p:grpSpPr>
          <a:xfrm>
            <a:off x="5927566" y="4997723"/>
            <a:ext cx="693726" cy="87886"/>
            <a:chOff x="1826366" y="3214254"/>
            <a:chExt cx="693726" cy="145690"/>
          </a:xfrm>
        </p:grpSpPr>
        <p:sp>
          <p:nvSpPr>
            <p:cNvPr id="884"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solidFill>
            <a:ln w="9525">
              <a:solidFill>
                <a:srgbClr val="20386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5"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6"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7"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E9571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8"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9"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0"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1"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92" name="Group 891">
            <a:extLst>
              <a:ext uri="{FF2B5EF4-FFF2-40B4-BE49-F238E27FC236}">
                <a16:creationId xmlns:a16="http://schemas.microsoft.com/office/drawing/2014/main" id="{BCC63D46-35E5-0226-473D-D46E971355D2}"/>
              </a:ext>
            </a:extLst>
          </p:cNvPr>
          <p:cNvGrpSpPr/>
          <p:nvPr/>
        </p:nvGrpSpPr>
        <p:grpSpPr>
          <a:xfrm>
            <a:off x="5931168" y="5455558"/>
            <a:ext cx="693726" cy="87886"/>
            <a:chOff x="1826366" y="3214254"/>
            <a:chExt cx="693726" cy="145690"/>
          </a:xfrm>
        </p:grpSpPr>
        <p:sp>
          <p:nvSpPr>
            <p:cNvPr id="893"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4"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5"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6"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7"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8"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9"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0"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01" name="Group 900">
            <a:extLst>
              <a:ext uri="{FF2B5EF4-FFF2-40B4-BE49-F238E27FC236}">
                <a16:creationId xmlns:a16="http://schemas.microsoft.com/office/drawing/2014/main" id="{BCC63D46-35E5-0226-473D-D46E971355D2}"/>
              </a:ext>
            </a:extLst>
          </p:cNvPr>
          <p:cNvGrpSpPr/>
          <p:nvPr/>
        </p:nvGrpSpPr>
        <p:grpSpPr>
          <a:xfrm>
            <a:off x="10008858" y="3402288"/>
            <a:ext cx="693726" cy="87886"/>
            <a:chOff x="1826366" y="3214254"/>
            <a:chExt cx="693726" cy="145690"/>
          </a:xfrm>
        </p:grpSpPr>
        <p:sp>
          <p:nvSpPr>
            <p:cNvPr id="902"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3"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57585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4"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5"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E9571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6"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7"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8"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9"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0" name="Group 909">
            <a:extLst>
              <a:ext uri="{FF2B5EF4-FFF2-40B4-BE49-F238E27FC236}">
                <a16:creationId xmlns:a16="http://schemas.microsoft.com/office/drawing/2014/main" id="{BCC63D46-35E5-0226-473D-D46E971355D2}"/>
              </a:ext>
            </a:extLst>
          </p:cNvPr>
          <p:cNvGrpSpPr/>
          <p:nvPr/>
        </p:nvGrpSpPr>
        <p:grpSpPr>
          <a:xfrm>
            <a:off x="10016060" y="2088971"/>
            <a:ext cx="693726" cy="87886"/>
            <a:chOff x="1826366" y="3214254"/>
            <a:chExt cx="693726" cy="145690"/>
          </a:xfrm>
        </p:grpSpPr>
        <p:sp>
          <p:nvSpPr>
            <p:cNvPr id="1004"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rgbClr val="FFFFFF"/>
            </a:solidFill>
            <a:ln w="9525">
              <a:solidFill>
                <a:srgbClr val="20386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5"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57585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6"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7"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8"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F5A01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9"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0"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1"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21" name="Group 1020">
            <a:extLst>
              <a:ext uri="{FF2B5EF4-FFF2-40B4-BE49-F238E27FC236}">
                <a16:creationId xmlns:a16="http://schemas.microsoft.com/office/drawing/2014/main" id="{BCC63D46-35E5-0226-473D-D46E971355D2}"/>
              </a:ext>
            </a:extLst>
          </p:cNvPr>
          <p:cNvGrpSpPr/>
          <p:nvPr/>
        </p:nvGrpSpPr>
        <p:grpSpPr>
          <a:xfrm>
            <a:off x="10008858" y="2431260"/>
            <a:ext cx="693726" cy="87886"/>
            <a:chOff x="1826366" y="3214254"/>
            <a:chExt cx="693726" cy="145690"/>
          </a:xfrm>
        </p:grpSpPr>
        <p:sp>
          <p:nvSpPr>
            <p:cNvPr id="1022"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3"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4"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5"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6"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7"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rgbClr val="84AAC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8"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9"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30" name="Group 1029">
            <a:extLst>
              <a:ext uri="{FF2B5EF4-FFF2-40B4-BE49-F238E27FC236}">
                <a16:creationId xmlns:a16="http://schemas.microsoft.com/office/drawing/2014/main" id="{BCC63D46-35E5-0226-473D-D46E971355D2}"/>
              </a:ext>
            </a:extLst>
          </p:cNvPr>
          <p:cNvGrpSpPr/>
          <p:nvPr/>
        </p:nvGrpSpPr>
        <p:grpSpPr>
          <a:xfrm>
            <a:off x="10008858" y="4974375"/>
            <a:ext cx="693726" cy="87886"/>
            <a:chOff x="1826366" y="3214254"/>
            <a:chExt cx="693726" cy="145690"/>
          </a:xfrm>
        </p:grpSpPr>
        <p:sp>
          <p:nvSpPr>
            <p:cNvPr id="1031"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solidFill>
            <a:ln>
              <a:solidFill>
                <a:srgbClr val="20386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2"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3"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4"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6"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8"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48" name="Group 1047">
            <a:extLst>
              <a:ext uri="{FF2B5EF4-FFF2-40B4-BE49-F238E27FC236}">
                <a16:creationId xmlns:a16="http://schemas.microsoft.com/office/drawing/2014/main" id="{BCC63D46-35E5-0226-473D-D46E971355D2}"/>
              </a:ext>
            </a:extLst>
          </p:cNvPr>
          <p:cNvGrpSpPr/>
          <p:nvPr/>
        </p:nvGrpSpPr>
        <p:grpSpPr>
          <a:xfrm>
            <a:off x="10008858" y="2244981"/>
            <a:ext cx="693726" cy="87886"/>
            <a:chOff x="1826366" y="3214254"/>
            <a:chExt cx="693726" cy="145690"/>
          </a:xfrm>
        </p:grpSpPr>
        <p:sp>
          <p:nvSpPr>
            <p:cNvPr id="1049"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0"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1"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2"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3"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F5A01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4"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5"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6"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7" name="Group 1056">
            <a:extLst>
              <a:ext uri="{FF2B5EF4-FFF2-40B4-BE49-F238E27FC236}">
                <a16:creationId xmlns:a16="http://schemas.microsoft.com/office/drawing/2014/main" id="{BCC63D46-35E5-0226-473D-D46E971355D2}"/>
              </a:ext>
            </a:extLst>
          </p:cNvPr>
          <p:cNvGrpSpPr/>
          <p:nvPr/>
        </p:nvGrpSpPr>
        <p:grpSpPr>
          <a:xfrm>
            <a:off x="10012459" y="1933903"/>
            <a:ext cx="693726" cy="87886"/>
            <a:chOff x="1826366" y="3214254"/>
            <a:chExt cx="693726" cy="145690"/>
          </a:xfrm>
        </p:grpSpPr>
        <p:sp>
          <p:nvSpPr>
            <p:cNvPr id="1058"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9"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0"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085DA8"/>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1"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2"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3"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4"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5"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66" name="Group 1065">
            <a:extLst>
              <a:ext uri="{FF2B5EF4-FFF2-40B4-BE49-F238E27FC236}">
                <a16:creationId xmlns:a16="http://schemas.microsoft.com/office/drawing/2014/main" id="{BCC63D46-35E5-0226-473D-D46E971355D2}"/>
              </a:ext>
            </a:extLst>
          </p:cNvPr>
          <p:cNvGrpSpPr/>
          <p:nvPr/>
        </p:nvGrpSpPr>
        <p:grpSpPr>
          <a:xfrm>
            <a:off x="10008858" y="3875598"/>
            <a:ext cx="693726" cy="87886"/>
            <a:chOff x="1826366" y="3214254"/>
            <a:chExt cx="693726" cy="145690"/>
          </a:xfrm>
        </p:grpSpPr>
        <p:sp>
          <p:nvSpPr>
            <p:cNvPr id="1067"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8"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9"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0"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E9571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1"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2"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3"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4"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rgbClr val="FFD9A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75" name="Group 1074">
            <a:extLst>
              <a:ext uri="{FF2B5EF4-FFF2-40B4-BE49-F238E27FC236}">
                <a16:creationId xmlns:a16="http://schemas.microsoft.com/office/drawing/2014/main" id="{BCC63D46-35E5-0226-473D-D46E971355D2}"/>
              </a:ext>
            </a:extLst>
          </p:cNvPr>
          <p:cNvGrpSpPr/>
          <p:nvPr/>
        </p:nvGrpSpPr>
        <p:grpSpPr>
          <a:xfrm>
            <a:off x="10008857" y="2930048"/>
            <a:ext cx="693726" cy="87886"/>
            <a:chOff x="1826366" y="3214254"/>
            <a:chExt cx="693726" cy="145690"/>
          </a:xfrm>
        </p:grpSpPr>
        <p:sp>
          <p:nvSpPr>
            <p:cNvPr id="1076"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7"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8"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9"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0"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1"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2"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3"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84" name="Group 1083">
            <a:extLst>
              <a:ext uri="{FF2B5EF4-FFF2-40B4-BE49-F238E27FC236}">
                <a16:creationId xmlns:a16="http://schemas.microsoft.com/office/drawing/2014/main" id="{BCC63D46-35E5-0226-473D-D46E971355D2}"/>
              </a:ext>
            </a:extLst>
          </p:cNvPr>
          <p:cNvGrpSpPr/>
          <p:nvPr/>
        </p:nvGrpSpPr>
        <p:grpSpPr>
          <a:xfrm>
            <a:off x="10012459" y="4503036"/>
            <a:ext cx="693726" cy="87886"/>
            <a:chOff x="1826366" y="3214254"/>
            <a:chExt cx="693726" cy="145690"/>
          </a:xfrm>
        </p:grpSpPr>
        <p:sp>
          <p:nvSpPr>
            <p:cNvPr id="1085"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6"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7"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8"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9"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0"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1"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2"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93" name="Group 1092">
            <a:extLst>
              <a:ext uri="{FF2B5EF4-FFF2-40B4-BE49-F238E27FC236}">
                <a16:creationId xmlns:a16="http://schemas.microsoft.com/office/drawing/2014/main" id="{BCC63D46-35E5-0226-473D-D46E971355D2}"/>
              </a:ext>
            </a:extLst>
          </p:cNvPr>
          <p:cNvGrpSpPr/>
          <p:nvPr/>
        </p:nvGrpSpPr>
        <p:grpSpPr>
          <a:xfrm>
            <a:off x="10008858" y="4189068"/>
            <a:ext cx="693726" cy="87886"/>
            <a:chOff x="1826366" y="3214254"/>
            <a:chExt cx="693726" cy="145690"/>
          </a:xfrm>
        </p:grpSpPr>
        <p:sp>
          <p:nvSpPr>
            <p:cNvPr id="1095"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6"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57585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7"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8"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9"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0"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1"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2"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21" name="Group 1120">
            <a:extLst>
              <a:ext uri="{FF2B5EF4-FFF2-40B4-BE49-F238E27FC236}">
                <a16:creationId xmlns:a16="http://schemas.microsoft.com/office/drawing/2014/main" id="{BCC63D46-35E5-0226-473D-D46E971355D2}"/>
              </a:ext>
            </a:extLst>
          </p:cNvPr>
          <p:cNvGrpSpPr/>
          <p:nvPr/>
        </p:nvGrpSpPr>
        <p:grpSpPr>
          <a:xfrm>
            <a:off x="10008797" y="1460113"/>
            <a:ext cx="693726" cy="87886"/>
            <a:chOff x="1826366" y="3214254"/>
            <a:chExt cx="693726" cy="145690"/>
          </a:xfrm>
        </p:grpSpPr>
        <p:sp>
          <p:nvSpPr>
            <p:cNvPr id="1122"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3"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4"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5"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6"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F5A01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7"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8"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9"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30" name="Group 1129">
            <a:extLst>
              <a:ext uri="{FF2B5EF4-FFF2-40B4-BE49-F238E27FC236}">
                <a16:creationId xmlns:a16="http://schemas.microsoft.com/office/drawing/2014/main" id="{BCC63D46-35E5-0226-473D-D46E971355D2}"/>
              </a:ext>
            </a:extLst>
          </p:cNvPr>
          <p:cNvGrpSpPr/>
          <p:nvPr/>
        </p:nvGrpSpPr>
        <p:grpSpPr>
          <a:xfrm>
            <a:off x="10012459" y="1301101"/>
            <a:ext cx="693726" cy="87886"/>
            <a:chOff x="1826366" y="3214254"/>
            <a:chExt cx="693726" cy="145690"/>
          </a:xfrm>
        </p:grpSpPr>
        <p:sp>
          <p:nvSpPr>
            <p:cNvPr id="1131"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2"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3"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4"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5"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6"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rgbClr val="84AAC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7"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8"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8" name="Group 1147">
            <a:extLst>
              <a:ext uri="{FF2B5EF4-FFF2-40B4-BE49-F238E27FC236}">
                <a16:creationId xmlns:a16="http://schemas.microsoft.com/office/drawing/2014/main" id="{BCC63D46-35E5-0226-473D-D46E971355D2}"/>
              </a:ext>
            </a:extLst>
          </p:cNvPr>
          <p:cNvGrpSpPr/>
          <p:nvPr/>
        </p:nvGrpSpPr>
        <p:grpSpPr>
          <a:xfrm>
            <a:off x="10008858" y="1613646"/>
            <a:ext cx="693726" cy="87886"/>
            <a:chOff x="1826366" y="3214254"/>
            <a:chExt cx="693726" cy="145690"/>
          </a:xfrm>
        </p:grpSpPr>
        <p:sp>
          <p:nvSpPr>
            <p:cNvPr id="1149"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0"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57585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1"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2"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3"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4"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5"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6"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57" name="Group 1156">
            <a:extLst>
              <a:ext uri="{FF2B5EF4-FFF2-40B4-BE49-F238E27FC236}">
                <a16:creationId xmlns:a16="http://schemas.microsoft.com/office/drawing/2014/main" id="{BCC63D46-35E5-0226-473D-D46E971355D2}"/>
              </a:ext>
            </a:extLst>
          </p:cNvPr>
          <p:cNvGrpSpPr/>
          <p:nvPr/>
        </p:nvGrpSpPr>
        <p:grpSpPr>
          <a:xfrm>
            <a:off x="10008857" y="3246433"/>
            <a:ext cx="693726" cy="87886"/>
            <a:chOff x="1826366" y="3214254"/>
            <a:chExt cx="693726" cy="145690"/>
          </a:xfrm>
        </p:grpSpPr>
        <p:sp>
          <p:nvSpPr>
            <p:cNvPr id="1158"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9"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0"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1"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2"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3"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4"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5"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3" name="Group 1192">
            <a:extLst>
              <a:ext uri="{FF2B5EF4-FFF2-40B4-BE49-F238E27FC236}">
                <a16:creationId xmlns:a16="http://schemas.microsoft.com/office/drawing/2014/main" id="{BCC63D46-35E5-0226-473D-D46E971355D2}"/>
              </a:ext>
            </a:extLst>
          </p:cNvPr>
          <p:cNvGrpSpPr/>
          <p:nvPr/>
        </p:nvGrpSpPr>
        <p:grpSpPr>
          <a:xfrm>
            <a:off x="10012459" y="4034604"/>
            <a:ext cx="693726" cy="87886"/>
            <a:chOff x="1826366" y="3214254"/>
            <a:chExt cx="693726" cy="145690"/>
          </a:xfrm>
        </p:grpSpPr>
        <p:sp>
          <p:nvSpPr>
            <p:cNvPr id="1194"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5"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96"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085DA8"/>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7"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8"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9"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0"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1"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02" name="Group 1201">
            <a:extLst>
              <a:ext uri="{FF2B5EF4-FFF2-40B4-BE49-F238E27FC236}">
                <a16:creationId xmlns:a16="http://schemas.microsoft.com/office/drawing/2014/main" id="{BCC63D46-35E5-0226-473D-D46E971355D2}"/>
              </a:ext>
            </a:extLst>
          </p:cNvPr>
          <p:cNvGrpSpPr/>
          <p:nvPr/>
        </p:nvGrpSpPr>
        <p:grpSpPr>
          <a:xfrm>
            <a:off x="10012459" y="4662690"/>
            <a:ext cx="693726" cy="87886"/>
            <a:chOff x="1826366" y="3214254"/>
            <a:chExt cx="693726" cy="145690"/>
          </a:xfrm>
        </p:grpSpPr>
        <p:sp>
          <p:nvSpPr>
            <p:cNvPr id="1203"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4"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05"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6"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7"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8"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rgbClr val="84AAC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9"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0"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11" name="Group 1210">
            <a:extLst>
              <a:ext uri="{FF2B5EF4-FFF2-40B4-BE49-F238E27FC236}">
                <a16:creationId xmlns:a16="http://schemas.microsoft.com/office/drawing/2014/main" id="{BCC63D46-35E5-0226-473D-D46E971355D2}"/>
              </a:ext>
            </a:extLst>
          </p:cNvPr>
          <p:cNvGrpSpPr/>
          <p:nvPr/>
        </p:nvGrpSpPr>
        <p:grpSpPr>
          <a:xfrm>
            <a:off x="10008858" y="5915320"/>
            <a:ext cx="693726" cy="87886"/>
            <a:chOff x="1826366" y="3214254"/>
            <a:chExt cx="693726" cy="145690"/>
          </a:xfrm>
        </p:grpSpPr>
        <p:sp>
          <p:nvSpPr>
            <p:cNvPr id="1213"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solidFill>
            <a:ln>
              <a:solidFill>
                <a:srgbClr val="20386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4"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5"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6"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7"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8"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9"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0"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21" name="Group 1220">
            <a:extLst>
              <a:ext uri="{FF2B5EF4-FFF2-40B4-BE49-F238E27FC236}">
                <a16:creationId xmlns:a16="http://schemas.microsoft.com/office/drawing/2014/main" id="{BCC63D46-35E5-0226-473D-D46E971355D2}"/>
              </a:ext>
            </a:extLst>
          </p:cNvPr>
          <p:cNvGrpSpPr/>
          <p:nvPr/>
        </p:nvGrpSpPr>
        <p:grpSpPr>
          <a:xfrm>
            <a:off x="10012459" y="4818418"/>
            <a:ext cx="693726" cy="87886"/>
            <a:chOff x="1826366" y="3214254"/>
            <a:chExt cx="693726" cy="145690"/>
          </a:xfrm>
        </p:grpSpPr>
        <p:sp>
          <p:nvSpPr>
            <p:cNvPr id="1222"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3"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4"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085DA8"/>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5"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6"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FFA20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7"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8"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9"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75" name="Group 574">
            <a:extLst>
              <a:ext uri="{FF2B5EF4-FFF2-40B4-BE49-F238E27FC236}">
                <a16:creationId xmlns:a16="http://schemas.microsoft.com/office/drawing/2014/main" id="{BCC63D46-35E5-0226-473D-D46E971355D2}"/>
              </a:ext>
            </a:extLst>
          </p:cNvPr>
          <p:cNvGrpSpPr/>
          <p:nvPr/>
        </p:nvGrpSpPr>
        <p:grpSpPr>
          <a:xfrm>
            <a:off x="5928726" y="4383904"/>
            <a:ext cx="693726" cy="87886"/>
            <a:chOff x="1826366" y="3214254"/>
            <a:chExt cx="693726" cy="145690"/>
          </a:xfrm>
        </p:grpSpPr>
        <p:sp>
          <p:nvSpPr>
            <p:cNvPr id="576"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7"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57585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8"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9"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E9571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0"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1"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2"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3"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93" name="Group 592">
            <a:extLst>
              <a:ext uri="{FF2B5EF4-FFF2-40B4-BE49-F238E27FC236}">
                <a16:creationId xmlns:a16="http://schemas.microsoft.com/office/drawing/2014/main" id="{BCC63D46-35E5-0226-473D-D46E971355D2}"/>
              </a:ext>
            </a:extLst>
          </p:cNvPr>
          <p:cNvGrpSpPr/>
          <p:nvPr/>
        </p:nvGrpSpPr>
        <p:grpSpPr>
          <a:xfrm>
            <a:off x="10008917" y="2618255"/>
            <a:ext cx="693726" cy="87886"/>
            <a:chOff x="1826366" y="3214254"/>
            <a:chExt cx="693726" cy="145690"/>
          </a:xfrm>
        </p:grpSpPr>
        <p:sp>
          <p:nvSpPr>
            <p:cNvPr id="594"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5"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57585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6"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7"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8"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9"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0"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1"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9" name="Group 928">
            <a:extLst>
              <a:ext uri="{FF2B5EF4-FFF2-40B4-BE49-F238E27FC236}">
                <a16:creationId xmlns:a16="http://schemas.microsoft.com/office/drawing/2014/main" id="{BCC63D46-35E5-0226-473D-D46E971355D2}"/>
              </a:ext>
            </a:extLst>
          </p:cNvPr>
          <p:cNvGrpSpPr/>
          <p:nvPr/>
        </p:nvGrpSpPr>
        <p:grpSpPr>
          <a:xfrm>
            <a:off x="10012459" y="2775390"/>
            <a:ext cx="693726" cy="87886"/>
            <a:chOff x="1826366" y="3214254"/>
            <a:chExt cx="693726" cy="145690"/>
          </a:xfrm>
        </p:grpSpPr>
        <p:sp>
          <p:nvSpPr>
            <p:cNvPr id="930"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1"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2"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3"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4"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FFA20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5"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6"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7"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38" name="Group 937">
            <a:extLst>
              <a:ext uri="{FF2B5EF4-FFF2-40B4-BE49-F238E27FC236}">
                <a16:creationId xmlns:a16="http://schemas.microsoft.com/office/drawing/2014/main" id="{BCC63D46-35E5-0226-473D-D46E971355D2}"/>
              </a:ext>
            </a:extLst>
          </p:cNvPr>
          <p:cNvGrpSpPr/>
          <p:nvPr/>
        </p:nvGrpSpPr>
        <p:grpSpPr>
          <a:xfrm>
            <a:off x="10012459" y="5130713"/>
            <a:ext cx="693726" cy="87886"/>
            <a:chOff x="1826366" y="3214254"/>
            <a:chExt cx="693726" cy="145690"/>
          </a:xfrm>
        </p:grpSpPr>
        <p:sp>
          <p:nvSpPr>
            <p:cNvPr id="939"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0"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41"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2"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3"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4"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5"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6"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47" name="Group 946">
            <a:extLst>
              <a:ext uri="{FF2B5EF4-FFF2-40B4-BE49-F238E27FC236}">
                <a16:creationId xmlns:a16="http://schemas.microsoft.com/office/drawing/2014/main" id="{BCC63D46-35E5-0226-473D-D46E971355D2}"/>
              </a:ext>
            </a:extLst>
          </p:cNvPr>
          <p:cNvGrpSpPr/>
          <p:nvPr/>
        </p:nvGrpSpPr>
        <p:grpSpPr>
          <a:xfrm>
            <a:off x="5931168" y="1467153"/>
            <a:ext cx="693726" cy="87886"/>
            <a:chOff x="1826366" y="3214254"/>
            <a:chExt cx="693726" cy="145690"/>
          </a:xfrm>
        </p:grpSpPr>
        <p:sp>
          <p:nvSpPr>
            <p:cNvPr id="948"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9"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0"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1"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2"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F5A01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3"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4"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5"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6" name="Group 955">
            <a:extLst>
              <a:ext uri="{FF2B5EF4-FFF2-40B4-BE49-F238E27FC236}">
                <a16:creationId xmlns:a16="http://schemas.microsoft.com/office/drawing/2014/main" id="{BCC63D46-35E5-0226-473D-D46E971355D2}"/>
              </a:ext>
            </a:extLst>
          </p:cNvPr>
          <p:cNvGrpSpPr/>
          <p:nvPr/>
        </p:nvGrpSpPr>
        <p:grpSpPr>
          <a:xfrm>
            <a:off x="5931168" y="1923893"/>
            <a:ext cx="693726" cy="87886"/>
            <a:chOff x="1826366" y="3214254"/>
            <a:chExt cx="693726" cy="145690"/>
          </a:xfrm>
        </p:grpSpPr>
        <p:sp>
          <p:nvSpPr>
            <p:cNvPr id="957"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8"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9"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0"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E9571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1"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2"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3"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4"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rgbClr val="FFD9A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5" name="Group 964">
            <a:extLst>
              <a:ext uri="{FF2B5EF4-FFF2-40B4-BE49-F238E27FC236}">
                <a16:creationId xmlns:a16="http://schemas.microsoft.com/office/drawing/2014/main" id="{BCC63D46-35E5-0226-473D-D46E971355D2}"/>
              </a:ext>
            </a:extLst>
          </p:cNvPr>
          <p:cNvGrpSpPr/>
          <p:nvPr/>
        </p:nvGrpSpPr>
        <p:grpSpPr>
          <a:xfrm>
            <a:off x="5931168" y="2997317"/>
            <a:ext cx="693726" cy="87886"/>
            <a:chOff x="1826366" y="3214254"/>
            <a:chExt cx="693726" cy="145690"/>
          </a:xfrm>
        </p:grpSpPr>
        <p:sp>
          <p:nvSpPr>
            <p:cNvPr id="966"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7"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57585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8"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9"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0"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F5A01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1"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2"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3"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74" name="Group 973">
            <a:extLst>
              <a:ext uri="{FF2B5EF4-FFF2-40B4-BE49-F238E27FC236}">
                <a16:creationId xmlns:a16="http://schemas.microsoft.com/office/drawing/2014/main" id="{BCC63D46-35E5-0226-473D-D46E971355D2}"/>
              </a:ext>
            </a:extLst>
          </p:cNvPr>
          <p:cNvGrpSpPr/>
          <p:nvPr/>
        </p:nvGrpSpPr>
        <p:grpSpPr>
          <a:xfrm>
            <a:off x="5931168" y="3459445"/>
            <a:ext cx="693726" cy="87886"/>
            <a:chOff x="1826366" y="3214254"/>
            <a:chExt cx="693726" cy="145690"/>
          </a:xfrm>
        </p:grpSpPr>
        <p:sp>
          <p:nvSpPr>
            <p:cNvPr id="975"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6"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7"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8"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9"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0"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1"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2"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83" name="Group 982">
            <a:extLst>
              <a:ext uri="{FF2B5EF4-FFF2-40B4-BE49-F238E27FC236}">
                <a16:creationId xmlns:a16="http://schemas.microsoft.com/office/drawing/2014/main" id="{BCC63D46-35E5-0226-473D-D46E971355D2}"/>
              </a:ext>
            </a:extLst>
          </p:cNvPr>
          <p:cNvGrpSpPr/>
          <p:nvPr/>
        </p:nvGrpSpPr>
        <p:grpSpPr>
          <a:xfrm>
            <a:off x="5931168" y="4689189"/>
            <a:ext cx="693726" cy="87886"/>
            <a:chOff x="1826366" y="3214254"/>
            <a:chExt cx="693726" cy="145690"/>
          </a:xfrm>
        </p:grpSpPr>
        <p:sp>
          <p:nvSpPr>
            <p:cNvPr id="984"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5"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6"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7"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8"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9"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rgbClr val="84AAC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0"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1"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2" name="Group 991">
            <a:extLst>
              <a:ext uri="{FF2B5EF4-FFF2-40B4-BE49-F238E27FC236}">
                <a16:creationId xmlns:a16="http://schemas.microsoft.com/office/drawing/2014/main" id="{BCC63D46-35E5-0226-473D-D46E971355D2}"/>
              </a:ext>
            </a:extLst>
          </p:cNvPr>
          <p:cNvGrpSpPr/>
          <p:nvPr/>
        </p:nvGrpSpPr>
        <p:grpSpPr>
          <a:xfrm>
            <a:off x="5931168" y="4840282"/>
            <a:ext cx="693726" cy="87886"/>
            <a:chOff x="1826366" y="3214254"/>
            <a:chExt cx="693726" cy="145690"/>
          </a:xfrm>
        </p:grpSpPr>
        <p:sp>
          <p:nvSpPr>
            <p:cNvPr id="993"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4"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5"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6"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7"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F5A01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8"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9"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0"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1" name="Group 1000">
            <a:extLst>
              <a:ext uri="{FF2B5EF4-FFF2-40B4-BE49-F238E27FC236}">
                <a16:creationId xmlns:a16="http://schemas.microsoft.com/office/drawing/2014/main" id="{BCC63D46-35E5-0226-473D-D46E971355D2}"/>
              </a:ext>
            </a:extLst>
          </p:cNvPr>
          <p:cNvGrpSpPr/>
          <p:nvPr/>
        </p:nvGrpSpPr>
        <p:grpSpPr>
          <a:xfrm>
            <a:off x="5931168" y="5610620"/>
            <a:ext cx="693726" cy="87886"/>
            <a:chOff x="1826366" y="3214254"/>
            <a:chExt cx="693726" cy="145690"/>
          </a:xfrm>
        </p:grpSpPr>
        <p:sp>
          <p:nvSpPr>
            <p:cNvPr id="1002"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4"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2"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0"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1"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2"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3"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4"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5" name="Group 1234">
            <a:extLst>
              <a:ext uri="{FF2B5EF4-FFF2-40B4-BE49-F238E27FC236}">
                <a16:creationId xmlns:a16="http://schemas.microsoft.com/office/drawing/2014/main" id="{BCC63D46-35E5-0226-473D-D46E971355D2}"/>
              </a:ext>
            </a:extLst>
          </p:cNvPr>
          <p:cNvGrpSpPr/>
          <p:nvPr/>
        </p:nvGrpSpPr>
        <p:grpSpPr>
          <a:xfrm>
            <a:off x="5928726" y="5764996"/>
            <a:ext cx="693726" cy="87886"/>
            <a:chOff x="1826366" y="3214254"/>
            <a:chExt cx="693726" cy="145690"/>
          </a:xfrm>
        </p:grpSpPr>
        <p:sp>
          <p:nvSpPr>
            <p:cNvPr id="1236"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7"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38"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9"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E9571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0"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1"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2"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3"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44" name="Group 1243">
            <a:extLst>
              <a:ext uri="{FF2B5EF4-FFF2-40B4-BE49-F238E27FC236}">
                <a16:creationId xmlns:a16="http://schemas.microsoft.com/office/drawing/2014/main" id="{BCC63D46-35E5-0226-473D-D46E971355D2}"/>
              </a:ext>
            </a:extLst>
          </p:cNvPr>
          <p:cNvGrpSpPr/>
          <p:nvPr/>
        </p:nvGrpSpPr>
        <p:grpSpPr>
          <a:xfrm>
            <a:off x="5934769" y="5920205"/>
            <a:ext cx="693726" cy="87886"/>
            <a:chOff x="1826366" y="3214254"/>
            <a:chExt cx="693726" cy="145690"/>
          </a:xfrm>
        </p:grpSpPr>
        <p:sp>
          <p:nvSpPr>
            <p:cNvPr id="1245"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6"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7"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085DA8"/>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8"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9"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0"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1"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2"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rgbClr val="FFD9A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53" name="Group 1252">
            <a:extLst>
              <a:ext uri="{FF2B5EF4-FFF2-40B4-BE49-F238E27FC236}">
                <a16:creationId xmlns:a16="http://schemas.microsoft.com/office/drawing/2014/main" id="{BCC63D46-35E5-0226-473D-D46E971355D2}"/>
              </a:ext>
            </a:extLst>
          </p:cNvPr>
          <p:cNvGrpSpPr/>
          <p:nvPr/>
        </p:nvGrpSpPr>
        <p:grpSpPr>
          <a:xfrm>
            <a:off x="10008858" y="1144477"/>
            <a:ext cx="693726" cy="87886"/>
            <a:chOff x="1826366" y="3214254"/>
            <a:chExt cx="693726" cy="145690"/>
          </a:xfrm>
        </p:grpSpPr>
        <p:sp>
          <p:nvSpPr>
            <p:cNvPr id="1254"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5"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57585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56"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7"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E9571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8"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9"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0"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1"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62" name="Group 1261">
            <a:extLst>
              <a:ext uri="{FF2B5EF4-FFF2-40B4-BE49-F238E27FC236}">
                <a16:creationId xmlns:a16="http://schemas.microsoft.com/office/drawing/2014/main" id="{BCC63D46-35E5-0226-473D-D46E971355D2}"/>
              </a:ext>
            </a:extLst>
          </p:cNvPr>
          <p:cNvGrpSpPr/>
          <p:nvPr/>
        </p:nvGrpSpPr>
        <p:grpSpPr>
          <a:xfrm>
            <a:off x="10008858" y="1775713"/>
            <a:ext cx="693726" cy="87886"/>
            <a:chOff x="1826366" y="3214254"/>
            <a:chExt cx="693726" cy="145690"/>
          </a:xfrm>
        </p:grpSpPr>
        <p:sp>
          <p:nvSpPr>
            <p:cNvPr id="1263"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4"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57585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65"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6"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E9571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7"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8"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9"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0"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71" name="Group 1270">
            <a:extLst>
              <a:ext uri="{FF2B5EF4-FFF2-40B4-BE49-F238E27FC236}">
                <a16:creationId xmlns:a16="http://schemas.microsoft.com/office/drawing/2014/main" id="{BCC63D46-35E5-0226-473D-D46E971355D2}"/>
              </a:ext>
            </a:extLst>
          </p:cNvPr>
          <p:cNvGrpSpPr/>
          <p:nvPr/>
        </p:nvGrpSpPr>
        <p:grpSpPr>
          <a:xfrm>
            <a:off x="10008857" y="3564936"/>
            <a:ext cx="693726" cy="87886"/>
            <a:chOff x="1826366" y="3214254"/>
            <a:chExt cx="693726" cy="145690"/>
          </a:xfrm>
        </p:grpSpPr>
        <p:sp>
          <p:nvSpPr>
            <p:cNvPr id="1272"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3"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74"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5"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6"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7"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8"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9"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0" name="Group 1279">
            <a:extLst>
              <a:ext uri="{FF2B5EF4-FFF2-40B4-BE49-F238E27FC236}">
                <a16:creationId xmlns:a16="http://schemas.microsoft.com/office/drawing/2014/main" id="{BCC63D46-35E5-0226-473D-D46E971355D2}"/>
              </a:ext>
            </a:extLst>
          </p:cNvPr>
          <p:cNvGrpSpPr/>
          <p:nvPr/>
        </p:nvGrpSpPr>
        <p:grpSpPr>
          <a:xfrm>
            <a:off x="10008858" y="4345083"/>
            <a:ext cx="693726" cy="87886"/>
            <a:chOff x="1826366" y="3214254"/>
            <a:chExt cx="693726" cy="145690"/>
          </a:xfrm>
        </p:grpSpPr>
        <p:sp>
          <p:nvSpPr>
            <p:cNvPr id="1281"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2"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57585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83"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4"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E9571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5"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6"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7"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8"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9" name="Group 1288">
            <a:extLst>
              <a:ext uri="{FF2B5EF4-FFF2-40B4-BE49-F238E27FC236}">
                <a16:creationId xmlns:a16="http://schemas.microsoft.com/office/drawing/2014/main" id="{BCC63D46-35E5-0226-473D-D46E971355D2}"/>
              </a:ext>
            </a:extLst>
          </p:cNvPr>
          <p:cNvGrpSpPr/>
          <p:nvPr/>
        </p:nvGrpSpPr>
        <p:grpSpPr>
          <a:xfrm>
            <a:off x="10008858" y="5447233"/>
            <a:ext cx="693726" cy="87886"/>
            <a:chOff x="1826366" y="3214254"/>
            <a:chExt cx="693726" cy="145690"/>
          </a:xfrm>
        </p:grpSpPr>
        <p:sp>
          <p:nvSpPr>
            <p:cNvPr id="1290"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1"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57585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92"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3"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4"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5"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6"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7"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98" name="Group 1297">
            <a:extLst>
              <a:ext uri="{FF2B5EF4-FFF2-40B4-BE49-F238E27FC236}">
                <a16:creationId xmlns:a16="http://schemas.microsoft.com/office/drawing/2014/main" id="{BCC63D46-35E5-0226-473D-D46E971355D2}"/>
              </a:ext>
            </a:extLst>
          </p:cNvPr>
          <p:cNvGrpSpPr/>
          <p:nvPr/>
        </p:nvGrpSpPr>
        <p:grpSpPr>
          <a:xfrm>
            <a:off x="10012459" y="5758809"/>
            <a:ext cx="693726" cy="87886"/>
            <a:chOff x="1826366" y="3214254"/>
            <a:chExt cx="693726" cy="145690"/>
          </a:xfrm>
        </p:grpSpPr>
        <p:sp>
          <p:nvSpPr>
            <p:cNvPr id="1299"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0"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01"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2"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3"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4"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5"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6"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02" name="Graphic 6">
            <a:extLst>
              <a:ext uri="{FF2B5EF4-FFF2-40B4-BE49-F238E27FC236}">
                <a16:creationId xmlns:a16="http://schemas.microsoft.com/office/drawing/2014/main" id="{E1D13358-087B-42EE-C04B-F5EE0E13E83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872093" y="204149"/>
            <a:ext cx="1105545" cy="467880"/>
          </a:xfrm>
          <a:prstGeom prst="rect">
            <a:avLst/>
          </a:prstGeom>
        </p:spPr>
      </p:pic>
      <p:grpSp>
        <p:nvGrpSpPr>
          <p:cNvPr id="612" name="Group 611">
            <a:extLst>
              <a:ext uri="{FF2B5EF4-FFF2-40B4-BE49-F238E27FC236}">
                <a16:creationId xmlns:a16="http://schemas.microsoft.com/office/drawing/2014/main" id="{BCC63D46-35E5-0226-473D-D46E971355D2}"/>
              </a:ext>
            </a:extLst>
          </p:cNvPr>
          <p:cNvGrpSpPr/>
          <p:nvPr/>
        </p:nvGrpSpPr>
        <p:grpSpPr>
          <a:xfrm>
            <a:off x="10008858" y="3715353"/>
            <a:ext cx="693726" cy="87886"/>
            <a:chOff x="1826366" y="3214254"/>
            <a:chExt cx="693726" cy="145690"/>
          </a:xfrm>
        </p:grpSpPr>
        <p:sp>
          <p:nvSpPr>
            <p:cNvPr id="613"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4"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5"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6"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7"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8"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9"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0"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rgbClr val="FFD9A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22" name="Group 621">
            <a:extLst>
              <a:ext uri="{FF2B5EF4-FFF2-40B4-BE49-F238E27FC236}">
                <a16:creationId xmlns:a16="http://schemas.microsoft.com/office/drawing/2014/main" id="{BCC63D46-35E5-0226-473D-D46E971355D2}"/>
              </a:ext>
            </a:extLst>
          </p:cNvPr>
          <p:cNvGrpSpPr/>
          <p:nvPr/>
        </p:nvGrpSpPr>
        <p:grpSpPr>
          <a:xfrm>
            <a:off x="10008858" y="5602823"/>
            <a:ext cx="693726" cy="87886"/>
            <a:chOff x="1826366" y="3214254"/>
            <a:chExt cx="693726" cy="145690"/>
          </a:xfrm>
        </p:grpSpPr>
        <p:sp>
          <p:nvSpPr>
            <p:cNvPr id="623"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4"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57585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5"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6"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E9571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7"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8"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9"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3"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94" name="Group 693">
            <a:extLst>
              <a:ext uri="{FF2B5EF4-FFF2-40B4-BE49-F238E27FC236}">
                <a16:creationId xmlns:a16="http://schemas.microsoft.com/office/drawing/2014/main" id="{BCC63D46-35E5-0226-473D-D46E971355D2}"/>
              </a:ext>
            </a:extLst>
          </p:cNvPr>
          <p:cNvGrpSpPr/>
          <p:nvPr/>
        </p:nvGrpSpPr>
        <p:grpSpPr>
          <a:xfrm>
            <a:off x="10008857" y="3089033"/>
            <a:ext cx="693726" cy="87886"/>
            <a:chOff x="1826366" y="3214254"/>
            <a:chExt cx="693726" cy="145690"/>
          </a:xfrm>
        </p:grpSpPr>
        <p:sp>
          <p:nvSpPr>
            <p:cNvPr id="695"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6"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7"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8"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9"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0"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1"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2"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03" name="Group 702">
            <a:extLst>
              <a:ext uri="{FF2B5EF4-FFF2-40B4-BE49-F238E27FC236}">
                <a16:creationId xmlns:a16="http://schemas.microsoft.com/office/drawing/2014/main" id="{BCC63D46-35E5-0226-473D-D46E971355D2}"/>
              </a:ext>
            </a:extLst>
          </p:cNvPr>
          <p:cNvGrpSpPr/>
          <p:nvPr/>
        </p:nvGrpSpPr>
        <p:grpSpPr>
          <a:xfrm>
            <a:off x="10012459" y="5289864"/>
            <a:ext cx="693726" cy="87886"/>
            <a:chOff x="1826366" y="3214254"/>
            <a:chExt cx="693726" cy="145690"/>
          </a:xfrm>
        </p:grpSpPr>
        <p:sp>
          <p:nvSpPr>
            <p:cNvPr id="704" name="Rectangle: Rounded Corners 509">
              <a:extLst>
                <a:ext uri="{FF2B5EF4-FFF2-40B4-BE49-F238E27FC236}">
                  <a16:creationId xmlns:a16="http://schemas.microsoft.com/office/drawing/2014/main" id="{645E4D78-8BFD-7F6E-1197-732F4AF1D17C}"/>
                </a:ext>
              </a:extLst>
            </p:cNvPr>
            <p:cNvSpPr/>
            <p:nvPr/>
          </p:nvSpPr>
          <p:spPr>
            <a:xfrm>
              <a:off x="182636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5" name="Rectangle: Rounded Corners 510">
              <a:extLst>
                <a:ext uri="{FF2B5EF4-FFF2-40B4-BE49-F238E27FC236}">
                  <a16:creationId xmlns:a16="http://schemas.microsoft.com/office/drawing/2014/main" id="{3F2A2A7D-27C7-CCD3-C88C-9C50512CE5BB}"/>
                </a:ext>
              </a:extLst>
            </p:cNvPr>
            <p:cNvSpPr/>
            <p:nvPr/>
          </p:nvSpPr>
          <p:spPr>
            <a:xfrm>
              <a:off x="1913982"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6" name="Rectangle: Rounded Corners 575">
              <a:extLst>
                <a:ext uri="{FF2B5EF4-FFF2-40B4-BE49-F238E27FC236}">
                  <a16:creationId xmlns:a16="http://schemas.microsoft.com/office/drawing/2014/main" id="{18778E3B-6BA9-92C0-E9BD-1E08E61FA5B4}"/>
                </a:ext>
              </a:extLst>
            </p:cNvPr>
            <p:cNvSpPr/>
            <p:nvPr/>
          </p:nvSpPr>
          <p:spPr>
            <a:xfrm>
              <a:off x="2001598"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7" name="Rectangle: Rounded Corners 576">
              <a:extLst>
                <a:ext uri="{FF2B5EF4-FFF2-40B4-BE49-F238E27FC236}">
                  <a16:creationId xmlns:a16="http://schemas.microsoft.com/office/drawing/2014/main" id="{7D5EBF03-8A54-41F1-3182-29D4E67B9D87}"/>
                </a:ext>
              </a:extLst>
            </p:cNvPr>
            <p:cNvSpPr/>
            <p:nvPr/>
          </p:nvSpPr>
          <p:spPr>
            <a:xfrm>
              <a:off x="2089214"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8" name="Rectangle: Rounded Corners 577">
              <a:extLst>
                <a:ext uri="{FF2B5EF4-FFF2-40B4-BE49-F238E27FC236}">
                  <a16:creationId xmlns:a16="http://schemas.microsoft.com/office/drawing/2014/main" id="{D2E17B4F-CE63-D126-570C-06F2C062AEED}"/>
                </a:ext>
              </a:extLst>
            </p:cNvPr>
            <p:cNvSpPr/>
            <p:nvPr/>
          </p:nvSpPr>
          <p:spPr>
            <a:xfrm>
              <a:off x="2176830" y="3214254"/>
              <a:ext cx="80413" cy="145690"/>
            </a:xfrm>
            <a:prstGeom prst="roundRect">
              <a:avLst/>
            </a:prstGeom>
            <a:solidFill>
              <a:srgbClr val="D9D9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9" name="Rectangle: Rounded Corners 578">
              <a:extLst>
                <a:ext uri="{FF2B5EF4-FFF2-40B4-BE49-F238E27FC236}">
                  <a16:creationId xmlns:a16="http://schemas.microsoft.com/office/drawing/2014/main" id="{18585146-7E8D-5A68-6A51-77AB67BF6479}"/>
                </a:ext>
              </a:extLst>
            </p:cNvPr>
            <p:cNvSpPr/>
            <p:nvPr/>
          </p:nvSpPr>
          <p:spPr>
            <a:xfrm>
              <a:off x="2264446"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0" name="Rectangle: Rounded Corners 579">
              <a:extLst>
                <a:ext uri="{FF2B5EF4-FFF2-40B4-BE49-F238E27FC236}">
                  <a16:creationId xmlns:a16="http://schemas.microsoft.com/office/drawing/2014/main" id="{B9211BBF-6E9F-EE72-55D0-AB2C7592C479}"/>
                </a:ext>
              </a:extLst>
            </p:cNvPr>
            <p:cNvSpPr/>
            <p:nvPr/>
          </p:nvSpPr>
          <p:spPr>
            <a:xfrm>
              <a:off x="2352062" y="3214254"/>
              <a:ext cx="80413" cy="145690"/>
            </a:xfrm>
            <a:prstGeom prst="roundRect">
              <a:avLst/>
            </a:prstGeom>
            <a:solidFill>
              <a:srgbClr val="FFBEA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0" name="Rectangle: Rounded Corners 580">
              <a:extLst>
                <a:ext uri="{FF2B5EF4-FFF2-40B4-BE49-F238E27FC236}">
                  <a16:creationId xmlns:a16="http://schemas.microsoft.com/office/drawing/2014/main" id="{827CDB9C-87C4-1150-FD00-455E88818B1A}"/>
                </a:ext>
              </a:extLst>
            </p:cNvPr>
            <p:cNvSpPr/>
            <p:nvPr/>
          </p:nvSpPr>
          <p:spPr>
            <a:xfrm>
              <a:off x="2439679" y="3214254"/>
              <a:ext cx="80413" cy="145690"/>
            </a:xfrm>
            <a:prstGeom prst="roundRect">
              <a:avLst/>
            </a:prstGeom>
            <a:solidFill>
              <a:schemeClr val="bg1">
                <a:lumMod val="8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86062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36D8B-26CC-48B4-0D5C-62ED599B10F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5593B9D-2FBD-6493-AF9B-24D388FD5122}"/>
              </a:ext>
            </a:extLst>
          </p:cNvPr>
          <p:cNvSpPr/>
          <p:nvPr/>
        </p:nvSpPr>
        <p:spPr>
          <a:xfrm>
            <a:off x="5019136" y="3724420"/>
            <a:ext cx="7176040" cy="296280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CABC3A3-859A-C7A0-CFA2-4355356FD514}"/>
              </a:ext>
            </a:extLst>
          </p:cNvPr>
          <p:cNvSpPr/>
          <p:nvPr/>
        </p:nvSpPr>
        <p:spPr>
          <a:xfrm>
            <a:off x="8118311" y="1386049"/>
            <a:ext cx="4073689" cy="233170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BFA8D33-C966-A79E-1D5B-8AB2F88907A2}"/>
              </a:ext>
            </a:extLst>
          </p:cNvPr>
          <p:cNvSpPr txBox="1"/>
          <p:nvPr/>
        </p:nvSpPr>
        <p:spPr>
          <a:xfrm>
            <a:off x="-1" y="425566"/>
            <a:ext cx="5853247" cy="707886"/>
          </a:xfrm>
          <a:prstGeom prst="rect">
            <a:avLst/>
          </a:prstGeom>
          <a:noFill/>
        </p:spPr>
        <p:txBody>
          <a:bodyPr wrap="square" rtlCol="0">
            <a:spAutoFit/>
          </a:bodyPr>
          <a:lstStyle/>
          <a:p>
            <a:pPr lvl="0" algn="just">
              <a:defRPr/>
            </a:pPr>
            <a:r>
              <a:rPr lang="en-GB" sz="1600" dirty="0">
                <a:solidFill>
                  <a:prstClr val="black"/>
                </a:solidFill>
                <a:latin typeface="Rubik Bold" pitchFamily="2" charset="-79"/>
                <a:cs typeface="Rubik Bold" pitchFamily="2" charset="-79"/>
              </a:rPr>
              <a:t>Fortifying your wealth with moat based investing</a:t>
            </a:r>
            <a:endParaRPr lang="en-US" sz="1600" dirty="0">
              <a:solidFill>
                <a:prstClr val="black"/>
              </a:solidFill>
              <a:latin typeface="Rubik Bold" pitchFamily="2" charset="-79"/>
              <a:cs typeface="Rubik Bold" pitchFamily="2" charset="-79"/>
            </a:endParaRPr>
          </a:p>
          <a:p>
            <a:pPr lvl="0">
              <a:defRPr/>
            </a:pPr>
            <a:r>
              <a:rPr lang="en-US" sz="2400" dirty="0">
                <a:solidFill>
                  <a:srgbClr val="5B9BD5">
                    <a:lumMod val="75000"/>
                  </a:srgbClr>
                </a:solidFill>
                <a:latin typeface="Rubik Medium" pitchFamily="2" charset="-79"/>
                <a:cs typeface="Rubik Medium" pitchFamily="2" charset="-79"/>
              </a:rPr>
              <a:t>Bajaj </a:t>
            </a:r>
            <a:r>
              <a:rPr lang="en-US" sz="2400" dirty="0" err="1">
                <a:solidFill>
                  <a:srgbClr val="5B9BD5">
                    <a:lumMod val="75000"/>
                  </a:srgbClr>
                </a:solidFill>
                <a:latin typeface="Rubik Medium" pitchFamily="2" charset="-79"/>
                <a:cs typeface="Rubik Medium" pitchFamily="2" charset="-79"/>
              </a:rPr>
              <a:t>Finserv</a:t>
            </a:r>
            <a:r>
              <a:rPr lang="en-US" sz="2400" dirty="0">
                <a:solidFill>
                  <a:srgbClr val="5B9BD5">
                    <a:lumMod val="75000"/>
                  </a:srgbClr>
                </a:solidFill>
                <a:latin typeface="Rubik Medium" pitchFamily="2" charset="-79"/>
                <a:cs typeface="Rubik Medium" pitchFamily="2" charset="-79"/>
              </a:rPr>
              <a:t> Large and Mid Cap Fund</a:t>
            </a:r>
            <a:endParaRPr lang="en-IN" sz="2400" dirty="0">
              <a:solidFill>
                <a:srgbClr val="5B9BD5">
                  <a:lumMod val="75000"/>
                </a:srgbClr>
              </a:solidFill>
              <a:latin typeface="Rubik Medium" pitchFamily="2" charset="-79"/>
              <a:cs typeface="Rubik Medium" pitchFamily="2" charset="-79"/>
            </a:endParaRPr>
          </a:p>
        </p:txBody>
      </p:sp>
      <p:sp>
        <p:nvSpPr>
          <p:cNvPr id="7" name="TextBox 6">
            <a:extLst>
              <a:ext uri="{FF2B5EF4-FFF2-40B4-BE49-F238E27FC236}">
                <a16:creationId xmlns:a16="http://schemas.microsoft.com/office/drawing/2014/main" id="{46DEB292-6233-AE61-4134-6F54CC20E06F}"/>
              </a:ext>
            </a:extLst>
          </p:cNvPr>
          <p:cNvSpPr txBox="1"/>
          <p:nvPr/>
        </p:nvSpPr>
        <p:spPr>
          <a:xfrm>
            <a:off x="5553979" y="794897"/>
            <a:ext cx="5001990" cy="246221"/>
          </a:xfrm>
          <a:prstGeom prst="rect">
            <a:avLst/>
          </a:prstGeom>
          <a:noFill/>
        </p:spPr>
        <p:txBody>
          <a:bodyPr wrap="square" rtlCol="0">
            <a:spAutoFit/>
          </a:bodyPr>
          <a:lstStyle/>
          <a:p>
            <a:pPr lvl="0">
              <a:defRPr/>
            </a:pPr>
            <a:r>
              <a:rPr lang="en-GB" sz="1000" dirty="0">
                <a:solidFill>
                  <a:prstClr val="black"/>
                </a:solidFill>
                <a:latin typeface="Rubik Light" pitchFamily="2" charset="-79"/>
                <a:cs typeface="Rubik Light" pitchFamily="2" charset="-79"/>
              </a:rPr>
              <a:t>An open ended equity scheme investing in both large cap and mid cap stocks</a:t>
            </a:r>
            <a:endParaRPr lang="en-US" sz="1000" dirty="0">
              <a:solidFill>
                <a:prstClr val="black"/>
              </a:solidFill>
              <a:latin typeface="Rubik Light" pitchFamily="2" charset="-79"/>
              <a:cs typeface="Rubik Light" pitchFamily="2" charset="-79"/>
            </a:endParaRPr>
          </a:p>
        </p:txBody>
      </p:sp>
      <p:sp>
        <p:nvSpPr>
          <p:cNvPr id="8" name="Rectangle 7">
            <a:extLst>
              <a:ext uri="{FF2B5EF4-FFF2-40B4-BE49-F238E27FC236}">
                <a16:creationId xmlns:a16="http://schemas.microsoft.com/office/drawing/2014/main" id="{70C4B8C1-FBCE-04ED-CC80-9B0E870F46DE}"/>
              </a:ext>
            </a:extLst>
          </p:cNvPr>
          <p:cNvSpPr/>
          <p:nvPr/>
        </p:nvSpPr>
        <p:spPr>
          <a:xfrm>
            <a:off x="-1" y="1386049"/>
            <a:ext cx="4095773" cy="233170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896F607-F5B5-5BF7-9AC4-7D03B858B842}"/>
              </a:ext>
            </a:extLst>
          </p:cNvPr>
          <p:cNvCxnSpPr/>
          <p:nvPr/>
        </p:nvCxnSpPr>
        <p:spPr>
          <a:xfrm flipV="1">
            <a:off x="4089563" y="1373957"/>
            <a:ext cx="0" cy="2347897"/>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0629299-1927-1FF5-390F-42CF4B51042B}"/>
              </a:ext>
            </a:extLst>
          </p:cNvPr>
          <p:cNvGrpSpPr/>
          <p:nvPr/>
        </p:nvGrpSpPr>
        <p:grpSpPr>
          <a:xfrm>
            <a:off x="259122" y="1469279"/>
            <a:ext cx="1691204" cy="292240"/>
            <a:chOff x="-134794" y="1901398"/>
            <a:chExt cx="1691204" cy="292240"/>
          </a:xfrm>
        </p:grpSpPr>
        <p:sp>
          <p:nvSpPr>
            <p:cNvPr id="418" name="Rectangle 417">
              <a:extLst>
                <a:ext uri="{FF2B5EF4-FFF2-40B4-BE49-F238E27FC236}">
                  <a16:creationId xmlns:a16="http://schemas.microsoft.com/office/drawing/2014/main" id="{F24D6CB9-8B13-B9E7-06BD-95785A2069CA}"/>
                </a:ext>
              </a:extLst>
            </p:cNvPr>
            <p:cNvSpPr/>
            <p:nvPr/>
          </p:nvSpPr>
          <p:spPr>
            <a:xfrm>
              <a:off x="-125462" y="1916639"/>
              <a:ext cx="1681872" cy="276999"/>
            </a:xfrm>
            <a:prstGeom prst="rect">
              <a:avLst/>
            </a:prstGeom>
            <a:noFill/>
            <a:ln w="28575">
              <a:noFill/>
            </a:ln>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sz="1200" dirty="0">
                  <a:solidFill>
                    <a:srgbClr val="07529F"/>
                  </a:solidFill>
                  <a:latin typeface="Rubik" pitchFamily="2" charset="-79"/>
                  <a:cs typeface="Rubik" pitchFamily="2" charset="-79"/>
                </a:rPr>
                <a:t>Market Cap Breakup*</a:t>
              </a:r>
            </a:p>
          </p:txBody>
        </p:sp>
        <p:cxnSp>
          <p:nvCxnSpPr>
            <p:cNvPr id="420" name="Straight Connector 419">
              <a:extLst>
                <a:ext uri="{FF2B5EF4-FFF2-40B4-BE49-F238E27FC236}">
                  <a16:creationId xmlns:a16="http://schemas.microsoft.com/office/drawing/2014/main" id="{C6D670B0-3507-2933-C1E1-CAE1355826E8}"/>
                </a:ext>
              </a:extLst>
            </p:cNvPr>
            <p:cNvCxnSpPr/>
            <p:nvPr/>
          </p:nvCxnSpPr>
          <p:spPr>
            <a:xfrm>
              <a:off x="-134794" y="1901398"/>
              <a:ext cx="0" cy="276999"/>
            </a:xfrm>
            <a:prstGeom prst="line">
              <a:avLst/>
            </a:prstGeom>
            <a:ln w="38100">
              <a:solidFill>
                <a:srgbClr val="FFA200"/>
              </a:solidFill>
            </a:ln>
          </p:spPr>
          <p:style>
            <a:lnRef idx="1">
              <a:schemeClr val="accent1"/>
            </a:lnRef>
            <a:fillRef idx="0">
              <a:schemeClr val="accent1"/>
            </a:fillRef>
            <a:effectRef idx="0">
              <a:schemeClr val="accent1"/>
            </a:effectRef>
            <a:fontRef idx="minor">
              <a:schemeClr val="tx1"/>
            </a:fontRef>
          </p:style>
        </p:cxnSp>
      </p:grpSp>
      <p:grpSp>
        <p:nvGrpSpPr>
          <p:cNvPr id="421" name="Group 420">
            <a:extLst>
              <a:ext uri="{FF2B5EF4-FFF2-40B4-BE49-F238E27FC236}">
                <a16:creationId xmlns:a16="http://schemas.microsoft.com/office/drawing/2014/main" id="{69563B63-8159-64EF-EA1F-86E4FC4897CE}"/>
              </a:ext>
            </a:extLst>
          </p:cNvPr>
          <p:cNvGrpSpPr/>
          <p:nvPr/>
        </p:nvGrpSpPr>
        <p:grpSpPr>
          <a:xfrm>
            <a:off x="4309974" y="1469279"/>
            <a:ext cx="1894415" cy="294272"/>
            <a:chOff x="3538637" y="2118742"/>
            <a:chExt cx="1894415" cy="294272"/>
          </a:xfrm>
        </p:grpSpPr>
        <p:sp>
          <p:nvSpPr>
            <p:cNvPr id="422" name="Rectangle 421">
              <a:extLst>
                <a:ext uri="{FF2B5EF4-FFF2-40B4-BE49-F238E27FC236}">
                  <a16:creationId xmlns:a16="http://schemas.microsoft.com/office/drawing/2014/main" id="{93880C3B-C664-D680-F6DD-389306567303}"/>
                </a:ext>
              </a:extLst>
            </p:cNvPr>
            <p:cNvSpPr/>
            <p:nvPr/>
          </p:nvSpPr>
          <p:spPr>
            <a:xfrm>
              <a:off x="3563629" y="2136015"/>
              <a:ext cx="1869423" cy="276999"/>
            </a:xfrm>
            <a:prstGeom prst="rect">
              <a:avLst/>
            </a:prstGeom>
            <a:noFill/>
            <a:ln w="28575">
              <a:noFill/>
            </a:ln>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IN" sz="1200" dirty="0">
                  <a:solidFill>
                    <a:srgbClr val="07529F"/>
                  </a:solidFill>
                  <a:latin typeface="Rubik" pitchFamily="2" charset="-79"/>
                  <a:cs typeface="Rubik" pitchFamily="2" charset="-79"/>
                </a:rPr>
                <a:t>Portfolio Concentration</a:t>
              </a:r>
            </a:p>
          </p:txBody>
        </p:sp>
        <p:cxnSp>
          <p:nvCxnSpPr>
            <p:cNvPr id="423" name="Straight Connector 422">
              <a:extLst>
                <a:ext uri="{FF2B5EF4-FFF2-40B4-BE49-F238E27FC236}">
                  <a16:creationId xmlns:a16="http://schemas.microsoft.com/office/drawing/2014/main" id="{8E61DBAC-402D-7070-B03C-9C68B9B41BD1}"/>
                </a:ext>
              </a:extLst>
            </p:cNvPr>
            <p:cNvCxnSpPr/>
            <p:nvPr/>
          </p:nvCxnSpPr>
          <p:spPr>
            <a:xfrm>
              <a:off x="3538637" y="2118742"/>
              <a:ext cx="0" cy="276999"/>
            </a:xfrm>
            <a:prstGeom prst="line">
              <a:avLst/>
            </a:prstGeom>
            <a:ln w="38100">
              <a:solidFill>
                <a:srgbClr val="FFA200"/>
              </a:solidFill>
            </a:ln>
          </p:spPr>
          <p:style>
            <a:lnRef idx="1">
              <a:schemeClr val="accent1"/>
            </a:lnRef>
            <a:fillRef idx="0">
              <a:schemeClr val="accent1"/>
            </a:fillRef>
            <a:effectRef idx="0">
              <a:schemeClr val="accent1"/>
            </a:effectRef>
            <a:fontRef idx="minor">
              <a:schemeClr val="tx1"/>
            </a:fontRef>
          </p:style>
        </p:cxnSp>
      </p:grpSp>
      <p:cxnSp>
        <p:nvCxnSpPr>
          <p:cNvPr id="424" name="Straight Connector 423">
            <a:extLst>
              <a:ext uri="{FF2B5EF4-FFF2-40B4-BE49-F238E27FC236}">
                <a16:creationId xmlns:a16="http://schemas.microsoft.com/office/drawing/2014/main" id="{CC3FA117-E67F-416A-8365-69EE0F6D6863}"/>
              </a:ext>
            </a:extLst>
          </p:cNvPr>
          <p:cNvCxnSpPr/>
          <p:nvPr/>
        </p:nvCxnSpPr>
        <p:spPr>
          <a:xfrm flipV="1">
            <a:off x="8112364" y="1373957"/>
            <a:ext cx="0" cy="2347897"/>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425" name="Group 424">
            <a:extLst>
              <a:ext uri="{FF2B5EF4-FFF2-40B4-BE49-F238E27FC236}">
                <a16:creationId xmlns:a16="http://schemas.microsoft.com/office/drawing/2014/main" id="{A8B559CA-9705-D7D1-26B4-25DF3338A855}"/>
              </a:ext>
            </a:extLst>
          </p:cNvPr>
          <p:cNvGrpSpPr/>
          <p:nvPr/>
        </p:nvGrpSpPr>
        <p:grpSpPr>
          <a:xfrm>
            <a:off x="8348681" y="1469279"/>
            <a:ext cx="1963581" cy="2015482"/>
            <a:chOff x="8348681" y="1725324"/>
            <a:chExt cx="1963581" cy="2015482"/>
          </a:xfrm>
        </p:grpSpPr>
        <p:grpSp>
          <p:nvGrpSpPr>
            <p:cNvPr id="426" name="Group 425">
              <a:extLst>
                <a:ext uri="{FF2B5EF4-FFF2-40B4-BE49-F238E27FC236}">
                  <a16:creationId xmlns:a16="http://schemas.microsoft.com/office/drawing/2014/main" id="{A5634789-C386-AA07-63DA-A04C13B41788}"/>
                </a:ext>
              </a:extLst>
            </p:cNvPr>
            <p:cNvGrpSpPr/>
            <p:nvPr/>
          </p:nvGrpSpPr>
          <p:grpSpPr>
            <a:xfrm>
              <a:off x="8348681" y="1725324"/>
              <a:ext cx="1777395" cy="308855"/>
              <a:chOff x="186070" y="5294189"/>
              <a:chExt cx="1777395" cy="308855"/>
            </a:xfrm>
          </p:grpSpPr>
          <p:sp>
            <p:nvSpPr>
              <p:cNvPr id="445" name="Rectangle 444">
                <a:extLst>
                  <a:ext uri="{FF2B5EF4-FFF2-40B4-BE49-F238E27FC236}">
                    <a16:creationId xmlns:a16="http://schemas.microsoft.com/office/drawing/2014/main" id="{74FE06C0-E14C-8B9D-452C-F3B0C348EBC6}"/>
                  </a:ext>
                </a:extLst>
              </p:cNvPr>
              <p:cNvSpPr/>
              <p:nvPr/>
            </p:nvSpPr>
            <p:spPr>
              <a:xfrm>
                <a:off x="211062" y="5326045"/>
                <a:ext cx="1752403" cy="276999"/>
              </a:xfrm>
              <a:prstGeom prst="rect">
                <a:avLst/>
              </a:prstGeom>
              <a:noFill/>
              <a:ln w="28575">
                <a:noFill/>
              </a:ln>
            </p:spPr>
            <p:txBody>
              <a:bodyPr wrap="none">
                <a:spAutoFit/>
              </a:bodyPr>
              <a:lstStyle/>
              <a:p>
                <a:pPr lvl="0" algn="ctr">
                  <a:defRPr sz="1400" b="0" i="0" u="none" strike="noStrike" kern="1200" spc="0" baseline="0">
                    <a:solidFill>
                      <a:prstClr val="black">
                        <a:lumMod val="65000"/>
                        <a:lumOff val="35000"/>
                      </a:prstClr>
                    </a:solidFill>
                    <a:latin typeface="+mn-lt"/>
                    <a:ea typeface="+mn-ea"/>
                    <a:cs typeface="+mn-cs"/>
                  </a:defRPr>
                </a:pPr>
                <a:r>
                  <a:rPr lang="en-IN" sz="1200" dirty="0">
                    <a:solidFill>
                      <a:srgbClr val="07529F"/>
                    </a:solidFill>
                    <a:latin typeface="Rubik" pitchFamily="2" charset="-79"/>
                    <a:cs typeface="Rubik" pitchFamily="2" charset="-79"/>
                  </a:rPr>
                  <a:t>Portfolio Active Share</a:t>
                </a:r>
              </a:p>
            </p:txBody>
          </p:sp>
          <p:cxnSp>
            <p:nvCxnSpPr>
              <p:cNvPr id="446" name="Straight Connector 445">
                <a:extLst>
                  <a:ext uri="{FF2B5EF4-FFF2-40B4-BE49-F238E27FC236}">
                    <a16:creationId xmlns:a16="http://schemas.microsoft.com/office/drawing/2014/main" id="{C73DF16C-68F0-1EC0-E333-D0A1CECD37F2}"/>
                  </a:ext>
                </a:extLst>
              </p:cNvPr>
              <p:cNvCxnSpPr/>
              <p:nvPr/>
            </p:nvCxnSpPr>
            <p:spPr>
              <a:xfrm>
                <a:off x="186070" y="5294189"/>
                <a:ext cx="0" cy="276999"/>
              </a:xfrm>
              <a:prstGeom prst="line">
                <a:avLst/>
              </a:prstGeom>
              <a:ln w="38100">
                <a:solidFill>
                  <a:srgbClr val="FFA200"/>
                </a:solidFill>
              </a:ln>
            </p:spPr>
            <p:style>
              <a:lnRef idx="1">
                <a:schemeClr val="accent1"/>
              </a:lnRef>
              <a:fillRef idx="0">
                <a:schemeClr val="accent1"/>
              </a:fillRef>
              <a:effectRef idx="0">
                <a:schemeClr val="accent1"/>
              </a:effectRef>
              <a:fontRef idx="minor">
                <a:schemeClr val="tx1"/>
              </a:fontRef>
            </p:style>
          </p:cxnSp>
        </p:grpSp>
        <p:grpSp>
          <p:nvGrpSpPr>
            <p:cNvPr id="427" name="Group 426">
              <a:extLst>
                <a:ext uri="{FF2B5EF4-FFF2-40B4-BE49-F238E27FC236}">
                  <a16:creationId xmlns:a16="http://schemas.microsoft.com/office/drawing/2014/main" id="{0609A06D-C99B-63DF-CF52-1569F7AF7F9D}"/>
                </a:ext>
              </a:extLst>
            </p:cNvPr>
            <p:cNvGrpSpPr/>
            <p:nvPr/>
          </p:nvGrpSpPr>
          <p:grpSpPr>
            <a:xfrm>
              <a:off x="8492834" y="2172079"/>
              <a:ext cx="1819428" cy="1568727"/>
              <a:chOff x="241389" y="4774528"/>
              <a:chExt cx="974000" cy="1179333"/>
            </a:xfrm>
          </p:grpSpPr>
          <p:sp>
            <p:nvSpPr>
              <p:cNvPr id="428" name="Rounded Rectangle 146">
                <a:extLst>
                  <a:ext uri="{FF2B5EF4-FFF2-40B4-BE49-F238E27FC236}">
                    <a16:creationId xmlns:a16="http://schemas.microsoft.com/office/drawing/2014/main" id="{92388A99-E305-1CF8-55AD-1617557D3376}"/>
                  </a:ext>
                </a:extLst>
              </p:cNvPr>
              <p:cNvSpPr/>
              <p:nvPr/>
            </p:nvSpPr>
            <p:spPr>
              <a:xfrm>
                <a:off x="241389" y="4774528"/>
                <a:ext cx="448873" cy="147937"/>
              </a:xfrm>
              <a:prstGeom prst="roundRect">
                <a:avLst/>
              </a:prstGeom>
              <a:solidFill>
                <a:srgbClr val="075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ed Rectangle 147">
                <a:extLst>
                  <a:ext uri="{FF2B5EF4-FFF2-40B4-BE49-F238E27FC236}">
                    <a16:creationId xmlns:a16="http://schemas.microsoft.com/office/drawing/2014/main" id="{464E85DC-0921-76BF-41F0-AF5293C43B01}"/>
                  </a:ext>
                </a:extLst>
              </p:cNvPr>
              <p:cNvSpPr/>
              <p:nvPr/>
            </p:nvSpPr>
            <p:spPr>
              <a:xfrm>
                <a:off x="766516" y="4774528"/>
                <a:ext cx="448873" cy="147937"/>
              </a:xfrm>
              <a:prstGeom prst="roundRect">
                <a:avLst/>
              </a:prstGeom>
              <a:solidFill>
                <a:srgbClr val="075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ounded Rectangle 148">
                <a:extLst>
                  <a:ext uri="{FF2B5EF4-FFF2-40B4-BE49-F238E27FC236}">
                    <a16:creationId xmlns:a16="http://schemas.microsoft.com/office/drawing/2014/main" id="{3A746496-8F12-DC50-FB5C-8A36B5DC5A7D}"/>
                  </a:ext>
                </a:extLst>
              </p:cNvPr>
              <p:cNvSpPr/>
              <p:nvPr/>
            </p:nvSpPr>
            <p:spPr>
              <a:xfrm>
                <a:off x="241389" y="5032377"/>
                <a:ext cx="448873" cy="147937"/>
              </a:xfrm>
              <a:prstGeom prst="roundRect">
                <a:avLst/>
              </a:prstGeom>
              <a:solidFill>
                <a:srgbClr val="075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ed Rectangle 149">
                <a:extLst>
                  <a:ext uri="{FF2B5EF4-FFF2-40B4-BE49-F238E27FC236}">
                    <a16:creationId xmlns:a16="http://schemas.microsoft.com/office/drawing/2014/main" id="{27ED7F87-1662-DB8E-D215-7D57D930269C}"/>
                  </a:ext>
                </a:extLst>
              </p:cNvPr>
              <p:cNvSpPr/>
              <p:nvPr/>
            </p:nvSpPr>
            <p:spPr>
              <a:xfrm>
                <a:off x="766516" y="5032377"/>
                <a:ext cx="448873" cy="147937"/>
              </a:xfrm>
              <a:prstGeom prst="roundRect">
                <a:avLst/>
              </a:prstGeom>
              <a:solidFill>
                <a:srgbClr val="075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ounded Rectangle 150">
                <a:extLst>
                  <a:ext uri="{FF2B5EF4-FFF2-40B4-BE49-F238E27FC236}">
                    <a16:creationId xmlns:a16="http://schemas.microsoft.com/office/drawing/2014/main" id="{254336B1-A6CF-363F-D43D-0AE19ADBA520}"/>
                  </a:ext>
                </a:extLst>
              </p:cNvPr>
              <p:cNvSpPr/>
              <p:nvPr/>
            </p:nvSpPr>
            <p:spPr>
              <a:xfrm>
                <a:off x="241389" y="5290226"/>
                <a:ext cx="448873" cy="147937"/>
              </a:xfrm>
              <a:prstGeom prst="roundRect">
                <a:avLst/>
              </a:prstGeom>
              <a:solidFill>
                <a:srgbClr val="075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ounded Rectangle 151">
                <a:extLst>
                  <a:ext uri="{FF2B5EF4-FFF2-40B4-BE49-F238E27FC236}">
                    <a16:creationId xmlns:a16="http://schemas.microsoft.com/office/drawing/2014/main" id="{24AB327C-A36F-E75C-9467-1A5B7B87F1F3}"/>
                  </a:ext>
                </a:extLst>
              </p:cNvPr>
              <p:cNvSpPr/>
              <p:nvPr/>
            </p:nvSpPr>
            <p:spPr>
              <a:xfrm>
                <a:off x="241389" y="5548075"/>
                <a:ext cx="448873" cy="147937"/>
              </a:xfrm>
              <a:prstGeom prst="roundRect">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 name="Rounded Rectangle 152">
                <a:extLst>
                  <a:ext uri="{FF2B5EF4-FFF2-40B4-BE49-F238E27FC236}">
                    <a16:creationId xmlns:a16="http://schemas.microsoft.com/office/drawing/2014/main" id="{7669EC8A-A223-3B17-E092-E9B22D659B7A}"/>
                  </a:ext>
                </a:extLst>
              </p:cNvPr>
              <p:cNvSpPr/>
              <p:nvPr/>
            </p:nvSpPr>
            <p:spPr>
              <a:xfrm>
                <a:off x="766516" y="5548076"/>
                <a:ext cx="448873" cy="147937"/>
              </a:xfrm>
              <a:prstGeom prst="roundRect">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ounded Rectangle 153">
                <a:extLst>
                  <a:ext uri="{FF2B5EF4-FFF2-40B4-BE49-F238E27FC236}">
                    <a16:creationId xmlns:a16="http://schemas.microsoft.com/office/drawing/2014/main" id="{C4948F40-B400-573C-64C6-C97AD07ABA52}"/>
                  </a:ext>
                </a:extLst>
              </p:cNvPr>
              <p:cNvSpPr/>
              <p:nvPr/>
            </p:nvSpPr>
            <p:spPr>
              <a:xfrm>
                <a:off x="241389" y="5805924"/>
                <a:ext cx="448873" cy="147937"/>
              </a:xfrm>
              <a:prstGeom prst="roundRect">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ounded Rectangle 154">
                <a:extLst>
                  <a:ext uri="{FF2B5EF4-FFF2-40B4-BE49-F238E27FC236}">
                    <a16:creationId xmlns:a16="http://schemas.microsoft.com/office/drawing/2014/main" id="{5DC7B2E4-F8DC-D1E6-180C-DB78C2B2F7A5}"/>
                  </a:ext>
                </a:extLst>
              </p:cNvPr>
              <p:cNvSpPr/>
              <p:nvPr/>
            </p:nvSpPr>
            <p:spPr>
              <a:xfrm>
                <a:off x="766516" y="5805924"/>
                <a:ext cx="448873" cy="147937"/>
              </a:xfrm>
              <a:prstGeom prst="roundRect">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7" name="Group 436">
                <a:extLst>
                  <a:ext uri="{FF2B5EF4-FFF2-40B4-BE49-F238E27FC236}">
                    <a16:creationId xmlns:a16="http://schemas.microsoft.com/office/drawing/2014/main" id="{C2F34AE9-8E7E-E0CB-884F-2B8884578F5D}"/>
                  </a:ext>
                </a:extLst>
              </p:cNvPr>
              <p:cNvGrpSpPr/>
              <p:nvPr/>
            </p:nvGrpSpPr>
            <p:grpSpPr>
              <a:xfrm>
                <a:off x="241393" y="5290236"/>
                <a:ext cx="973996" cy="405789"/>
                <a:chOff x="-424169" y="6029899"/>
                <a:chExt cx="1281419" cy="844455"/>
              </a:xfrm>
            </p:grpSpPr>
            <p:sp>
              <p:nvSpPr>
                <p:cNvPr id="438" name="Rounded Rectangle 156">
                  <a:extLst>
                    <a:ext uri="{FF2B5EF4-FFF2-40B4-BE49-F238E27FC236}">
                      <a16:creationId xmlns:a16="http://schemas.microsoft.com/office/drawing/2014/main" id="{55349DE6-6446-5073-B7C4-9BE2348003A7}"/>
                    </a:ext>
                  </a:extLst>
                </p:cNvPr>
                <p:cNvSpPr/>
                <p:nvPr/>
              </p:nvSpPr>
              <p:spPr>
                <a:xfrm>
                  <a:off x="266700" y="6029899"/>
                  <a:ext cx="590550" cy="307861"/>
                </a:xfrm>
                <a:prstGeom prst="round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ound Same Side Corner Rectangle 157">
                  <a:extLst>
                    <a:ext uri="{FF2B5EF4-FFF2-40B4-BE49-F238E27FC236}">
                      <a16:creationId xmlns:a16="http://schemas.microsoft.com/office/drawing/2014/main" id="{75D23206-C05A-6599-FB2B-E4A6775BF1C9}"/>
                    </a:ext>
                  </a:extLst>
                </p:cNvPr>
                <p:cNvSpPr/>
                <p:nvPr/>
              </p:nvSpPr>
              <p:spPr>
                <a:xfrm rot="16200000">
                  <a:off x="-425939" y="6568265"/>
                  <a:ext cx="307859" cy="304319"/>
                </a:xfrm>
                <a:prstGeom prst="round2SameRect">
                  <a:avLst/>
                </a:prstGeom>
                <a:solidFill>
                  <a:srgbClr val="075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447" name="Group 446">
            <a:extLst>
              <a:ext uri="{FF2B5EF4-FFF2-40B4-BE49-F238E27FC236}">
                <a16:creationId xmlns:a16="http://schemas.microsoft.com/office/drawing/2014/main" id="{3B3C91B4-F518-1D4D-9B5B-8EE243193941}"/>
              </a:ext>
            </a:extLst>
          </p:cNvPr>
          <p:cNvGrpSpPr/>
          <p:nvPr/>
        </p:nvGrpSpPr>
        <p:grpSpPr>
          <a:xfrm>
            <a:off x="10529435" y="2294138"/>
            <a:ext cx="1662566" cy="812518"/>
            <a:chOff x="278833" y="5813480"/>
            <a:chExt cx="1662566" cy="812518"/>
          </a:xfrm>
        </p:grpSpPr>
        <p:sp>
          <p:nvSpPr>
            <p:cNvPr id="449" name="Rounded Rectangle 159">
              <a:extLst>
                <a:ext uri="{FF2B5EF4-FFF2-40B4-BE49-F238E27FC236}">
                  <a16:creationId xmlns:a16="http://schemas.microsoft.com/office/drawing/2014/main" id="{F4E102A0-689C-EFCC-7F39-E0F70F159CE5}"/>
                </a:ext>
              </a:extLst>
            </p:cNvPr>
            <p:cNvSpPr/>
            <p:nvPr/>
          </p:nvSpPr>
          <p:spPr>
            <a:xfrm>
              <a:off x="278833" y="5843178"/>
              <a:ext cx="1424372" cy="370333"/>
            </a:xfrm>
            <a:prstGeom prst="roundRect">
              <a:avLst>
                <a:gd name="adj" fmla="val 13898"/>
              </a:avLst>
            </a:prstGeom>
            <a:solidFill>
              <a:srgbClr val="075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Box 449">
              <a:extLst>
                <a:ext uri="{FF2B5EF4-FFF2-40B4-BE49-F238E27FC236}">
                  <a16:creationId xmlns:a16="http://schemas.microsoft.com/office/drawing/2014/main" id="{ED3E36B0-4FF7-C622-055B-9ABE7549D142}"/>
                </a:ext>
              </a:extLst>
            </p:cNvPr>
            <p:cNvSpPr txBox="1"/>
            <p:nvPr/>
          </p:nvSpPr>
          <p:spPr>
            <a:xfrm>
              <a:off x="323473" y="5836510"/>
              <a:ext cx="704039" cy="400110"/>
            </a:xfrm>
            <a:prstGeom prst="rect">
              <a:avLst/>
            </a:prstGeom>
            <a:noFill/>
          </p:spPr>
          <p:txBody>
            <a:bodyPr wrap="none" rtlCol="0">
              <a:spAutoFit/>
            </a:bodyPr>
            <a:lstStyle/>
            <a:p>
              <a:r>
                <a:rPr lang="en-US" sz="2000" dirty="0">
                  <a:solidFill>
                    <a:schemeClr val="bg1"/>
                  </a:solidFill>
                  <a:latin typeface="Rubik Medium" pitchFamily="2" charset="-79"/>
                  <a:cs typeface="Rubik Medium" pitchFamily="2" charset="-79"/>
                </a:rPr>
                <a:t>65%</a:t>
              </a:r>
            </a:p>
          </p:txBody>
        </p:sp>
        <p:sp>
          <p:nvSpPr>
            <p:cNvPr id="451" name="TextBox 450">
              <a:extLst>
                <a:ext uri="{FF2B5EF4-FFF2-40B4-BE49-F238E27FC236}">
                  <a16:creationId xmlns:a16="http://schemas.microsoft.com/office/drawing/2014/main" id="{19B785CA-722A-9865-A0B0-8EB46931350A}"/>
                </a:ext>
              </a:extLst>
            </p:cNvPr>
            <p:cNvSpPr txBox="1"/>
            <p:nvPr/>
          </p:nvSpPr>
          <p:spPr>
            <a:xfrm>
              <a:off x="923931" y="5813480"/>
              <a:ext cx="882504" cy="342847"/>
            </a:xfrm>
            <a:prstGeom prst="rect">
              <a:avLst/>
            </a:prstGeom>
            <a:noFill/>
          </p:spPr>
          <p:txBody>
            <a:bodyPr wrap="square" rtlCol="0">
              <a:spAutoFit/>
            </a:bodyPr>
            <a:lstStyle/>
            <a:p>
              <a:r>
                <a:rPr lang="en-US" sz="1100" dirty="0">
                  <a:solidFill>
                    <a:schemeClr val="bg1"/>
                  </a:solidFill>
                  <a:latin typeface="Rubik" pitchFamily="2" charset="-79"/>
                  <a:cs typeface="Rubik" pitchFamily="2" charset="-79"/>
                </a:rPr>
                <a:t>Active Share</a:t>
              </a:r>
            </a:p>
          </p:txBody>
        </p:sp>
        <p:grpSp>
          <p:nvGrpSpPr>
            <p:cNvPr id="453" name="Group 452">
              <a:extLst>
                <a:ext uri="{FF2B5EF4-FFF2-40B4-BE49-F238E27FC236}">
                  <a16:creationId xmlns:a16="http://schemas.microsoft.com/office/drawing/2014/main" id="{FD6664CD-CDF6-9456-712C-CFFEAD36D5F1}"/>
                </a:ext>
              </a:extLst>
            </p:cNvPr>
            <p:cNvGrpSpPr/>
            <p:nvPr/>
          </p:nvGrpSpPr>
          <p:grpSpPr>
            <a:xfrm>
              <a:off x="278833" y="6196658"/>
              <a:ext cx="1662566" cy="429340"/>
              <a:chOff x="278833" y="6173496"/>
              <a:chExt cx="1662566" cy="429340"/>
            </a:xfrm>
          </p:grpSpPr>
          <p:sp>
            <p:nvSpPr>
              <p:cNvPr id="454" name="Rounded Rectangle 163">
                <a:extLst>
                  <a:ext uri="{FF2B5EF4-FFF2-40B4-BE49-F238E27FC236}">
                    <a16:creationId xmlns:a16="http://schemas.microsoft.com/office/drawing/2014/main" id="{D55A9CC1-C74B-C083-FBBB-1C0A2DBAB431}"/>
                  </a:ext>
                </a:extLst>
              </p:cNvPr>
              <p:cNvSpPr/>
              <p:nvPr/>
            </p:nvSpPr>
            <p:spPr>
              <a:xfrm>
                <a:off x="278833" y="6215447"/>
                <a:ext cx="1424372" cy="370333"/>
              </a:xfrm>
              <a:prstGeom prst="roundRect">
                <a:avLst>
                  <a:gd name="adj" fmla="val 13898"/>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5" name="Group 454">
                <a:extLst>
                  <a:ext uri="{FF2B5EF4-FFF2-40B4-BE49-F238E27FC236}">
                    <a16:creationId xmlns:a16="http://schemas.microsoft.com/office/drawing/2014/main" id="{D0E7CC0D-B5B3-8AE2-848C-AF68B1698FDC}"/>
                  </a:ext>
                </a:extLst>
              </p:cNvPr>
              <p:cNvGrpSpPr/>
              <p:nvPr/>
            </p:nvGrpSpPr>
            <p:grpSpPr>
              <a:xfrm>
                <a:off x="304547" y="6173496"/>
                <a:ext cx="1636852" cy="429340"/>
                <a:chOff x="123297" y="6237664"/>
                <a:chExt cx="1636852" cy="539590"/>
              </a:xfrm>
            </p:grpSpPr>
            <p:sp>
              <p:nvSpPr>
                <p:cNvPr id="456" name="TextBox 455">
                  <a:extLst>
                    <a:ext uri="{FF2B5EF4-FFF2-40B4-BE49-F238E27FC236}">
                      <a16:creationId xmlns:a16="http://schemas.microsoft.com/office/drawing/2014/main" id="{9A65FCD3-A412-79CC-3A04-9EABFD2F1A25}"/>
                    </a:ext>
                  </a:extLst>
                </p:cNvPr>
                <p:cNvSpPr txBox="1"/>
                <p:nvPr/>
              </p:nvSpPr>
              <p:spPr>
                <a:xfrm>
                  <a:off x="123297" y="6274400"/>
                  <a:ext cx="705642" cy="502854"/>
                </a:xfrm>
                <a:prstGeom prst="rect">
                  <a:avLst/>
                </a:prstGeom>
                <a:noFill/>
              </p:spPr>
              <p:txBody>
                <a:bodyPr wrap="none" rtlCol="0">
                  <a:spAutoFit/>
                </a:bodyPr>
                <a:lstStyle/>
                <a:p>
                  <a:r>
                    <a:rPr lang="en-US" sz="2000" dirty="0">
                      <a:solidFill>
                        <a:schemeClr val="bg1"/>
                      </a:solidFill>
                      <a:latin typeface="Rubik Medium" pitchFamily="2" charset="-79"/>
                      <a:cs typeface="Rubik Medium" pitchFamily="2" charset="-79"/>
                    </a:rPr>
                    <a:t>35%</a:t>
                  </a:r>
                </a:p>
              </p:txBody>
            </p:sp>
            <p:sp>
              <p:nvSpPr>
                <p:cNvPr id="457" name="TextBox 456">
                  <a:extLst>
                    <a:ext uri="{FF2B5EF4-FFF2-40B4-BE49-F238E27FC236}">
                      <a16:creationId xmlns:a16="http://schemas.microsoft.com/office/drawing/2014/main" id="{CDB89143-4A6D-8C40-2E2E-472E6E818508}"/>
                    </a:ext>
                  </a:extLst>
                </p:cNvPr>
                <p:cNvSpPr txBox="1"/>
                <p:nvPr/>
              </p:nvSpPr>
              <p:spPr>
                <a:xfrm>
                  <a:off x="748827" y="6237664"/>
                  <a:ext cx="1011322" cy="430888"/>
                </a:xfrm>
                <a:prstGeom prst="rect">
                  <a:avLst/>
                </a:prstGeom>
                <a:noFill/>
              </p:spPr>
              <p:txBody>
                <a:bodyPr wrap="square" rtlCol="0">
                  <a:spAutoFit/>
                </a:bodyPr>
                <a:lstStyle/>
                <a:p>
                  <a:r>
                    <a:rPr lang="en-US" sz="1100" dirty="0">
                      <a:solidFill>
                        <a:schemeClr val="bg1"/>
                      </a:solidFill>
                      <a:latin typeface="Rubik" pitchFamily="2" charset="-79"/>
                      <a:cs typeface="Rubik" pitchFamily="2" charset="-79"/>
                    </a:rPr>
                    <a:t>Portfolio overlap</a:t>
                  </a:r>
                </a:p>
              </p:txBody>
            </p:sp>
          </p:grpSp>
        </p:grpSp>
      </p:grpSp>
      <p:grpSp>
        <p:nvGrpSpPr>
          <p:cNvPr id="459" name="Group 458">
            <a:extLst>
              <a:ext uri="{FF2B5EF4-FFF2-40B4-BE49-F238E27FC236}">
                <a16:creationId xmlns:a16="http://schemas.microsoft.com/office/drawing/2014/main" id="{FE9D81A7-2F39-5CD4-1981-E4346B382B5B}"/>
              </a:ext>
            </a:extLst>
          </p:cNvPr>
          <p:cNvGrpSpPr/>
          <p:nvPr/>
        </p:nvGrpSpPr>
        <p:grpSpPr>
          <a:xfrm>
            <a:off x="259122" y="3796544"/>
            <a:ext cx="1462259" cy="292240"/>
            <a:chOff x="3907170" y="1901398"/>
            <a:chExt cx="1462259" cy="292240"/>
          </a:xfrm>
        </p:grpSpPr>
        <p:sp>
          <p:nvSpPr>
            <p:cNvPr id="492" name="Rectangle 491">
              <a:extLst>
                <a:ext uri="{FF2B5EF4-FFF2-40B4-BE49-F238E27FC236}">
                  <a16:creationId xmlns:a16="http://schemas.microsoft.com/office/drawing/2014/main" id="{A66338BB-B6C5-9BE2-07A9-2CDDE72B2F5B}"/>
                </a:ext>
              </a:extLst>
            </p:cNvPr>
            <p:cNvSpPr/>
            <p:nvPr/>
          </p:nvSpPr>
          <p:spPr>
            <a:xfrm>
              <a:off x="3956863" y="1916639"/>
              <a:ext cx="1412566" cy="276999"/>
            </a:xfrm>
            <a:prstGeom prst="rect">
              <a:avLst/>
            </a:prstGeom>
            <a:noFill/>
            <a:ln w="28575">
              <a:noFill/>
            </a:ln>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sz="1200" dirty="0">
                  <a:solidFill>
                    <a:srgbClr val="07529F"/>
                  </a:solidFill>
                  <a:latin typeface="Rubik" pitchFamily="2" charset="-79"/>
                  <a:cs typeface="Rubik" pitchFamily="2" charset="-79"/>
                </a:rPr>
                <a:t>Top 10 Industries</a:t>
              </a:r>
            </a:p>
          </p:txBody>
        </p:sp>
        <p:cxnSp>
          <p:nvCxnSpPr>
            <p:cNvPr id="493" name="Straight Connector 492">
              <a:extLst>
                <a:ext uri="{FF2B5EF4-FFF2-40B4-BE49-F238E27FC236}">
                  <a16:creationId xmlns:a16="http://schemas.microsoft.com/office/drawing/2014/main" id="{FCB5AFB0-052F-057C-8F1B-1624D4E0194F}"/>
                </a:ext>
              </a:extLst>
            </p:cNvPr>
            <p:cNvCxnSpPr/>
            <p:nvPr/>
          </p:nvCxnSpPr>
          <p:spPr>
            <a:xfrm>
              <a:off x="3907170" y="1901398"/>
              <a:ext cx="0" cy="276999"/>
            </a:xfrm>
            <a:prstGeom prst="line">
              <a:avLst/>
            </a:prstGeom>
            <a:ln w="38100">
              <a:solidFill>
                <a:srgbClr val="FFA200"/>
              </a:solidFill>
            </a:ln>
          </p:spPr>
          <p:style>
            <a:lnRef idx="1">
              <a:schemeClr val="accent1"/>
            </a:lnRef>
            <a:fillRef idx="0">
              <a:schemeClr val="accent1"/>
            </a:fillRef>
            <a:effectRef idx="0">
              <a:schemeClr val="accent1"/>
            </a:effectRef>
            <a:fontRef idx="minor">
              <a:schemeClr val="tx1"/>
            </a:fontRef>
          </p:style>
        </p:cxnSp>
      </p:grpSp>
      <p:grpSp>
        <p:nvGrpSpPr>
          <p:cNvPr id="495" name="Group 494">
            <a:extLst>
              <a:ext uri="{FF2B5EF4-FFF2-40B4-BE49-F238E27FC236}">
                <a16:creationId xmlns:a16="http://schemas.microsoft.com/office/drawing/2014/main" id="{1B1AB1AF-0D36-5A4B-D71E-842182780312}"/>
              </a:ext>
            </a:extLst>
          </p:cNvPr>
          <p:cNvGrpSpPr/>
          <p:nvPr/>
        </p:nvGrpSpPr>
        <p:grpSpPr>
          <a:xfrm>
            <a:off x="5331471" y="3796544"/>
            <a:ext cx="3424851" cy="283243"/>
            <a:chOff x="143803" y="5287945"/>
            <a:chExt cx="3424851" cy="283243"/>
          </a:xfrm>
        </p:grpSpPr>
        <p:sp>
          <p:nvSpPr>
            <p:cNvPr id="534" name="Rectangle 533">
              <a:extLst>
                <a:ext uri="{FF2B5EF4-FFF2-40B4-BE49-F238E27FC236}">
                  <a16:creationId xmlns:a16="http://schemas.microsoft.com/office/drawing/2014/main" id="{4C9BCEDB-1AC2-4F51-4256-5672169B8586}"/>
                </a:ext>
              </a:extLst>
            </p:cNvPr>
            <p:cNvSpPr/>
            <p:nvPr/>
          </p:nvSpPr>
          <p:spPr>
            <a:xfrm>
              <a:off x="179585" y="5287945"/>
              <a:ext cx="3389069" cy="276999"/>
            </a:xfrm>
            <a:prstGeom prst="rect">
              <a:avLst/>
            </a:prstGeom>
            <a:noFill/>
            <a:ln w="28575">
              <a:noFill/>
            </a:ln>
          </p:spPr>
          <p:txBody>
            <a:bodyPr wrap="none">
              <a:spAutoFit/>
            </a:bodyPr>
            <a:lstStyle/>
            <a:p>
              <a:pPr>
                <a:defRPr sz="1400" b="0" i="0" u="none" strike="noStrike" kern="1200" spc="0" baseline="0">
                  <a:solidFill>
                    <a:prstClr val="black">
                      <a:lumMod val="65000"/>
                      <a:lumOff val="35000"/>
                    </a:prstClr>
                  </a:solidFill>
                  <a:latin typeface="+mn-lt"/>
                  <a:ea typeface="+mn-ea"/>
                  <a:cs typeface="+mn-cs"/>
                </a:defRPr>
              </a:pPr>
              <a:r>
                <a:rPr lang="en-IN" sz="1200" dirty="0">
                  <a:solidFill>
                    <a:srgbClr val="07529F"/>
                  </a:solidFill>
                  <a:latin typeface="Rubik" pitchFamily="2" charset="-79"/>
                  <a:cs typeface="Rubik" pitchFamily="2" charset="-79"/>
                </a:rPr>
                <a:t>Top 10 Underweight &amp; Overweight Industries</a:t>
              </a:r>
            </a:p>
          </p:txBody>
        </p:sp>
        <p:cxnSp>
          <p:nvCxnSpPr>
            <p:cNvPr id="535" name="Straight Connector 534">
              <a:extLst>
                <a:ext uri="{FF2B5EF4-FFF2-40B4-BE49-F238E27FC236}">
                  <a16:creationId xmlns:a16="http://schemas.microsoft.com/office/drawing/2014/main" id="{B05DC77C-FAC2-04FB-9159-DB0832BBB6F4}"/>
                </a:ext>
              </a:extLst>
            </p:cNvPr>
            <p:cNvCxnSpPr/>
            <p:nvPr/>
          </p:nvCxnSpPr>
          <p:spPr>
            <a:xfrm>
              <a:off x="143803" y="5294189"/>
              <a:ext cx="0" cy="276999"/>
            </a:xfrm>
            <a:prstGeom prst="line">
              <a:avLst/>
            </a:prstGeom>
            <a:ln w="38100">
              <a:solidFill>
                <a:srgbClr val="FFA200"/>
              </a:solidFill>
            </a:ln>
          </p:spPr>
          <p:style>
            <a:lnRef idx="1">
              <a:schemeClr val="accent1"/>
            </a:lnRef>
            <a:fillRef idx="0">
              <a:schemeClr val="accent1"/>
            </a:fillRef>
            <a:effectRef idx="0">
              <a:schemeClr val="accent1"/>
            </a:effectRef>
            <a:fontRef idx="minor">
              <a:schemeClr val="tx1"/>
            </a:fontRef>
          </p:style>
        </p:cxnSp>
      </p:grpSp>
      <p:grpSp>
        <p:nvGrpSpPr>
          <p:cNvPr id="504" name="Group 503">
            <a:extLst>
              <a:ext uri="{FF2B5EF4-FFF2-40B4-BE49-F238E27FC236}">
                <a16:creationId xmlns:a16="http://schemas.microsoft.com/office/drawing/2014/main" id="{C9D40550-F1D4-D573-D931-CDC0F6F3C0FB}"/>
              </a:ext>
            </a:extLst>
          </p:cNvPr>
          <p:cNvGrpSpPr/>
          <p:nvPr/>
        </p:nvGrpSpPr>
        <p:grpSpPr>
          <a:xfrm>
            <a:off x="7389128" y="4094305"/>
            <a:ext cx="1265858" cy="215444"/>
            <a:chOff x="2269222" y="7203267"/>
            <a:chExt cx="1265858" cy="215444"/>
          </a:xfrm>
        </p:grpSpPr>
        <p:sp>
          <p:nvSpPr>
            <p:cNvPr id="508" name="TextBox 507">
              <a:extLst>
                <a:ext uri="{FF2B5EF4-FFF2-40B4-BE49-F238E27FC236}">
                  <a16:creationId xmlns:a16="http://schemas.microsoft.com/office/drawing/2014/main" id="{467E6136-A4B9-8484-DF25-BD9F6BFE05F6}"/>
                </a:ext>
              </a:extLst>
            </p:cNvPr>
            <p:cNvSpPr txBox="1"/>
            <p:nvPr/>
          </p:nvSpPr>
          <p:spPr>
            <a:xfrm>
              <a:off x="2297241" y="7203267"/>
              <a:ext cx="1237839" cy="215444"/>
            </a:xfrm>
            <a:prstGeom prst="rect">
              <a:avLst/>
            </a:prstGeom>
            <a:noFill/>
          </p:spPr>
          <p:txBody>
            <a:bodyPr wrap="none" rtlCol="0">
              <a:spAutoFit/>
            </a:bodyPr>
            <a:lstStyle/>
            <a:p>
              <a:r>
                <a:rPr lang="en-US" sz="800" dirty="0">
                  <a:solidFill>
                    <a:schemeClr val="bg2">
                      <a:lumMod val="25000"/>
                    </a:schemeClr>
                  </a:solidFill>
                  <a:latin typeface="Rubik" pitchFamily="2" charset="-79"/>
                  <a:cs typeface="Rubik" pitchFamily="2" charset="-79"/>
                </a:rPr>
                <a:t>Overweight Industries</a:t>
              </a:r>
            </a:p>
          </p:txBody>
        </p:sp>
        <p:sp>
          <p:nvSpPr>
            <p:cNvPr id="509" name="Rectangle 508">
              <a:extLst>
                <a:ext uri="{FF2B5EF4-FFF2-40B4-BE49-F238E27FC236}">
                  <a16:creationId xmlns:a16="http://schemas.microsoft.com/office/drawing/2014/main" id="{DFB7E168-5E62-FA71-F472-0BF4B62F1BFE}"/>
                </a:ext>
              </a:extLst>
            </p:cNvPr>
            <p:cNvSpPr/>
            <p:nvPr/>
          </p:nvSpPr>
          <p:spPr>
            <a:xfrm>
              <a:off x="2269222" y="7277137"/>
              <a:ext cx="76200" cy="76200"/>
            </a:xfrm>
            <a:prstGeom prst="rect">
              <a:avLst/>
            </a:prstGeom>
            <a:solidFill>
              <a:srgbClr val="075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5" name="Group 504">
            <a:extLst>
              <a:ext uri="{FF2B5EF4-FFF2-40B4-BE49-F238E27FC236}">
                <a16:creationId xmlns:a16="http://schemas.microsoft.com/office/drawing/2014/main" id="{E4869850-37DD-18AD-9B53-5E3B2B51FC6A}"/>
              </a:ext>
            </a:extLst>
          </p:cNvPr>
          <p:cNvGrpSpPr/>
          <p:nvPr/>
        </p:nvGrpSpPr>
        <p:grpSpPr>
          <a:xfrm>
            <a:off x="8750071" y="4094305"/>
            <a:ext cx="1356889" cy="215444"/>
            <a:chOff x="3562403" y="7203267"/>
            <a:chExt cx="1356889" cy="215444"/>
          </a:xfrm>
        </p:grpSpPr>
        <p:sp>
          <p:nvSpPr>
            <p:cNvPr id="506" name="Rectangle 505">
              <a:extLst>
                <a:ext uri="{FF2B5EF4-FFF2-40B4-BE49-F238E27FC236}">
                  <a16:creationId xmlns:a16="http://schemas.microsoft.com/office/drawing/2014/main" id="{BAF75896-EE2F-148A-2F46-950AFD454D7A}"/>
                </a:ext>
              </a:extLst>
            </p:cNvPr>
            <p:cNvSpPr/>
            <p:nvPr/>
          </p:nvSpPr>
          <p:spPr>
            <a:xfrm>
              <a:off x="3562403" y="7277137"/>
              <a:ext cx="76200" cy="76200"/>
            </a:xfrm>
            <a:prstGeom prst="rect">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TextBox 506">
              <a:extLst>
                <a:ext uri="{FF2B5EF4-FFF2-40B4-BE49-F238E27FC236}">
                  <a16:creationId xmlns:a16="http://schemas.microsoft.com/office/drawing/2014/main" id="{7C022049-3D8A-FFFB-DE1D-629D7EEA94A4}"/>
                </a:ext>
              </a:extLst>
            </p:cNvPr>
            <p:cNvSpPr txBox="1"/>
            <p:nvPr/>
          </p:nvSpPr>
          <p:spPr>
            <a:xfrm>
              <a:off x="3610921" y="7203267"/>
              <a:ext cx="1308371" cy="215444"/>
            </a:xfrm>
            <a:prstGeom prst="rect">
              <a:avLst/>
            </a:prstGeom>
            <a:noFill/>
          </p:spPr>
          <p:txBody>
            <a:bodyPr wrap="none" rtlCol="0">
              <a:spAutoFit/>
            </a:bodyPr>
            <a:lstStyle/>
            <a:p>
              <a:r>
                <a:rPr lang="en-US" sz="800" dirty="0">
                  <a:solidFill>
                    <a:schemeClr val="bg2">
                      <a:lumMod val="25000"/>
                    </a:schemeClr>
                  </a:solidFill>
                  <a:latin typeface="Rubik" pitchFamily="2" charset="-79"/>
                  <a:cs typeface="Rubik" pitchFamily="2" charset="-79"/>
                </a:rPr>
                <a:t>Underweight Industries</a:t>
              </a:r>
            </a:p>
          </p:txBody>
        </p:sp>
      </p:grpSp>
      <p:sp>
        <p:nvSpPr>
          <p:cNvPr id="536" name="TextBox 535">
            <a:extLst>
              <a:ext uri="{FF2B5EF4-FFF2-40B4-BE49-F238E27FC236}">
                <a16:creationId xmlns:a16="http://schemas.microsoft.com/office/drawing/2014/main" id="{47000E32-4950-2181-06B4-1884A1B3FA65}"/>
              </a:ext>
            </a:extLst>
          </p:cNvPr>
          <p:cNvSpPr txBox="1"/>
          <p:nvPr/>
        </p:nvSpPr>
        <p:spPr>
          <a:xfrm>
            <a:off x="0" y="1111900"/>
            <a:ext cx="12192000" cy="274320"/>
          </a:xfrm>
          <a:prstGeom prst="rect">
            <a:avLst/>
          </a:prstGeom>
          <a:solidFill>
            <a:srgbClr val="0A5FA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prstClr val="white"/>
              </a:solidFill>
              <a:effectLst/>
              <a:uLnTx/>
              <a:uFillTx/>
              <a:latin typeface="Rubik Black" pitchFamily="2" charset="-79"/>
              <a:ea typeface="+mn-ea"/>
              <a:cs typeface="Rubik Black" pitchFamily="2" charset="-79"/>
            </a:endParaRPr>
          </a:p>
        </p:txBody>
      </p:sp>
      <p:cxnSp>
        <p:nvCxnSpPr>
          <p:cNvPr id="538" name="Straight Connector 537">
            <a:extLst>
              <a:ext uri="{FF2B5EF4-FFF2-40B4-BE49-F238E27FC236}">
                <a16:creationId xmlns:a16="http://schemas.microsoft.com/office/drawing/2014/main" id="{F64563BA-A867-E688-7984-94B8DF9E5FD7}"/>
              </a:ext>
            </a:extLst>
          </p:cNvPr>
          <p:cNvCxnSpPr/>
          <p:nvPr/>
        </p:nvCxnSpPr>
        <p:spPr>
          <a:xfrm>
            <a:off x="0" y="3717753"/>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4C3A9222-5579-ADB6-2550-41E1BD8A0C49}"/>
              </a:ext>
            </a:extLst>
          </p:cNvPr>
          <p:cNvCxnSpPr>
            <a:cxnSpLocks/>
          </p:cNvCxnSpPr>
          <p:nvPr/>
        </p:nvCxnSpPr>
        <p:spPr>
          <a:xfrm flipV="1">
            <a:off x="5013951" y="3717753"/>
            <a:ext cx="0" cy="296947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45" name="TextBox 544">
            <a:extLst>
              <a:ext uri="{FF2B5EF4-FFF2-40B4-BE49-F238E27FC236}">
                <a16:creationId xmlns:a16="http://schemas.microsoft.com/office/drawing/2014/main" id="{0F4474AC-6F47-6245-929C-8517EA8F6D67}"/>
              </a:ext>
            </a:extLst>
          </p:cNvPr>
          <p:cNvSpPr txBox="1"/>
          <p:nvPr/>
        </p:nvSpPr>
        <p:spPr>
          <a:xfrm>
            <a:off x="5095808" y="6435474"/>
            <a:ext cx="6857999" cy="184666"/>
          </a:xfrm>
          <a:prstGeom prst="rect">
            <a:avLst/>
          </a:prstGeom>
          <a:noFill/>
        </p:spPr>
        <p:txBody>
          <a:bodyPr wrap="square" rtlCol="0">
            <a:spAutoFit/>
          </a:bodyPr>
          <a:lstStyle/>
          <a:p>
            <a:pPr>
              <a:defRPr/>
            </a:pPr>
            <a:r>
              <a:rPr lang="en-IN" sz="600" dirty="0">
                <a:solidFill>
                  <a:srgbClr val="4472C4">
                    <a:lumMod val="75000"/>
                  </a:srgbClr>
                </a:solidFill>
                <a:latin typeface="Rubik Light" pitchFamily="2" charset="-79"/>
                <a:cs typeface="Rubik Light" pitchFamily="2" charset="-79"/>
              </a:rPr>
              <a:t>All data as on </a:t>
            </a:r>
            <a:r>
              <a:rPr lang="en-US" sz="600" dirty="0">
                <a:solidFill>
                  <a:srgbClr val="4472C4">
                    <a:lumMod val="75000"/>
                  </a:srgbClr>
                </a:solidFill>
                <a:latin typeface="Rubik Light" pitchFamily="2" charset="-79"/>
                <a:cs typeface="Rubik Light" pitchFamily="2" charset="-79"/>
              </a:rPr>
              <a:t>31st March 2026</a:t>
            </a:r>
            <a:r>
              <a:rPr lang="en-IN" sz="600" dirty="0">
                <a:solidFill>
                  <a:srgbClr val="4472C4">
                    <a:lumMod val="75000"/>
                  </a:srgbClr>
                </a:solidFill>
                <a:latin typeface="Rubik Light" pitchFamily="2" charset="-79"/>
                <a:cs typeface="Rubik Light" pitchFamily="2" charset="-79"/>
              </a:rPr>
              <a:t>. Active Share, Top 10 Overweight and Top 10 Underweight is calculated vis-a-vis Scheme Benchmark i.e. </a:t>
            </a:r>
            <a:r>
              <a:rPr lang="en-US" sz="600" dirty="0">
                <a:solidFill>
                  <a:srgbClr val="4472C4">
                    <a:lumMod val="75000"/>
                  </a:srgbClr>
                </a:solidFill>
                <a:latin typeface="Rubik Light" pitchFamily="2" charset="-79"/>
                <a:cs typeface="Rubik Light" pitchFamily="2" charset="-79"/>
              </a:rPr>
              <a:t>Nifty Large Midcap 250 TRI | Source: Internal Analysis</a:t>
            </a:r>
            <a:endParaRPr lang="en-IN" sz="600" dirty="0">
              <a:solidFill>
                <a:srgbClr val="4472C4">
                  <a:lumMod val="75000"/>
                </a:srgbClr>
              </a:solidFill>
              <a:latin typeface="Rubik Light" pitchFamily="2" charset="-79"/>
              <a:cs typeface="Rubik Light" pitchFamily="2" charset="-79"/>
            </a:endParaRPr>
          </a:p>
        </p:txBody>
      </p:sp>
      <p:sp>
        <p:nvSpPr>
          <p:cNvPr id="560" name="Rectangle 559">
            <a:extLst>
              <a:ext uri="{FF2B5EF4-FFF2-40B4-BE49-F238E27FC236}">
                <a16:creationId xmlns:a16="http://schemas.microsoft.com/office/drawing/2014/main" id="{F7981865-44B4-D5A4-DFAE-B0261AC8241E}"/>
              </a:ext>
            </a:extLst>
          </p:cNvPr>
          <p:cNvSpPr/>
          <p:nvPr/>
        </p:nvSpPr>
        <p:spPr>
          <a:xfrm>
            <a:off x="-5524" y="6669422"/>
            <a:ext cx="12197524" cy="188578"/>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561" name="Picture 560">
            <a:extLst>
              <a:ext uri="{FF2B5EF4-FFF2-40B4-BE49-F238E27FC236}">
                <a16:creationId xmlns:a16="http://schemas.microsoft.com/office/drawing/2014/main" id="{54C36AAD-3153-61BF-48AD-276EEF3B4A60}"/>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1682" y="6687228"/>
            <a:ext cx="3012993" cy="148474"/>
          </a:xfrm>
          <a:prstGeom prst="rect">
            <a:avLst/>
          </a:prstGeom>
        </p:spPr>
      </p:pic>
      <p:sp>
        <p:nvSpPr>
          <p:cNvPr id="298" name="Rectangle 297"/>
          <p:cNvSpPr/>
          <p:nvPr/>
        </p:nvSpPr>
        <p:spPr>
          <a:xfrm>
            <a:off x="87680" y="3519717"/>
            <a:ext cx="1306768" cy="200055"/>
          </a:xfrm>
          <a:prstGeom prst="rect">
            <a:avLst/>
          </a:prstGeom>
        </p:spPr>
        <p:txBody>
          <a:bodyPr wrap="none">
            <a:spAutoFit/>
          </a:bodyPr>
          <a:lstStyle/>
          <a:p>
            <a:pPr algn="r"/>
            <a:r>
              <a:rPr lang="en-US" sz="700" dirty="0">
                <a:solidFill>
                  <a:schemeClr val="tx1">
                    <a:lumMod val="75000"/>
                    <a:lumOff val="25000"/>
                  </a:schemeClr>
                </a:solidFill>
                <a:latin typeface="Rubik Light" panose="00000400000000000000" pitchFamily="2" charset="-79"/>
                <a:cs typeface="Rubik Light" panose="00000400000000000000" pitchFamily="2" charset="-79"/>
              </a:rPr>
              <a:t>Note: *Data rebased to 100</a:t>
            </a:r>
          </a:p>
        </p:txBody>
      </p:sp>
      <p:grpSp>
        <p:nvGrpSpPr>
          <p:cNvPr id="10" name="Group 9"/>
          <p:cNvGrpSpPr/>
          <p:nvPr/>
        </p:nvGrpSpPr>
        <p:grpSpPr>
          <a:xfrm>
            <a:off x="599062" y="1819786"/>
            <a:ext cx="3066302" cy="1704172"/>
            <a:chOff x="62657" y="2224427"/>
            <a:chExt cx="3066302" cy="1704172"/>
          </a:xfrm>
        </p:grpSpPr>
        <p:graphicFrame>
          <p:nvGraphicFramePr>
            <p:cNvPr id="141" name="Chart 140">
              <a:extLst>
                <a:ext uri="{FF2B5EF4-FFF2-40B4-BE49-F238E27FC236}">
                  <a16:creationId xmlns:a16="http://schemas.microsoft.com/office/drawing/2014/main" id="{013AB000-DA23-B7A1-31C7-0DA52DDBAD6F}"/>
                </a:ext>
              </a:extLst>
            </p:cNvPr>
            <p:cNvGraphicFramePr>
              <a:graphicFrameLocks/>
            </p:cNvGraphicFramePr>
            <p:nvPr/>
          </p:nvGraphicFramePr>
          <p:xfrm>
            <a:off x="344493" y="2244734"/>
            <a:ext cx="2532970" cy="1512112"/>
          </p:xfrm>
          <a:graphic>
            <a:graphicData uri="http://schemas.openxmlformats.org/drawingml/2006/chart">
              <c:chart xmlns:c="http://schemas.openxmlformats.org/drawingml/2006/chart" xmlns:r="http://schemas.openxmlformats.org/officeDocument/2006/relationships" r:id="rId4"/>
            </a:graphicData>
          </a:graphic>
        </p:graphicFrame>
        <p:sp>
          <p:nvSpPr>
            <p:cNvPr id="142" name="Oval 141"/>
            <p:cNvSpPr/>
            <p:nvPr/>
          </p:nvSpPr>
          <p:spPr>
            <a:xfrm>
              <a:off x="1409214" y="2785838"/>
              <a:ext cx="429904" cy="429904"/>
            </a:xfrm>
            <a:prstGeom prst="ellipse">
              <a:avLst/>
            </a:prstGeom>
            <a:gradFill>
              <a:gsLst>
                <a:gs pos="0">
                  <a:schemeClr val="bg1">
                    <a:lumMod val="75000"/>
                  </a:schemeClr>
                </a:gs>
                <a:gs pos="88000">
                  <a:schemeClr val="bg1">
                    <a:lumMod val="95000"/>
                  </a:schemeClr>
                </a:gs>
              </a:gsLst>
              <a:lin ang="45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nvGrpSpPr>
            <p:cNvPr id="143" name="Group 142"/>
            <p:cNvGrpSpPr/>
            <p:nvPr/>
          </p:nvGrpSpPr>
          <p:grpSpPr>
            <a:xfrm>
              <a:off x="81255" y="2431944"/>
              <a:ext cx="830677" cy="405519"/>
              <a:chOff x="70498" y="2539099"/>
              <a:chExt cx="830677" cy="405519"/>
            </a:xfrm>
          </p:grpSpPr>
          <p:sp>
            <p:nvSpPr>
              <p:cNvPr id="144" name="Rectangle 143"/>
              <p:cNvSpPr/>
              <p:nvPr/>
            </p:nvSpPr>
            <p:spPr>
              <a:xfrm>
                <a:off x="70498" y="2539099"/>
                <a:ext cx="830677" cy="307777"/>
              </a:xfrm>
              <a:prstGeom prst="rect">
                <a:avLst/>
              </a:prstGeom>
            </p:spPr>
            <p:txBody>
              <a:bodyPr wrap="none">
                <a:spAutoFit/>
              </a:bodyPr>
              <a:lstStyle/>
              <a:p>
                <a:pPr algn="ctr">
                  <a:defRPr sz="900" b="1" i="0" u="none" strike="noStrike" kern="1200" spc="0" baseline="0">
                    <a:solidFill>
                      <a:prstClr val="white"/>
                    </a:solidFill>
                    <a:latin typeface="+mn-lt"/>
                    <a:ea typeface="+mn-ea"/>
                    <a:cs typeface="+mn-cs"/>
                  </a:defRPr>
                </a:pPr>
                <a:r>
                  <a:rPr lang="en-US" sz="1400" dirty="0">
                    <a:solidFill>
                      <a:srgbClr val="07529F"/>
                    </a:solidFill>
                    <a:latin typeface="Rubik Bold" panose="00000800000000000000" pitchFamily="2" charset="-79"/>
                    <a:cs typeface="Rubik Bold" panose="00000800000000000000" pitchFamily="2" charset="-79"/>
                  </a:rPr>
                  <a:t>11.69% </a:t>
                </a:r>
              </a:p>
            </p:txBody>
          </p:sp>
          <p:sp>
            <p:nvSpPr>
              <p:cNvPr id="145" name="Rectangle 144"/>
              <p:cNvSpPr/>
              <p:nvPr/>
            </p:nvSpPr>
            <p:spPr>
              <a:xfrm>
                <a:off x="156610" y="2729174"/>
                <a:ext cx="658443" cy="215444"/>
              </a:xfrm>
              <a:prstGeom prst="rect">
                <a:avLst/>
              </a:prstGeom>
            </p:spPr>
            <p:txBody>
              <a:bodyPr wrap="square">
                <a:spAutoFit/>
              </a:bodyPr>
              <a:lstStyle/>
              <a:p>
                <a:fld id="{20A4775B-67F2-4101-AE2C-2EDDCB23C4BB}" type="CATEGORYNAME">
                  <a:rPr lang="en-US" sz="800">
                    <a:solidFill>
                      <a:srgbClr val="575856"/>
                    </a:solidFill>
                    <a:latin typeface="Rubik Light" panose="00000400000000000000" pitchFamily="2" charset="-79"/>
                    <a:cs typeface="Rubik Light" panose="00000400000000000000" pitchFamily="2" charset="-79"/>
                  </a:rPr>
                  <a:pPr/>
                  <a:t>Small Cap</a:t>
                </a:fld>
                <a:endParaRPr lang="en-US" sz="800" dirty="0">
                  <a:solidFill>
                    <a:srgbClr val="575856"/>
                  </a:solidFill>
                  <a:latin typeface="Rubik Light" panose="00000400000000000000" pitchFamily="2" charset="-79"/>
                  <a:cs typeface="Rubik Light" panose="00000400000000000000" pitchFamily="2" charset="-79"/>
                </a:endParaRPr>
              </a:p>
            </p:txBody>
          </p:sp>
        </p:grpSp>
        <p:grpSp>
          <p:nvGrpSpPr>
            <p:cNvPr id="146" name="Group 145"/>
            <p:cNvGrpSpPr/>
            <p:nvPr/>
          </p:nvGrpSpPr>
          <p:grpSpPr>
            <a:xfrm>
              <a:off x="370753" y="2224427"/>
              <a:ext cx="251671" cy="223683"/>
              <a:chOff x="2178587" y="2209447"/>
              <a:chExt cx="251671" cy="223683"/>
            </a:xfrm>
          </p:grpSpPr>
          <p:sp>
            <p:nvSpPr>
              <p:cNvPr id="147" name="Rectangle 146"/>
              <p:cNvSpPr/>
              <p:nvPr/>
            </p:nvSpPr>
            <p:spPr>
              <a:xfrm>
                <a:off x="2178587" y="2209447"/>
                <a:ext cx="251671" cy="223683"/>
              </a:xfrm>
              <a:prstGeom prst="rect">
                <a:avLst/>
              </a:prstGeom>
              <a:solidFill>
                <a:srgbClr val="FF54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AutoShape 3"/>
              <p:cNvSpPr>
                <a:spLocks noChangeAspect="1" noChangeArrowheads="1" noTextEdit="1"/>
              </p:cNvSpPr>
              <p:nvPr/>
            </p:nvSpPr>
            <p:spPr bwMode="auto">
              <a:xfrm>
                <a:off x="2203255" y="2245157"/>
                <a:ext cx="208318" cy="15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220" name="Straight Connector 219"/>
            <p:cNvCxnSpPr>
              <a:cxnSpLocks/>
              <a:stCxn id="147" idx="3"/>
            </p:cNvCxnSpPr>
            <p:nvPr/>
          </p:nvCxnSpPr>
          <p:spPr>
            <a:xfrm>
              <a:off x="622424" y="2336269"/>
              <a:ext cx="762494" cy="0"/>
            </a:xfrm>
            <a:prstGeom prst="line">
              <a:avLst/>
            </a:prstGeom>
            <a:ln w="6350">
              <a:solidFill>
                <a:srgbClr val="07529F"/>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V="1">
              <a:off x="1384918" y="2336733"/>
              <a:ext cx="0" cy="180253"/>
            </a:xfrm>
            <a:prstGeom prst="line">
              <a:avLst/>
            </a:prstGeom>
            <a:ln w="6350">
              <a:solidFill>
                <a:srgbClr val="07529F"/>
              </a:solidFill>
            </a:ln>
          </p:spPr>
          <p:style>
            <a:lnRef idx="1">
              <a:schemeClr val="accent1"/>
            </a:lnRef>
            <a:fillRef idx="0">
              <a:schemeClr val="accent1"/>
            </a:fillRef>
            <a:effectRef idx="0">
              <a:schemeClr val="accent1"/>
            </a:effectRef>
            <a:fontRef idx="minor">
              <a:schemeClr val="tx1"/>
            </a:fontRef>
          </p:style>
        </p:cxnSp>
        <p:grpSp>
          <p:nvGrpSpPr>
            <p:cNvPr id="222" name="Group 221"/>
            <p:cNvGrpSpPr/>
            <p:nvPr/>
          </p:nvGrpSpPr>
          <p:grpSpPr>
            <a:xfrm>
              <a:off x="2238972" y="3510226"/>
              <a:ext cx="889987" cy="418373"/>
              <a:chOff x="2191879" y="3605476"/>
              <a:chExt cx="889987" cy="418373"/>
            </a:xfrm>
          </p:grpSpPr>
          <p:sp>
            <p:nvSpPr>
              <p:cNvPr id="223" name="Rectangle 222"/>
              <p:cNvSpPr/>
              <p:nvPr/>
            </p:nvSpPr>
            <p:spPr>
              <a:xfrm>
                <a:off x="2191879" y="3605476"/>
                <a:ext cx="889987" cy="307777"/>
              </a:xfrm>
              <a:prstGeom prst="rect">
                <a:avLst/>
              </a:prstGeom>
            </p:spPr>
            <p:txBody>
              <a:bodyPr wrap="none">
                <a:spAutoFit/>
              </a:bodyPr>
              <a:lstStyle/>
              <a:p>
                <a:pPr algn="ctr"/>
                <a:r>
                  <a:rPr lang="en-US" sz="1400" dirty="0">
                    <a:solidFill>
                      <a:srgbClr val="07529F"/>
                    </a:solidFill>
                    <a:latin typeface="Rubik Bold" panose="00000800000000000000" pitchFamily="2" charset="-79"/>
                    <a:cs typeface="Rubik Bold" panose="00000800000000000000" pitchFamily="2" charset="-79"/>
                  </a:rPr>
                  <a:t>50.53% </a:t>
                </a:r>
              </a:p>
            </p:txBody>
          </p:sp>
          <p:sp>
            <p:nvSpPr>
              <p:cNvPr id="224" name="Rectangle 223"/>
              <p:cNvSpPr/>
              <p:nvPr/>
            </p:nvSpPr>
            <p:spPr>
              <a:xfrm>
                <a:off x="2303287" y="3808405"/>
                <a:ext cx="654346" cy="215444"/>
              </a:xfrm>
              <a:prstGeom prst="rect">
                <a:avLst/>
              </a:prstGeom>
            </p:spPr>
            <p:txBody>
              <a:bodyPr wrap="none">
                <a:spAutoFit/>
              </a:bodyPr>
              <a:lstStyle/>
              <a:p>
                <a:fld id="{D523F50F-103F-4ABC-974A-59C5F60AE915}" type="CATEGORYNAME">
                  <a:rPr lang="en-US" sz="800">
                    <a:solidFill>
                      <a:srgbClr val="575856"/>
                    </a:solidFill>
                    <a:latin typeface="Rubik Light" panose="00000400000000000000" pitchFamily="2" charset="-79"/>
                    <a:cs typeface="Rubik Light" panose="00000400000000000000" pitchFamily="2" charset="-79"/>
                  </a:rPr>
                  <a:pPr/>
                  <a:t>Large Cap</a:t>
                </a:fld>
                <a:endParaRPr lang="en-US" sz="800" dirty="0">
                  <a:solidFill>
                    <a:srgbClr val="575856"/>
                  </a:solidFill>
                  <a:latin typeface="Rubik Light" panose="00000400000000000000" pitchFamily="2" charset="-79"/>
                  <a:cs typeface="Rubik Light" panose="00000400000000000000" pitchFamily="2" charset="-79"/>
                </a:endParaRPr>
              </a:p>
            </p:txBody>
          </p:sp>
        </p:grpSp>
        <p:grpSp>
          <p:nvGrpSpPr>
            <p:cNvPr id="225" name="Group 224"/>
            <p:cNvGrpSpPr/>
            <p:nvPr/>
          </p:nvGrpSpPr>
          <p:grpSpPr>
            <a:xfrm flipH="1">
              <a:off x="2099892" y="2943682"/>
              <a:ext cx="579754" cy="380625"/>
              <a:chOff x="611721" y="3035757"/>
              <a:chExt cx="579754" cy="380625"/>
            </a:xfrm>
          </p:grpSpPr>
          <p:cxnSp>
            <p:nvCxnSpPr>
              <p:cNvPr id="226" name="Straight Connector 225"/>
              <p:cNvCxnSpPr>
                <a:cxnSpLocks/>
                <a:stCxn id="229" idx="6"/>
              </p:cNvCxnSpPr>
              <p:nvPr/>
            </p:nvCxnSpPr>
            <p:spPr>
              <a:xfrm flipH="1">
                <a:off x="612461" y="3041502"/>
                <a:ext cx="579014" cy="0"/>
              </a:xfrm>
              <a:prstGeom prst="line">
                <a:avLst/>
              </a:prstGeom>
              <a:ln w="6350">
                <a:solidFill>
                  <a:srgbClr val="07529F"/>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H="1">
                <a:off x="611721" y="3035757"/>
                <a:ext cx="464" cy="380625"/>
              </a:xfrm>
              <a:prstGeom prst="line">
                <a:avLst/>
              </a:prstGeom>
              <a:ln w="6350">
                <a:solidFill>
                  <a:srgbClr val="07529F"/>
                </a:solidFill>
              </a:ln>
            </p:spPr>
            <p:style>
              <a:lnRef idx="1">
                <a:schemeClr val="accent1"/>
              </a:lnRef>
              <a:fillRef idx="0">
                <a:schemeClr val="accent1"/>
              </a:fillRef>
              <a:effectRef idx="0">
                <a:schemeClr val="accent1"/>
              </a:effectRef>
              <a:fontRef idx="minor">
                <a:schemeClr val="tx1"/>
              </a:fontRef>
            </p:style>
          </p:cxnSp>
        </p:grpSp>
        <p:sp>
          <p:nvSpPr>
            <p:cNvPr id="228" name="Rectangle 227"/>
            <p:cNvSpPr/>
            <p:nvPr/>
          </p:nvSpPr>
          <p:spPr>
            <a:xfrm>
              <a:off x="2551718" y="3320476"/>
              <a:ext cx="251671" cy="223683"/>
            </a:xfrm>
            <a:prstGeom prst="rect">
              <a:avLst/>
            </a:prstGeom>
            <a:solidFill>
              <a:srgbClr val="00AFE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2036774" y="2917868"/>
              <a:ext cx="63118" cy="63118"/>
            </a:xfrm>
            <a:prstGeom prst="ellipse">
              <a:avLst/>
            </a:prstGeom>
            <a:solidFill>
              <a:srgbClr val="07529F"/>
            </a:solidFill>
            <a:ln w="19050">
              <a:solidFill>
                <a:srgbClr val="FFC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1353359" y="2504967"/>
              <a:ext cx="63118" cy="63118"/>
            </a:xfrm>
            <a:prstGeom prst="ellipse">
              <a:avLst/>
            </a:prstGeom>
            <a:solidFill>
              <a:srgbClr val="07529F"/>
            </a:solidFill>
            <a:ln w="19050">
              <a:solidFill>
                <a:srgbClr val="FFC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oup 11"/>
            <p:cNvGrpSpPr>
              <a:grpSpLocks noChangeAspect="1"/>
            </p:cNvGrpSpPr>
            <p:nvPr/>
          </p:nvGrpSpPr>
          <p:grpSpPr bwMode="auto">
            <a:xfrm>
              <a:off x="2601190" y="3356258"/>
              <a:ext cx="142082" cy="140867"/>
              <a:chOff x="1631" y="2161"/>
              <a:chExt cx="117" cy="116"/>
            </a:xfrm>
          </p:grpSpPr>
          <p:sp>
            <p:nvSpPr>
              <p:cNvPr id="232" name="AutoShape 10"/>
              <p:cNvSpPr>
                <a:spLocks noChangeAspect="1" noChangeArrowheads="1" noTextEdit="1"/>
              </p:cNvSpPr>
              <p:nvPr/>
            </p:nvSpPr>
            <p:spPr bwMode="auto">
              <a:xfrm>
                <a:off x="1632" y="2161"/>
                <a:ext cx="11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2"/>
              <p:cNvSpPr>
                <a:spLocks noEditPoints="1"/>
              </p:cNvSpPr>
              <p:nvPr/>
            </p:nvSpPr>
            <p:spPr bwMode="auto">
              <a:xfrm>
                <a:off x="1631" y="2161"/>
                <a:ext cx="117" cy="116"/>
              </a:xfrm>
              <a:custGeom>
                <a:avLst/>
                <a:gdLst>
                  <a:gd name="T0" fmla="*/ 87 w 1015"/>
                  <a:gd name="T1" fmla="*/ 901 h 1012"/>
                  <a:gd name="T2" fmla="*/ 111 w 1015"/>
                  <a:gd name="T3" fmla="*/ 329 h 1012"/>
                  <a:gd name="T4" fmla="*/ 353 w 1015"/>
                  <a:gd name="T5" fmla="*/ 240 h 1012"/>
                  <a:gd name="T6" fmla="*/ 443 w 1015"/>
                  <a:gd name="T7" fmla="*/ 254 h 1012"/>
                  <a:gd name="T8" fmla="*/ 459 w 1015"/>
                  <a:gd name="T9" fmla="*/ 93 h 1012"/>
                  <a:gd name="T10" fmla="*/ 701 w 1015"/>
                  <a:gd name="T11" fmla="*/ 5 h 1012"/>
                  <a:gd name="T12" fmla="*/ 924 w 1015"/>
                  <a:gd name="T13" fmla="*/ 126 h 1012"/>
                  <a:gd name="T14" fmla="*/ 923 w 1015"/>
                  <a:gd name="T15" fmla="*/ 928 h 1012"/>
                  <a:gd name="T16" fmla="*/ 1006 w 1015"/>
                  <a:gd name="T17" fmla="*/ 946 h 1012"/>
                  <a:gd name="T18" fmla="*/ 35 w 1015"/>
                  <a:gd name="T19" fmla="*/ 1002 h 1012"/>
                  <a:gd name="T20" fmla="*/ 47 w 1015"/>
                  <a:gd name="T21" fmla="*/ 928 h 1012"/>
                  <a:gd name="T22" fmla="*/ 697 w 1015"/>
                  <a:gd name="T23" fmla="*/ 29 h 1012"/>
                  <a:gd name="T24" fmla="*/ 899 w 1015"/>
                  <a:gd name="T25" fmla="*/ 927 h 1012"/>
                  <a:gd name="T26" fmla="*/ 899 w 1015"/>
                  <a:gd name="T27" fmla="*/ 136 h 1012"/>
                  <a:gd name="T28" fmla="*/ 890 w 1015"/>
                  <a:gd name="T29" fmla="*/ 112 h 1012"/>
                  <a:gd name="T30" fmla="*/ 669 w 1015"/>
                  <a:gd name="T31" fmla="*/ 30 h 1012"/>
                  <a:gd name="T32" fmla="*/ 486 w 1015"/>
                  <a:gd name="T33" fmla="*/ 107 h 1012"/>
                  <a:gd name="T34" fmla="*/ 467 w 1015"/>
                  <a:gd name="T35" fmla="*/ 906 h 1012"/>
                  <a:gd name="T36" fmla="*/ 513 w 1015"/>
                  <a:gd name="T37" fmla="*/ 927 h 1012"/>
                  <a:gd name="T38" fmla="*/ 506 w 1015"/>
                  <a:gd name="T39" fmla="*/ 748 h 1012"/>
                  <a:gd name="T40" fmla="*/ 512 w 1015"/>
                  <a:gd name="T41" fmla="*/ 724 h 1012"/>
                  <a:gd name="T42" fmla="*/ 629 w 1015"/>
                  <a:gd name="T43" fmla="*/ 713 h 1012"/>
                  <a:gd name="T44" fmla="*/ 637 w 1015"/>
                  <a:gd name="T45" fmla="*/ 734 h 1012"/>
                  <a:gd name="T46" fmla="*/ 626 w 1015"/>
                  <a:gd name="T47" fmla="*/ 839 h 1012"/>
                  <a:gd name="T48" fmla="*/ 669 w 1015"/>
                  <a:gd name="T49" fmla="*/ 927 h 1012"/>
                  <a:gd name="T50" fmla="*/ 325 w 1015"/>
                  <a:gd name="T51" fmla="*/ 264 h 1012"/>
                  <a:gd name="T52" fmla="*/ 111 w 1015"/>
                  <a:gd name="T53" fmla="*/ 376 h 1012"/>
                  <a:gd name="T54" fmla="*/ 113 w 1015"/>
                  <a:gd name="T55" fmla="*/ 927 h 1012"/>
                  <a:gd name="T56" fmla="*/ 161 w 1015"/>
                  <a:gd name="T57" fmla="*/ 797 h 1012"/>
                  <a:gd name="T58" fmla="*/ 146 w 1015"/>
                  <a:gd name="T59" fmla="*/ 771 h 1012"/>
                  <a:gd name="T60" fmla="*/ 278 w 1015"/>
                  <a:gd name="T61" fmla="*/ 751 h 1012"/>
                  <a:gd name="T62" fmla="*/ 286 w 1015"/>
                  <a:gd name="T63" fmla="*/ 772 h 1012"/>
                  <a:gd name="T64" fmla="*/ 275 w 1015"/>
                  <a:gd name="T65" fmla="*/ 832 h 1012"/>
                  <a:gd name="T66" fmla="*/ 325 w 1015"/>
                  <a:gd name="T67" fmla="*/ 927 h 1012"/>
                  <a:gd name="T68" fmla="*/ 351 w 1015"/>
                  <a:gd name="T69" fmla="*/ 265 h 1012"/>
                  <a:gd name="T70" fmla="*/ 443 w 1015"/>
                  <a:gd name="T71" fmla="*/ 927 h 1012"/>
                  <a:gd name="T72" fmla="*/ 443 w 1015"/>
                  <a:gd name="T73" fmla="*/ 594 h 1012"/>
                  <a:gd name="T74" fmla="*/ 434 w 1015"/>
                  <a:gd name="T75" fmla="*/ 301 h 1012"/>
                  <a:gd name="T76" fmla="*/ 981 w 1015"/>
                  <a:gd name="T77" fmla="*/ 954 h 1012"/>
                  <a:gd name="T78" fmla="*/ 30 w 1015"/>
                  <a:gd name="T79" fmla="*/ 976 h 1012"/>
                  <a:gd name="T80" fmla="*/ 981 w 1015"/>
                  <a:gd name="T81" fmla="*/ 954 h 1012"/>
                  <a:gd name="T82" fmla="*/ 538 w 1015"/>
                  <a:gd name="T83" fmla="*/ 746 h 1012"/>
                  <a:gd name="T84" fmla="*/ 600 w 1015"/>
                  <a:gd name="T85" fmla="*/ 927 h 1012"/>
                  <a:gd name="T86" fmla="*/ 187 w 1015"/>
                  <a:gd name="T87" fmla="*/ 783 h 1012"/>
                  <a:gd name="T88" fmla="*/ 249 w 1015"/>
                  <a:gd name="T89" fmla="*/ 927 h 1012"/>
                  <a:gd name="T90" fmla="*/ 187 w 1015"/>
                  <a:gd name="T91" fmla="*/ 783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5" h="1012">
                    <a:moveTo>
                      <a:pt x="87" y="928"/>
                    </a:moveTo>
                    <a:cubicBezTo>
                      <a:pt x="87" y="918"/>
                      <a:pt x="87" y="910"/>
                      <a:pt x="87" y="901"/>
                    </a:cubicBezTo>
                    <a:cubicBezTo>
                      <a:pt x="87" y="723"/>
                      <a:pt x="88" y="544"/>
                      <a:pt x="87" y="366"/>
                    </a:cubicBezTo>
                    <a:cubicBezTo>
                      <a:pt x="87" y="346"/>
                      <a:pt x="93" y="336"/>
                      <a:pt x="111" y="329"/>
                    </a:cubicBezTo>
                    <a:cubicBezTo>
                      <a:pt x="182" y="300"/>
                      <a:pt x="251" y="269"/>
                      <a:pt x="321" y="240"/>
                    </a:cubicBezTo>
                    <a:cubicBezTo>
                      <a:pt x="330" y="236"/>
                      <a:pt x="343" y="237"/>
                      <a:pt x="353" y="240"/>
                    </a:cubicBezTo>
                    <a:cubicBezTo>
                      <a:pt x="382" y="251"/>
                      <a:pt x="410" y="264"/>
                      <a:pt x="443" y="278"/>
                    </a:cubicBezTo>
                    <a:cubicBezTo>
                      <a:pt x="443" y="268"/>
                      <a:pt x="443" y="261"/>
                      <a:pt x="443" y="254"/>
                    </a:cubicBezTo>
                    <a:cubicBezTo>
                      <a:pt x="443" y="209"/>
                      <a:pt x="443" y="164"/>
                      <a:pt x="442" y="118"/>
                    </a:cubicBezTo>
                    <a:cubicBezTo>
                      <a:pt x="442" y="105"/>
                      <a:pt x="447" y="98"/>
                      <a:pt x="459" y="93"/>
                    </a:cubicBezTo>
                    <a:cubicBezTo>
                      <a:pt x="529" y="63"/>
                      <a:pt x="599" y="33"/>
                      <a:pt x="669" y="4"/>
                    </a:cubicBezTo>
                    <a:cubicBezTo>
                      <a:pt x="678" y="0"/>
                      <a:pt x="691" y="1"/>
                      <a:pt x="701" y="5"/>
                    </a:cubicBezTo>
                    <a:cubicBezTo>
                      <a:pt x="767" y="32"/>
                      <a:pt x="833" y="62"/>
                      <a:pt x="899" y="89"/>
                    </a:cubicBezTo>
                    <a:cubicBezTo>
                      <a:pt x="917" y="96"/>
                      <a:pt x="924" y="106"/>
                      <a:pt x="924" y="126"/>
                    </a:cubicBezTo>
                    <a:cubicBezTo>
                      <a:pt x="923" y="384"/>
                      <a:pt x="923" y="643"/>
                      <a:pt x="923" y="902"/>
                    </a:cubicBezTo>
                    <a:cubicBezTo>
                      <a:pt x="923" y="910"/>
                      <a:pt x="923" y="919"/>
                      <a:pt x="923" y="928"/>
                    </a:cubicBezTo>
                    <a:cubicBezTo>
                      <a:pt x="946" y="928"/>
                      <a:pt x="967" y="929"/>
                      <a:pt x="988" y="928"/>
                    </a:cubicBezTo>
                    <a:cubicBezTo>
                      <a:pt x="1000" y="928"/>
                      <a:pt x="1006" y="932"/>
                      <a:pt x="1006" y="946"/>
                    </a:cubicBezTo>
                    <a:cubicBezTo>
                      <a:pt x="1005" y="1012"/>
                      <a:pt x="1015" y="1002"/>
                      <a:pt x="953" y="1002"/>
                    </a:cubicBezTo>
                    <a:cubicBezTo>
                      <a:pt x="647" y="1003"/>
                      <a:pt x="341" y="1002"/>
                      <a:pt x="35" y="1002"/>
                    </a:cubicBezTo>
                    <a:cubicBezTo>
                      <a:pt x="5" y="1002"/>
                      <a:pt x="5" y="1002"/>
                      <a:pt x="5" y="971"/>
                    </a:cubicBezTo>
                    <a:cubicBezTo>
                      <a:pt x="5" y="923"/>
                      <a:pt x="0" y="928"/>
                      <a:pt x="47" y="928"/>
                    </a:cubicBezTo>
                    <a:cubicBezTo>
                      <a:pt x="60" y="928"/>
                      <a:pt x="72" y="928"/>
                      <a:pt x="87" y="928"/>
                    </a:cubicBezTo>
                    <a:close/>
                    <a:moveTo>
                      <a:pt x="697" y="29"/>
                    </a:moveTo>
                    <a:cubicBezTo>
                      <a:pt x="697" y="331"/>
                      <a:pt x="697" y="629"/>
                      <a:pt x="697" y="927"/>
                    </a:cubicBezTo>
                    <a:cubicBezTo>
                      <a:pt x="765" y="927"/>
                      <a:pt x="831" y="927"/>
                      <a:pt x="899" y="927"/>
                    </a:cubicBezTo>
                    <a:cubicBezTo>
                      <a:pt x="899" y="919"/>
                      <a:pt x="899" y="912"/>
                      <a:pt x="899" y="906"/>
                    </a:cubicBezTo>
                    <a:cubicBezTo>
                      <a:pt x="899" y="649"/>
                      <a:pt x="899" y="393"/>
                      <a:pt x="899" y="136"/>
                    </a:cubicBezTo>
                    <a:cubicBezTo>
                      <a:pt x="899" y="133"/>
                      <a:pt x="900" y="129"/>
                      <a:pt x="899" y="126"/>
                    </a:cubicBezTo>
                    <a:cubicBezTo>
                      <a:pt x="897" y="121"/>
                      <a:pt x="894" y="114"/>
                      <a:pt x="890" y="112"/>
                    </a:cubicBezTo>
                    <a:cubicBezTo>
                      <a:pt x="827" y="85"/>
                      <a:pt x="763" y="58"/>
                      <a:pt x="697" y="29"/>
                    </a:cubicBezTo>
                    <a:close/>
                    <a:moveTo>
                      <a:pt x="669" y="30"/>
                    </a:moveTo>
                    <a:cubicBezTo>
                      <a:pt x="662" y="33"/>
                      <a:pt x="655" y="35"/>
                      <a:pt x="649" y="38"/>
                    </a:cubicBezTo>
                    <a:cubicBezTo>
                      <a:pt x="595" y="61"/>
                      <a:pt x="541" y="85"/>
                      <a:pt x="486" y="107"/>
                    </a:cubicBezTo>
                    <a:cubicBezTo>
                      <a:pt x="471" y="113"/>
                      <a:pt x="466" y="121"/>
                      <a:pt x="466" y="137"/>
                    </a:cubicBezTo>
                    <a:cubicBezTo>
                      <a:pt x="467" y="393"/>
                      <a:pt x="467" y="649"/>
                      <a:pt x="467" y="906"/>
                    </a:cubicBezTo>
                    <a:cubicBezTo>
                      <a:pt x="467" y="913"/>
                      <a:pt x="467" y="920"/>
                      <a:pt x="467" y="927"/>
                    </a:cubicBezTo>
                    <a:cubicBezTo>
                      <a:pt x="483" y="927"/>
                      <a:pt x="497" y="927"/>
                      <a:pt x="513" y="927"/>
                    </a:cubicBezTo>
                    <a:cubicBezTo>
                      <a:pt x="513" y="870"/>
                      <a:pt x="513" y="814"/>
                      <a:pt x="512" y="758"/>
                    </a:cubicBezTo>
                    <a:cubicBezTo>
                      <a:pt x="512" y="755"/>
                      <a:pt x="509" y="751"/>
                      <a:pt x="506" y="748"/>
                    </a:cubicBezTo>
                    <a:cubicBezTo>
                      <a:pt x="503" y="743"/>
                      <a:pt x="500" y="738"/>
                      <a:pt x="496" y="733"/>
                    </a:cubicBezTo>
                    <a:cubicBezTo>
                      <a:pt x="501" y="730"/>
                      <a:pt x="506" y="725"/>
                      <a:pt x="512" y="724"/>
                    </a:cubicBezTo>
                    <a:cubicBezTo>
                      <a:pt x="538" y="721"/>
                      <a:pt x="565" y="719"/>
                      <a:pt x="591" y="716"/>
                    </a:cubicBezTo>
                    <a:cubicBezTo>
                      <a:pt x="604" y="715"/>
                      <a:pt x="616" y="713"/>
                      <a:pt x="629" y="713"/>
                    </a:cubicBezTo>
                    <a:cubicBezTo>
                      <a:pt x="633" y="713"/>
                      <a:pt x="639" y="717"/>
                      <a:pt x="641" y="720"/>
                    </a:cubicBezTo>
                    <a:cubicBezTo>
                      <a:pt x="642" y="724"/>
                      <a:pt x="639" y="733"/>
                      <a:pt x="637" y="734"/>
                    </a:cubicBezTo>
                    <a:cubicBezTo>
                      <a:pt x="623" y="737"/>
                      <a:pt x="626" y="746"/>
                      <a:pt x="626" y="755"/>
                    </a:cubicBezTo>
                    <a:cubicBezTo>
                      <a:pt x="626" y="783"/>
                      <a:pt x="626" y="811"/>
                      <a:pt x="626" y="839"/>
                    </a:cubicBezTo>
                    <a:cubicBezTo>
                      <a:pt x="626" y="868"/>
                      <a:pt x="626" y="897"/>
                      <a:pt x="626" y="927"/>
                    </a:cubicBezTo>
                    <a:cubicBezTo>
                      <a:pt x="641" y="927"/>
                      <a:pt x="655" y="927"/>
                      <a:pt x="669" y="927"/>
                    </a:cubicBezTo>
                    <a:cubicBezTo>
                      <a:pt x="669" y="628"/>
                      <a:pt x="669" y="330"/>
                      <a:pt x="669" y="30"/>
                    </a:cubicBezTo>
                    <a:close/>
                    <a:moveTo>
                      <a:pt x="325" y="264"/>
                    </a:moveTo>
                    <a:cubicBezTo>
                      <a:pt x="258" y="293"/>
                      <a:pt x="195" y="320"/>
                      <a:pt x="131" y="347"/>
                    </a:cubicBezTo>
                    <a:cubicBezTo>
                      <a:pt x="116" y="353"/>
                      <a:pt x="111" y="360"/>
                      <a:pt x="111" y="376"/>
                    </a:cubicBezTo>
                    <a:cubicBezTo>
                      <a:pt x="112" y="552"/>
                      <a:pt x="112" y="729"/>
                      <a:pt x="112" y="906"/>
                    </a:cubicBezTo>
                    <a:cubicBezTo>
                      <a:pt x="112" y="913"/>
                      <a:pt x="112" y="920"/>
                      <a:pt x="113" y="927"/>
                    </a:cubicBezTo>
                    <a:cubicBezTo>
                      <a:pt x="130" y="927"/>
                      <a:pt x="145" y="927"/>
                      <a:pt x="161" y="927"/>
                    </a:cubicBezTo>
                    <a:cubicBezTo>
                      <a:pt x="161" y="883"/>
                      <a:pt x="162" y="840"/>
                      <a:pt x="161" y="797"/>
                    </a:cubicBezTo>
                    <a:cubicBezTo>
                      <a:pt x="161" y="793"/>
                      <a:pt x="156" y="789"/>
                      <a:pt x="154" y="785"/>
                    </a:cubicBezTo>
                    <a:cubicBezTo>
                      <a:pt x="151" y="781"/>
                      <a:pt x="146" y="776"/>
                      <a:pt x="146" y="771"/>
                    </a:cubicBezTo>
                    <a:cubicBezTo>
                      <a:pt x="146" y="768"/>
                      <a:pt x="153" y="763"/>
                      <a:pt x="157" y="762"/>
                    </a:cubicBezTo>
                    <a:cubicBezTo>
                      <a:pt x="197" y="758"/>
                      <a:pt x="238" y="754"/>
                      <a:pt x="278" y="751"/>
                    </a:cubicBezTo>
                    <a:cubicBezTo>
                      <a:pt x="282" y="751"/>
                      <a:pt x="289" y="755"/>
                      <a:pt x="290" y="759"/>
                    </a:cubicBezTo>
                    <a:cubicBezTo>
                      <a:pt x="292" y="762"/>
                      <a:pt x="289" y="771"/>
                      <a:pt x="286" y="772"/>
                    </a:cubicBezTo>
                    <a:cubicBezTo>
                      <a:pt x="273" y="775"/>
                      <a:pt x="275" y="785"/>
                      <a:pt x="275" y="794"/>
                    </a:cubicBezTo>
                    <a:cubicBezTo>
                      <a:pt x="275" y="807"/>
                      <a:pt x="275" y="819"/>
                      <a:pt x="275" y="832"/>
                    </a:cubicBezTo>
                    <a:cubicBezTo>
                      <a:pt x="275" y="864"/>
                      <a:pt x="275" y="895"/>
                      <a:pt x="275" y="927"/>
                    </a:cubicBezTo>
                    <a:cubicBezTo>
                      <a:pt x="293" y="927"/>
                      <a:pt x="309" y="927"/>
                      <a:pt x="325" y="927"/>
                    </a:cubicBezTo>
                    <a:cubicBezTo>
                      <a:pt x="325" y="706"/>
                      <a:pt x="325" y="487"/>
                      <a:pt x="325" y="264"/>
                    </a:cubicBezTo>
                    <a:close/>
                    <a:moveTo>
                      <a:pt x="351" y="265"/>
                    </a:moveTo>
                    <a:cubicBezTo>
                      <a:pt x="351" y="487"/>
                      <a:pt x="351" y="707"/>
                      <a:pt x="351" y="927"/>
                    </a:cubicBezTo>
                    <a:cubicBezTo>
                      <a:pt x="382" y="927"/>
                      <a:pt x="411" y="927"/>
                      <a:pt x="443" y="927"/>
                    </a:cubicBezTo>
                    <a:cubicBezTo>
                      <a:pt x="443" y="918"/>
                      <a:pt x="443" y="910"/>
                      <a:pt x="443" y="902"/>
                    </a:cubicBezTo>
                    <a:cubicBezTo>
                      <a:pt x="443" y="799"/>
                      <a:pt x="443" y="697"/>
                      <a:pt x="443" y="594"/>
                    </a:cubicBezTo>
                    <a:cubicBezTo>
                      <a:pt x="443" y="504"/>
                      <a:pt x="443" y="413"/>
                      <a:pt x="442" y="322"/>
                    </a:cubicBezTo>
                    <a:cubicBezTo>
                      <a:pt x="442" y="315"/>
                      <a:pt x="439" y="304"/>
                      <a:pt x="434" y="301"/>
                    </a:cubicBezTo>
                    <a:cubicBezTo>
                      <a:pt x="407" y="288"/>
                      <a:pt x="379" y="277"/>
                      <a:pt x="351" y="265"/>
                    </a:cubicBezTo>
                    <a:close/>
                    <a:moveTo>
                      <a:pt x="981" y="954"/>
                    </a:moveTo>
                    <a:cubicBezTo>
                      <a:pt x="663" y="954"/>
                      <a:pt x="347" y="954"/>
                      <a:pt x="30" y="954"/>
                    </a:cubicBezTo>
                    <a:cubicBezTo>
                      <a:pt x="30" y="962"/>
                      <a:pt x="30" y="969"/>
                      <a:pt x="30" y="976"/>
                    </a:cubicBezTo>
                    <a:cubicBezTo>
                      <a:pt x="348" y="976"/>
                      <a:pt x="664" y="976"/>
                      <a:pt x="981" y="976"/>
                    </a:cubicBezTo>
                    <a:cubicBezTo>
                      <a:pt x="981" y="968"/>
                      <a:pt x="981" y="961"/>
                      <a:pt x="981" y="954"/>
                    </a:cubicBezTo>
                    <a:close/>
                    <a:moveTo>
                      <a:pt x="600" y="739"/>
                    </a:moveTo>
                    <a:cubicBezTo>
                      <a:pt x="579" y="742"/>
                      <a:pt x="559" y="743"/>
                      <a:pt x="538" y="746"/>
                    </a:cubicBezTo>
                    <a:cubicBezTo>
                      <a:pt x="538" y="807"/>
                      <a:pt x="538" y="867"/>
                      <a:pt x="538" y="927"/>
                    </a:cubicBezTo>
                    <a:cubicBezTo>
                      <a:pt x="559" y="927"/>
                      <a:pt x="579" y="927"/>
                      <a:pt x="600" y="927"/>
                    </a:cubicBezTo>
                    <a:cubicBezTo>
                      <a:pt x="600" y="865"/>
                      <a:pt x="600" y="803"/>
                      <a:pt x="600" y="739"/>
                    </a:cubicBezTo>
                    <a:close/>
                    <a:moveTo>
                      <a:pt x="187" y="783"/>
                    </a:moveTo>
                    <a:cubicBezTo>
                      <a:pt x="187" y="832"/>
                      <a:pt x="187" y="880"/>
                      <a:pt x="187" y="927"/>
                    </a:cubicBezTo>
                    <a:cubicBezTo>
                      <a:pt x="209" y="927"/>
                      <a:pt x="229" y="927"/>
                      <a:pt x="249" y="927"/>
                    </a:cubicBezTo>
                    <a:cubicBezTo>
                      <a:pt x="249" y="877"/>
                      <a:pt x="249" y="828"/>
                      <a:pt x="249" y="778"/>
                    </a:cubicBezTo>
                    <a:cubicBezTo>
                      <a:pt x="228" y="780"/>
                      <a:pt x="207" y="781"/>
                      <a:pt x="187" y="7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3"/>
              <p:cNvSpPr>
                <a:spLocks/>
              </p:cNvSpPr>
              <p:nvPr/>
            </p:nvSpPr>
            <p:spPr bwMode="auto">
              <a:xfrm>
                <a:off x="1715" y="2173"/>
                <a:ext cx="3" cy="90"/>
              </a:xfrm>
              <a:custGeom>
                <a:avLst/>
                <a:gdLst>
                  <a:gd name="T0" fmla="*/ 1 w 27"/>
                  <a:gd name="T1" fmla="*/ 390 h 784"/>
                  <a:gd name="T2" fmla="*/ 1 w 27"/>
                  <a:gd name="T3" fmla="*/ 27 h 784"/>
                  <a:gd name="T4" fmla="*/ 2 w 27"/>
                  <a:gd name="T5" fmla="*/ 9 h 784"/>
                  <a:gd name="T6" fmla="*/ 13 w 27"/>
                  <a:gd name="T7" fmla="*/ 0 h 784"/>
                  <a:gd name="T8" fmla="*/ 24 w 27"/>
                  <a:gd name="T9" fmla="*/ 8 h 784"/>
                  <a:gd name="T10" fmla="*/ 26 w 27"/>
                  <a:gd name="T11" fmla="*/ 26 h 784"/>
                  <a:gd name="T12" fmla="*/ 26 w 27"/>
                  <a:gd name="T13" fmla="*/ 757 h 784"/>
                  <a:gd name="T14" fmla="*/ 25 w 27"/>
                  <a:gd name="T15" fmla="*/ 771 h 784"/>
                  <a:gd name="T16" fmla="*/ 14 w 27"/>
                  <a:gd name="T17" fmla="*/ 784 h 784"/>
                  <a:gd name="T18" fmla="*/ 2 w 27"/>
                  <a:gd name="T19" fmla="*/ 770 h 784"/>
                  <a:gd name="T20" fmla="*/ 1 w 27"/>
                  <a:gd name="T21" fmla="*/ 754 h 784"/>
                  <a:gd name="T22" fmla="*/ 1 w 27"/>
                  <a:gd name="T23" fmla="*/ 39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784">
                    <a:moveTo>
                      <a:pt x="1" y="390"/>
                    </a:moveTo>
                    <a:cubicBezTo>
                      <a:pt x="1" y="269"/>
                      <a:pt x="1" y="148"/>
                      <a:pt x="1" y="27"/>
                    </a:cubicBezTo>
                    <a:cubicBezTo>
                      <a:pt x="1" y="21"/>
                      <a:pt x="0" y="14"/>
                      <a:pt x="2" y="9"/>
                    </a:cubicBezTo>
                    <a:cubicBezTo>
                      <a:pt x="4" y="5"/>
                      <a:pt x="9" y="0"/>
                      <a:pt x="13" y="0"/>
                    </a:cubicBezTo>
                    <a:cubicBezTo>
                      <a:pt x="17" y="0"/>
                      <a:pt x="22" y="4"/>
                      <a:pt x="24" y="8"/>
                    </a:cubicBezTo>
                    <a:cubicBezTo>
                      <a:pt x="26" y="13"/>
                      <a:pt x="26" y="20"/>
                      <a:pt x="26" y="26"/>
                    </a:cubicBezTo>
                    <a:cubicBezTo>
                      <a:pt x="26" y="269"/>
                      <a:pt x="26" y="513"/>
                      <a:pt x="26" y="757"/>
                    </a:cubicBezTo>
                    <a:cubicBezTo>
                      <a:pt x="26" y="762"/>
                      <a:pt x="27" y="767"/>
                      <a:pt x="25" y="771"/>
                    </a:cubicBezTo>
                    <a:cubicBezTo>
                      <a:pt x="23" y="776"/>
                      <a:pt x="18" y="780"/>
                      <a:pt x="14" y="784"/>
                    </a:cubicBezTo>
                    <a:cubicBezTo>
                      <a:pt x="10" y="780"/>
                      <a:pt x="4" y="775"/>
                      <a:pt x="2" y="770"/>
                    </a:cubicBezTo>
                    <a:cubicBezTo>
                      <a:pt x="0" y="765"/>
                      <a:pt x="1" y="759"/>
                      <a:pt x="1" y="754"/>
                    </a:cubicBezTo>
                    <a:cubicBezTo>
                      <a:pt x="1" y="633"/>
                      <a:pt x="1" y="511"/>
                      <a:pt x="1" y="3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4"/>
              <p:cNvSpPr>
                <a:spLocks/>
              </p:cNvSpPr>
              <p:nvPr/>
            </p:nvSpPr>
            <p:spPr bwMode="auto">
              <a:xfrm>
                <a:off x="1721" y="2176"/>
                <a:ext cx="4" cy="87"/>
              </a:xfrm>
              <a:custGeom>
                <a:avLst/>
                <a:gdLst>
                  <a:gd name="T0" fmla="*/ 25 w 27"/>
                  <a:gd name="T1" fmla="*/ 380 h 761"/>
                  <a:gd name="T2" fmla="*/ 25 w 27"/>
                  <a:gd name="T3" fmla="*/ 732 h 761"/>
                  <a:gd name="T4" fmla="*/ 25 w 27"/>
                  <a:gd name="T5" fmla="*/ 746 h 761"/>
                  <a:gd name="T6" fmla="*/ 14 w 27"/>
                  <a:gd name="T7" fmla="*/ 761 h 761"/>
                  <a:gd name="T8" fmla="*/ 1 w 27"/>
                  <a:gd name="T9" fmla="*/ 745 h 761"/>
                  <a:gd name="T10" fmla="*/ 1 w 27"/>
                  <a:gd name="T11" fmla="*/ 733 h 761"/>
                  <a:gd name="T12" fmla="*/ 1 w 27"/>
                  <a:gd name="T13" fmla="*/ 30 h 761"/>
                  <a:gd name="T14" fmla="*/ 1 w 27"/>
                  <a:gd name="T15" fmla="*/ 18 h 761"/>
                  <a:gd name="T16" fmla="*/ 13 w 27"/>
                  <a:gd name="T17" fmla="*/ 0 h 761"/>
                  <a:gd name="T18" fmla="*/ 25 w 27"/>
                  <a:gd name="T19" fmla="*/ 19 h 761"/>
                  <a:gd name="T20" fmla="*/ 25 w 27"/>
                  <a:gd name="T21" fmla="*/ 33 h 761"/>
                  <a:gd name="T22" fmla="*/ 25 w 27"/>
                  <a:gd name="T23" fmla="*/ 38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761">
                    <a:moveTo>
                      <a:pt x="25" y="380"/>
                    </a:moveTo>
                    <a:cubicBezTo>
                      <a:pt x="25" y="498"/>
                      <a:pt x="25" y="615"/>
                      <a:pt x="25" y="732"/>
                    </a:cubicBezTo>
                    <a:cubicBezTo>
                      <a:pt x="25" y="737"/>
                      <a:pt x="27" y="742"/>
                      <a:pt x="25" y="746"/>
                    </a:cubicBezTo>
                    <a:cubicBezTo>
                      <a:pt x="22" y="752"/>
                      <a:pt x="18" y="756"/>
                      <a:pt x="14" y="761"/>
                    </a:cubicBezTo>
                    <a:cubicBezTo>
                      <a:pt x="10" y="756"/>
                      <a:pt x="5" y="751"/>
                      <a:pt x="1" y="745"/>
                    </a:cubicBezTo>
                    <a:cubicBezTo>
                      <a:pt x="0" y="742"/>
                      <a:pt x="1" y="737"/>
                      <a:pt x="1" y="733"/>
                    </a:cubicBezTo>
                    <a:cubicBezTo>
                      <a:pt x="1" y="499"/>
                      <a:pt x="1" y="264"/>
                      <a:pt x="1" y="30"/>
                    </a:cubicBezTo>
                    <a:cubicBezTo>
                      <a:pt x="1" y="26"/>
                      <a:pt x="0" y="21"/>
                      <a:pt x="1" y="18"/>
                    </a:cubicBezTo>
                    <a:cubicBezTo>
                      <a:pt x="4" y="12"/>
                      <a:pt x="9" y="6"/>
                      <a:pt x="13" y="0"/>
                    </a:cubicBezTo>
                    <a:cubicBezTo>
                      <a:pt x="17" y="6"/>
                      <a:pt x="22" y="12"/>
                      <a:pt x="25" y="19"/>
                    </a:cubicBezTo>
                    <a:cubicBezTo>
                      <a:pt x="27" y="23"/>
                      <a:pt x="25" y="28"/>
                      <a:pt x="25" y="33"/>
                    </a:cubicBezTo>
                    <a:cubicBezTo>
                      <a:pt x="25" y="149"/>
                      <a:pt x="25" y="264"/>
                      <a:pt x="25" y="3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5"/>
              <p:cNvSpPr>
                <a:spLocks/>
              </p:cNvSpPr>
              <p:nvPr/>
            </p:nvSpPr>
            <p:spPr bwMode="auto">
              <a:xfrm>
                <a:off x="1728" y="2178"/>
                <a:ext cx="3" cy="85"/>
              </a:xfrm>
              <a:custGeom>
                <a:avLst/>
                <a:gdLst>
                  <a:gd name="T0" fmla="*/ 26 w 27"/>
                  <a:gd name="T1" fmla="*/ 369 h 737"/>
                  <a:gd name="T2" fmla="*/ 26 w 27"/>
                  <a:gd name="T3" fmla="*/ 709 h 737"/>
                  <a:gd name="T4" fmla="*/ 25 w 27"/>
                  <a:gd name="T5" fmla="*/ 724 h 737"/>
                  <a:gd name="T6" fmla="*/ 14 w 27"/>
                  <a:gd name="T7" fmla="*/ 737 h 737"/>
                  <a:gd name="T8" fmla="*/ 2 w 27"/>
                  <a:gd name="T9" fmla="*/ 724 h 737"/>
                  <a:gd name="T10" fmla="*/ 2 w 27"/>
                  <a:gd name="T11" fmla="*/ 710 h 737"/>
                  <a:gd name="T12" fmla="*/ 2 w 27"/>
                  <a:gd name="T13" fmla="*/ 28 h 737"/>
                  <a:gd name="T14" fmla="*/ 2 w 27"/>
                  <a:gd name="T15" fmla="*/ 17 h 737"/>
                  <a:gd name="T16" fmla="*/ 15 w 27"/>
                  <a:gd name="T17" fmla="*/ 0 h 737"/>
                  <a:gd name="T18" fmla="*/ 25 w 27"/>
                  <a:gd name="T19" fmla="*/ 17 h 737"/>
                  <a:gd name="T20" fmla="*/ 26 w 27"/>
                  <a:gd name="T21" fmla="*/ 115 h 737"/>
                  <a:gd name="T22" fmla="*/ 26 w 27"/>
                  <a:gd name="T23" fmla="*/ 36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737">
                    <a:moveTo>
                      <a:pt x="26" y="369"/>
                    </a:moveTo>
                    <a:cubicBezTo>
                      <a:pt x="26" y="482"/>
                      <a:pt x="26" y="595"/>
                      <a:pt x="26" y="709"/>
                    </a:cubicBezTo>
                    <a:cubicBezTo>
                      <a:pt x="26" y="714"/>
                      <a:pt x="27" y="720"/>
                      <a:pt x="25" y="724"/>
                    </a:cubicBezTo>
                    <a:cubicBezTo>
                      <a:pt x="23" y="729"/>
                      <a:pt x="18" y="733"/>
                      <a:pt x="14" y="737"/>
                    </a:cubicBezTo>
                    <a:cubicBezTo>
                      <a:pt x="10" y="733"/>
                      <a:pt x="5" y="729"/>
                      <a:pt x="2" y="724"/>
                    </a:cubicBezTo>
                    <a:cubicBezTo>
                      <a:pt x="0" y="720"/>
                      <a:pt x="2" y="715"/>
                      <a:pt x="2" y="710"/>
                    </a:cubicBezTo>
                    <a:cubicBezTo>
                      <a:pt x="2" y="483"/>
                      <a:pt x="2" y="256"/>
                      <a:pt x="2" y="28"/>
                    </a:cubicBezTo>
                    <a:cubicBezTo>
                      <a:pt x="2" y="24"/>
                      <a:pt x="0" y="20"/>
                      <a:pt x="2" y="17"/>
                    </a:cubicBezTo>
                    <a:cubicBezTo>
                      <a:pt x="6" y="11"/>
                      <a:pt x="11" y="6"/>
                      <a:pt x="15" y="0"/>
                    </a:cubicBezTo>
                    <a:cubicBezTo>
                      <a:pt x="19" y="6"/>
                      <a:pt x="25" y="11"/>
                      <a:pt x="25" y="17"/>
                    </a:cubicBezTo>
                    <a:cubicBezTo>
                      <a:pt x="26" y="50"/>
                      <a:pt x="26" y="82"/>
                      <a:pt x="26" y="115"/>
                    </a:cubicBezTo>
                    <a:cubicBezTo>
                      <a:pt x="26" y="200"/>
                      <a:pt x="26" y="284"/>
                      <a:pt x="26" y="3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6"/>
              <p:cNvSpPr>
                <a:spLocks noEditPoints="1"/>
              </p:cNvSpPr>
              <p:nvPr/>
            </p:nvSpPr>
            <p:spPr bwMode="auto">
              <a:xfrm>
                <a:off x="1698" y="2188"/>
                <a:ext cx="8" cy="15"/>
              </a:xfrm>
              <a:custGeom>
                <a:avLst/>
                <a:gdLst>
                  <a:gd name="T0" fmla="*/ 73 w 75"/>
                  <a:gd name="T1" fmla="*/ 56 h 129"/>
                  <a:gd name="T2" fmla="*/ 73 w 75"/>
                  <a:gd name="T3" fmla="*/ 64 h 129"/>
                  <a:gd name="T4" fmla="*/ 20 w 75"/>
                  <a:gd name="T5" fmla="*/ 127 h 129"/>
                  <a:gd name="T6" fmla="*/ 0 w 75"/>
                  <a:gd name="T7" fmla="*/ 112 h 129"/>
                  <a:gd name="T8" fmla="*/ 1 w 75"/>
                  <a:gd name="T9" fmla="*/ 32 h 129"/>
                  <a:gd name="T10" fmla="*/ 10 w 75"/>
                  <a:gd name="T11" fmla="*/ 17 h 129"/>
                  <a:gd name="T12" fmla="*/ 57 w 75"/>
                  <a:gd name="T13" fmla="*/ 1 h 129"/>
                  <a:gd name="T14" fmla="*/ 72 w 75"/>
                  <a:gd name="T15" fmla="*/ 15 h 129"/>
                  <a:gd name="T16" fmla="*/ 73 w 75"/>
                  <a:gd name="T17" fmla="*/ 56 h 129"/>
                  <a:gd name="T18" fmla="*/ 73 w 75"/>
                  <a:gd name="T19" fmla="*/ 56 h 129"/>
                  <a:gd name="T20" fmla="*/ 49 w 75"/>
                  <a:gd name="T21" fmla="*/ 25 h 129"/>
                  <a:gd name="T22" fmla="*/ 26 w 75"/>
                  <a:gd name="T23" fmla="*/ 42 h 129"/>
                  <a:gd name="T24" fmla="*/ 25 w 75"/>
                  <a:gd name="T25" fmla="*/ 98 h 129"/>
                  <a:gd name="T26" fmla="*/ 32 w 75"/>
                  <a:gd name="T27" fmla="*/ 102 h 129"/>
                  <a:gd name="T28" fmla="*/ 48 w 75"/>
                  <a:gd name="T29" fmla="*/ 83 h 129"/>
                  <a:gd name="T30" fmla="*/ 49 w 75"/>
                  <a:gd name="T31" fmla="*/ 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29">
                    <a:moveTo>
                      <a:pt x="73" y="56"/>
                    </a:moveTo>
                    <a:cubicBezTo>
                      <a:pt x="73" y="59"/>
                      <a:pt x="73" y="62"/>
                      <a:pt x="73" y="64"/>
                    </a:cubicBezTo>
                    <a:cubicBezTo>
                      <a:pt x="73" y="118"/>
                      <a:pt x="73" y="118"/>
                      <a:pt x="20" y="127"/>
                    </a:cubicBezTo>
                    <a:cubicBezTo>
                      <a:pt x="7" y="129"/>
                      <a:pt x="0" y="125"/>
                      <a:pt x="0" y="112"/>
                    </a:cubicBezTo>
                    <a:cubicBezTo>
                      <a:pt x="0" y="85"/>
                      <a:pt x="0" y="59"/>
                      <a:pt x="1" y="32"/>
                    </a:cubicBezTo>
                    <a:cubicBezTo>
                      <a:pt x="1" y="27"/>
                      <a:pt x="5" y="19"/>
                      <a:pt x="10" y="17"/>
                    </a:cubicBezTo>
                    <a:cubicBezTo>
                      <a:pt x="25" y="10"/>
                      <a:pt x="40" y="4"/>
                      <a:pt x="57" y="1"/>
                    </a:cubicBezTo>
                    <a:cubicBezTo>
                      <a:pt x="61" y="0"/>
                      <a:pt x="71" y="9"/>
                      <a:pt x="72" y="15"/>
                    </a:cubicBezTo>
                    <a:cubicBezTo>
                      <a:pt x="75" y="28"/>
                      <a:pt x="73" y="42"/>
                      <a:pt x="73" y="56"/>
                    </a:cubicBezTo>
                    <a:cubicBezTo>
                      <a:pt x="73" y="56"/>
                      <a:pt x="73" y="56"/>
                      <a:pt x="73" y="56"/>
                    </a:cubicBezTo>
                    <a:close/>
                    <a:moveTo>
                      <a:pt x="49" y="25"/>
                    </a:moveTo>
                    <a:cubicBezTo>
                      <a:pt x="38" y="33"/>
                      <a:pt x="26" y="37"/>
                      <a:pt x="26" y="42"/>
                    </a:cubicBezTo>
                    <a:cubicBezTo>
                      <a:pt x="24" y="60"/>
                      <a:pt x="25" y="79"/>
                      <a:pt x="25" y="98"/>
                    </a:cubicBezTo>
                    <a:cubicBezTo>
                      <a:pt x="27" y="99"/>
                      <a:pt x="30" y="100"/>
                      <a:pt x="32" y="102"/>
                    </a:cubicBezTo>
                    <a:cubicBezTo>
                      <a:pt x="37" y="96"/>
                      <a:pt x="47" y="90"/>
                      <a:pt x="48" y="83"/>
                    </a:cubicBezTo>
                    <a:cubicBezTo>
                      <a:pt x="50" y="66"/>
                      <a:pt x="49" y="49"/>
                      <a:pt x="4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7"/>
              <p:cNvSpPr>
                <a:spLocks noEditPoints="1"/>
              </p:cNvSpPr>
              <p:nvPr/>
            </p:nvSpPr>
            <p:spPr bwMode="auto">
              <a:xfrm>
                <a:off x="1698" y="2205"/>
                <a:ext cx="8" cy="14"/>
              </a:xfrm>
              <a:custGeom>
                <a:avLst/>
                <a:gdLst>
                  <a:gd name="T0" fmla="*/ 73 w 74"/>
                  <a:gd name="T1" fmla="*/ 58 h 123"/>
                  <a:gd name="T2" fmla="*/ 73 w 74"/>
                  <a:gd name="T3" fmla="*/ 66 h 123"/>
                  <a:gd name="T4" fmla="*/ 17 w 74"/>
                  <a:gd name="T5" fmla="*/ 123 h 123"/>
                  <a:gd name="T6" fmla="*/ 0 w 74"/>
                  <a:gd name="T7" fmla="*/ 109 h 123"/>
                  <a:gd name="T8" fmla="*/ 1 w 74"/>
                  <a:gd name="T9" fmla="*/ 27 h 123"/>
                  <a:gd name="T10" fmla="*/ 5 w 74"/>
                  <a:gd name="T11" fmla="*/ 15 h 123"/>
                  <a:gd name="T12" fmla="*/ 62 w 74"/>
                  <a:gd name="T13" fmla="*/ 0 h 123"/>
                  <a:gd name="T14" fmla="*/ 73 w 74"/>
                  <a:gd name="T15" fmla="*/ 16 h 123"/>
                  <a:gd name="T16" fmla="*/ 73 w 74"/>
                  <a:gd name="T17" fmla="*/ 58 h 123"/>
                  <a:gd name="T18" fmla="*/ 48 w 74"/>
                  <a:gd name="T19" fmla="*/ 22 h 123"/>
                  <a:gd name="T20" fmla="*/ 26 w 74"/>
                  <a:gd name="T21" fmla="*/ 41 h 123"/>
                  <a:gd name="T22" fmla="*/ 25 w 74"/>
                  <a:gd name="T23" fmla="*/ 96 h 123"/>
                  <a:gd name="T24" fmla="*/ 48 w 74"/>
                  <a:gd name="T25" fmla="*/ 93 h 123"/>
                  <a:gd name="T26" fmla="*/ 48 w 74"/>
                  <a:gd name="T27" fmla="*/ 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23">
                    <a:moveTo>
                      <a:pt x="73" y="58"/>
                    </a:moveTo>
                    <a:cubicBezTo>
                      <a:pt x="73" y="61"/>
                      <a:pt x="73" y="64"/>
                      <a:pt x="73" y="66"/>
                    </a:cubicBezTo>
                    <a:cubicBezTo>
                      <a:pt x="73" y="116"/>
                      <a:pt x="67" y="121"/>
                      <a:pt x="17" y="123"/>
                    </a:cubicBezTo>
                    <a:cubicBezTo>
                      <a:pt x="6" y="123"/>
                      <a:pt x="0" y="120"/>
                      <a:pt x="0" y="109"/>
                    </a:cubicBezTo>
                    <a:cubicBezTo>
                      <a:pt x="0" y="81"/>
                      <a:pt x="0" y="54"/>
                      <a:pt x="1" y="27"/>
                    </a:cubicBezTo>
                    <a:cubicBezTo>
                      <a:pt x="1" y="23"/>
                      <a:pt x="3" y="16"/>
                      <a:pt x="5" y="15"/>
                    </a:cubicBezTo>
                    <a:cubicBezTo>
                      <a:pt x="24" y="9"/>
                      <a:pt x="43" y="4"/>
                      <a:pt x="62" y="0"/>
                    </a:cubicBezTo>
                    <a:cubicBezTo>
                      <a:pt x="65" y="0"/>
                      <a:pt x="72" y="11"/>
                      <a:pt x="73" y="16"/>
                    </a:cubicBezTo>
                    <a:cubicBezTo>
                      <a:pt x="74" y="30"/>
                      <a:pt x="73" y="44"/>
                      <a:pt x="73" y="58"/>
                    </a:cubicBezTo>
                    <a:close/>
                    <a:moveTo>
                      <a:pt x="48" y="22"/>
                    </a:moveTo>
                    <a:cubicBezTo>
                      <a:pt x="38" y="31"/>
                      <a:pt x="26" y="35"/>
                      <a:pt x="26" y="41"/>
                    </a:cubicBezTo>
                    <a:cubicBezTo>
                      <a:pt x="23" y="59"/>
                      <a:pt x="25" y="77"/>
                      <a:pt x="25" y="96"/>
                    </a:cubicBezTo>
                    <a:cubicBezTo>
                      <a:pt x="33" y="95"/>
                      <a:pt x="40" y="94"/>
                      <a:pt x="48" y="93"/>
                    </a:cubicBezTo>
                    <a:cubicBezTo>
                      <a:pt x="48" y="71"/>
                      <a:pt x="48" y="50"/>
                      <a:pt x="48"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8"/>
              <p:cNvSpPr>
                <a:spLocks noEditPoints="1"/>
              </p:cNvSpPr>
              <p:nvPr/>
            </p:nvSpPr>
            <p:spPr bwMode="auto">
              <a:xfrm>
                <a:off x="1698" y="2221"/>
                <a:ext cx="8" cy="14"/>
              </a:xfrm>
              <a:custGeom>
                <a:avLst/>
                <a:gdLst>
                  <a:gd name="T0" fmla="*/ 73 w 75"/>
                  <a:gd name="T1" fmla="*/ 60 h 126"/>
                  <a:gd name="T2" fmla="*/ 73 w 75"/>
                  <a:gd name="T3" fmla="*/ 68 h 126"/>
                  <a:gd name="T4" fmla="*/ 15 w 75"/>
                  <a:gd name="T5" fmla="*/ 121 h 126"/>
                  <a:gd name="T6" fmla="*/ 1 w 75"/>
                  <a:gd name="T7" fmla="*/ 109 h 126"/>
                  <a:gd name="T8" fmla="*/ 1 w 75"/>
                  <a:gd name="T9" fmla="*/ 23 h 126"/>
                  <a:gd name="T10" fmla="*/ 59 w 75"/>
                  <a:gd name="T11" fmla="*/ 2 h 126"/>
                  <a:gd name="T12" fmla="*/ 73 w 75"/>
                  <a:gd name="T13" fmla="*/ 26 h 126"/>
                  <a:gd name="T14" fmla="*/ 73 w 75"/>
                  <a:gd name="T15" fmla="*/ 60 h 126"/>
                  <a:gd name="T16" fmla="*/ 47 w 75"/>
                  <a:gd name="T17" fmla="*/ 94 h 126"/>
                  <a:gd name="T18" fmla="*/ 47 w 75"/>
                  <a:gd name="T19" fmla="*/ 25 h 126"/>
                  <a:gd name="T20" fmla="*/ 26 w 75"/>
                  <a:gd name="T21" fmla="*/ 38 h 126"/>
                  <a:gd name="T22" fmla="*/ 25 w 75"/>
                  <a:gd name="T23" fmla="*/ 98 h 126"/>
                  <a:gd name="T24" fmla="*/ 47 w 75"/>
                  <a:gd name="T25" fmla="*/ 9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126">
                    <a:moveTo>
                      <a:pt x="73" y="60"/>
                    </a:moveTo>
                    <a:cubicBezTo>
                      <a:pt x="73" y="63"/>
                      <a:pt x="73" y="66"/>
                      <a:pt x="73" y="68"/>
                    </a:cubicBezTo>
                    <a:cubicBezTo>
                      <a:pt x="73" y="119"/>
                      <a:pt x="66" y="126"/>
                      <a:pt x="15" y="121"/>
                    </a:cubicBezTo>
                    <a:cubicBezTo>
                      <a:pt x="10" y="121"/>
                      <a:pt x="1" y="114"/>
                      <a:pt x="1" y="109"/>
                    </a:cubicBezTo>
                    <a:cubicBezTo>
                      <a:pt x="0" y="81"/>
                      <a:pt x="0" y="52"/>
                      <a:pt x="1" y="23"/>
                    </a:cubicBezTo>
                    <a:cubicBezTo>
                      <a:pt x="1" y="12"/>
                      <a:pt x="35" y="0"/>
                      <a:pt x="59" y="2"/>
                    </a:cubicBezTo>
                    <a:cubicBezTo>
                      <a:pt x="75" y="4"/>
                      <a:pt x="73" y="16"/>
                      <a:pt x="73" y="26"/>
                    </a:cubicBezTo>
                    <a:cubicBezTo>
                      <a:pt x="73" y="38"/>
                      <a:pt x="73" y="49"/>
                      <a:pt x="73" y="60"/>
                    </a:cubicBezTo>
                    <a:close/>
                    <a:moveTo>
                      <a:pt x="47" y="94"/>
                    </a:moveTo>
                    <a:cubicBezTo>
                      <a:pt x="47" y="72"/>
                      <a:pt x="47" y="51"/>
                      <a:pt x="47" y="25"/>
                    </a:cubicBezTo>
                    <a:cubicBezTo>
                      <a:pt x="37" y="31"/>
                      <a:pt x="26" y="34"/>
                      <a:pt x="26" y="38"/>
                    </a:cubicBezTo>
                    <a:cubicBezTo>
                      <a:pt x="24" y="57"/>
                      <a:pt x="25" y="77"/>
                      <a:pt x="25" y="98"/>
                    </a:cubicBezTo>
                    <a:cubicBezTo>
                      <a:pt x="35" y="96"/>
                      <a:pt x="41" y="95"/>
                      <a:pt x="47" y="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9"/>
              <p:cNvSpPr>
                <a:spLocks noEditPoints="1"/>
              </p:cNvSpPr>
              <p:nvPr/>
            </p:nvSpPr>
            <p:spPr bwMode="auto">
              <a:xfrm>
                <a:off x="1698" y="2172"/>
                <a:ext cx="8" cy="15"/>
              </a:xfrm>
              <a:custGeom>
                <a:avLst/>
                <a:gdLst>
                  <a:gd name="T0" fmla="*/ 73 w 73"/>
                  <a:gd name="T1" fmla="*/ 58 h 132"/>
                  <a:gd name="T2" fmla="*/ 73 w 73"/>
                  <a:gd name="T3" fmla="*/ 62 h 132"/>
                  <a:gd name="T4" fmla="*/ 19 w 73"/>
                  <a:gd name="T5" fmla="*/ 129 h 132"/>
                  <a:gd name="T6" fmla="*/ 0 w 73"/>
                  <a:gd name="T7" fmla="*/ 114 h 132"/>
                  <a:gd name="T8" fmla="*/ 1 w 73"/>
                  <a:gd name="T9" fmla="*/ 41 h 132"/>
                  <a:gd name="T10" fmla="*/ 13 w 73"/>
                  <a:gd name="T11" fmla="*/ 23 h 132"/>
                  <a:gd name="T12" fmla="*/ 51 w 73"/>
                  <a:gd name="T13" fmla="*/ 6 h 132"/>
                  <a:gd name="T14" fmla="*/ 73 w 73"/>
                  <a:gd name="T15" fmla="*/ 20 h 132"/>
                  <a:gd name="T16" fmla="*/ 73 w 73"/>
                  <a:gd name="T17" fmla="*/ 58 h 132"/>
                  <a:gd name="T18" fmla="*/ 26 w 73"/>
                  <a:gd name="T19" fmla="*/ 99 h 132"/>
                  <a:gd name="T20" fmla="*/ 46 w 73"/>
                  <a:gd name="T21" fmla="*/ 37 h 132"/>
                  <a:gd name="T22" fmla="*/ 26 w 73"/>
                  <a:gd name="T23" fmla="*/ 9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32">
                    <a:moveTo>
                      <a:pt x="73" y="58"/>
                    </a:moveTo>
                    <a:cubicBezTo>
                      <a:pt x="73" y="60"/>
                      <a:pt x="73" y="61"/>
                      <a:pt x="73" y="62"/>
                    </a:cubicBezTo>
                    <a:cubicBezTo>
                      <a:pt x="73" y="114"/>
                      <a:pt x="70" y="117"/>
                      <a:pt x="19" y="129"/>
                    </a:cubicBezTo>
                    <a:cubicBezTo>
                      <a:pt x="6" y="132"/>
                      <a:pt x="0" y="127"/>
                      <a:pt x="0" y="114"/>
                    </a:cubicBezTo>
                    <a:cubicBezTo>
                      <a:pt x="0" y="90"/>
                      <a:pt x="0" y="65"/>
                      <a:pt x="1" y="41"/>
                    </a:cubicBezTo>
                    <a:cubicBezTo>
                      <a:pt x="1" y="35"/>
                      <a:pt x="7" y="27"/>
                      <a:pt x="13" y="23"/>
                    </a:cubicBezTo>
                    <a:cubicBezTo>
                      <a:pt x="25" y="16"/>
                      <a:pt x="38" y="12"/>
                      <a:pt x="51" y="6"/>
                    </a:cubicBezTo>
                    <a:cubicBezTo>
                      <a:pt x="65" y="0"/>
                      <a:pt x="73" y="5"/>
                      <a:pt x="73" y="20"/>
                    </a:cubicBezTo>
                    <a:cubicBezTo>
                      <a:pt x="73" y="33"/>
                      <a:pt x="73" y="46"/>
                      <a:pt x="73" y="58"/>
                    </a:cubicBezTo>
                    <a:close/>
                    <a:moveTo>
                      <a:pt x="26" y="99"/>
                    </a:moveTo>
                    <a:cubicBezTo>
                      <a:pt x="52" y="93"/>
                      <a:pt x="55" y="81"/>
                      <a:pt x="46" y="37"/>
                    </a:cubicBezTo>
                    <a:cubicBezTo>
                      <a:pt x="21" y="43"/>
                      <a:pt x="21" y="44"/>
                      <a:pt x="26"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0"/>
              <p:cNvSpPr>
                <a:spLocks noEditPoints="1"/>
              </p:cNvSpPr>
              <p:nvPr/>
            </p:nvSpPr>
            <p:spPr bwMode="auto">
              <a:xfrm>
                <a:off x="1687" y="2191"/>
                <a:ext cx="8" cy="15"/>
              </a:xfrm>
              <a:custGeom>
                <a:avLst/>
                <a:gdLst>
                  <a:gd name="T0" fmla="*/ 69 w 69"/>
                  <a:gd name="T1" fmla="*/ 58 h 125"/>
                  <a:gd name="T2" fmla="*/ 69 w 69"/>
                  <a:gd name="T3" fmla="*/ 66 h 125"/>
                  <a:gd name="T4" fmla="*/ 19 w 69"/>
                  <a:gd name="T5" fmla="*/ 123 h 125"/>
                  <a:gd name="T6" fmla="*/ 1 w 69"/>
                  <a:gd name="T7" fmla="*/ 109 h 125"/>
                  <a:gd name="T8" fmla="*/ 2 w 69"/>
                  <a:gd name="T9" fmla="*/ 33 h 125"/>
                  <a:gd name="T10" fmla="*/ 15 w 69"/>
                  <a:gd name="T11" fmla="*/ 17 h 125"/>
                  <a:gd name="T12" fmla="*/ 45 w 69"/>
                  <a:gd name="T13" fmla="*/ 6 h 125"/>
                  <a:gd name="T14" fmla="*/ 69 w 69"/>
                  <a:gd name="T15" fmla="*/ 24 h 125"/>
                  <a:gd name="T16" fmla="*/ 69 w 69"/>
                  <a:gd name="T17" fmla="*/ 58 h 125"/>
                  <a:gd name="T18" fmla="*/ 43 w 69"/>
                  <a:gd name="T19" fmla="*/ 35 h 125"/>
                  <a:gd name="T20" fmla="*/ 27 w 69"/>
                  <a:gd name="T21" fmla="*/ 94 h 125"/>
                  <a:gd name="T22" fmla="*/ 43 w 69"/>
                  <a:gd name="T23" fmla="*/ 3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25">
                    <a:moveTo>
                      <a:pt x="69" y="58"/>
                    </a:moveTo>
                    <a:cubicBezTo>
                      <a:pt x="69" y="61"/>
                      <a:pt x="69" y="63"/>
                      <a:pt x="69" y="66"/>
                    </a:cubicBezTo>
                    <a:cubicBezTo>
                      <a:pt x="69" y="114"/>
                      <a:pt x="66" y="116"/>
                      <a:pt x="19" y="123"/>
                    </a:cubicBezTo>
                    <a:cubicBezTo>
                      <a:pt x="7" y="125"/>
                      <a:pt x="1" y="121"/>
                      <a:pt x="1" y="109"/>
                    </a:cubicBezTo>
                    <a:cubicBezTo>
                      <a:pt x="1" y="84"/>
                      <a:pt x="0" y="59"/>
                      <a:pt x="2" y="33"/>
                    </a:cubicBezTo>
                    <a:cubicBezTo>
                      <a:pt x="2" y="27"/>
                      <a:pt x="9" y="20"/>
                      <a:pt x="15" y="17"/>
                    </a:cubicBezTo>
                    <a:cubicBezTo>
                      <a:pt x="24" y="11"/>
                      <a:pt x="35" y="9"/>
                      <a:pt x="45" y="6"/>
                    </a:cubicBezTo>
                    <a:cubicBezTo>
                      <a:pt x="63" y="0"/>
                      <a:pt x="68" y="4"/>
                      <a:pt x="69" y="24"/>
                    </a:cubicBezTo>
                    <a:cubicBezTo>
                      <a:pt x="69" y="35"/>
                      <a:pt x="69" y="47"/>
                      <a:pt x="69" y="58"/>
                    </a:cubicBezTo>
                    <a:close/>
                    <a:moveTo>
                      <a:pt x="43" y="35"/>
                    </a:moveTo>
                    <a:cubicBezTo>
                      <a:pt x="23" y="38"/>
                      <a:pt x="21" y="47"/>
                      <a:pt x="27" y="94"/>
                    </a:cubicBezTo>
                    <a:cubicBezTo>
                      <a:pt x="47" y="92"/>
                      <a:pt x="49" y="86"/>
                      <a:pt x="4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1"/>
              <p:cNvSpPr>
                <a:spLocks noEditPoints="1"/>
              </p:cNvSpPr>
              <p:nvPr/>
            </p:nvSpPr>
            <p:spPr bwMode="auto">
              <a:xfrm>
                <a:off x="1688" y="2207"/>
                <a:ext cx="7" cy="14"/>
              </a:xfrm>
              <a:custGeom>
                <a:avLst/>
                <a:gdLst>
                  <a:gd name="T0" fmla="*/ 68 w 68"/>
                  <a:gd name="T1" fmla="*/ 58 h 121"/>
                  <a:gd name="T2" fmla="*/ 68 w 68"/>
                  <a:gd name="T3" fmla="*/ 70 h 121"/>
                  <a:gd name="T4" fmla="*/ 15 w 68"/>
                  <a:gd name="T5" fmla="*/ 119 h 121"/>
                  <a:gd name="T6" fmla="*/ 1 w 68"/>
                  <a:gd name="T7" fmla="*/ 105 h 121"/>
                  <a:gd name="T8" fmla="*/ 1 w 68"/>
                  <a:gd name="T9" fmla="*/ 27 h 121"/>
                  <a:gd name="T10" fmla="*/ 13 w 68"/>
                  <a:gd name="T11" fmla="*/ 13 h 121"/>
                  <a:gd name="T12" fmla="*/ 48 w 68"/>
                  <a:gd name="T13" fmla="*/ 3 h 121"/>
                  <a:gd name="T14" fmla="*/ 68 w 68"/>
                  <a:gd name="T15" fmla="*/ 20 h 121"/>
                  <a:gd name="T16" fmla="*/ 68 w 68"/>
                  <a:gd name="T17" fmla="*/ 58 h 121"/>
                  <a:gd name="T18" fmla="*/ 43 w 68"/>
                  <a:gd name="T19" fmla="*/ 27 h 121"/>
                  <a:gd name="T20" fmla="*/ 25 w 68"/>
                  <a:gd name="T21" fmla="*/ 39 h 121"/>
                  <a:gd name="T22" fmla="*/ 25 w 68"/>
                  <a:gd name="T23" fmla="*/ 94 h 121"/>
                  <a:gd name="T24" fmla="*/ 43 w 68"/>
                  <a:gd name="T25" fmla="*/ 89 h 121"/>
                  <a:gd name="T26" fmla="*/ 43 w 68"/>
                  <a:gd name="T27" fmla="*/ 2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21">
                    <a:moveTo>
                      <a:pt x="68" y="58"/>
                    </a:moveTo>
                    <a:cubicBezTo>
                      <a:pt x="68" y="62"/>
                      <a:pt x="68" y="66"/>
                      <a:pt x="68" y="70"/>
                    </a:cubicBezTo>
                    <a:cubicBezTo>
                      <a:pt x="68" y="111"/>
                      <a:pt x="58" y="121"/>
                      <a:pt x="15" y="119"/>
                    </a:cubicBezTo>
                    <a:cubicBezTo>
                      <a:pt x="10" y="119"/>
                      <a:pt x="1" y="110"/>
                      <a:pt x="1" y="105"/>
                    </a:cubicBezTo>
                    <a:cubicBezTo>
                      <a:pt x="0" y="79"/>
                      <a:pt x="0" y="53"/>
                      <a:pt x="1" y="27"/>
                    </a:cubicBezTo>
                    <a:cubicBezTo>
                      <a:pt x="1" y="22"/>
                      <a:pt x="8" y="15"/>
                      <a:pt x="13" y="13"/>
                    </a:cubicBezTo>
                    <a:cubicBezTo>
                      <a:pt x="24" y="8"/>
                      <a:pt x="36" y="6"/>
                      <a:pt x="48" y="3"/>
                    </a:cubicBezTo>
                    <a:cubicBezTo>
                      <a:pt x="62" y="0"/>
                      <a:pt x="68" y="6"/>
                      <a:pt x="68" y="20"/>
                    </a:cubicBezTo>
                    <a:cubicBezTo>
                      <a:pt x="68" y="32"/>
                      <a:pt x="68" y="45"/>
                      <a:pt x="68" y="58"/>
                    </a:cubicBezTo>
                    <a:close/>
                    <a:moveTo>
                      <a:pt x="43" y="27"/>
                    </a:moveTo>
                    <a:cubicBezTo>
                      <a:pt x="34" y="33"/>
                      <a:pt x="26" y="36"/>
                      <a:pt x="25" y="39"/>
                    </a:cubicBezTo>
                    <a:cubicBezTo>
                      <a:pt x="24" y="57"/>
                      <a:pt x="25" y="75"/>
                      <a:pt x="25" y="94"/>
                    </a:cubicBezTo>
                    <a:cubicBezTo>
                      <a:pt x="32" y="92"/>
                      <a:pt x="38" y="90"/>
                      <a:pt x="43" y="89"/>
                    </a:cubicBezTo>
                    <a:cubicBezTo>
                      <a:pt x="43" y="69"/>
                      <a:pt x="43" y="51"/>
                      <a:pt x="43"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22"/>
              <p:cNvSpPr>
                <a:spLocks noEditPoints="1"/>
              </p:cNvSpPr>
              <p:nvPr/>
            </p:nvSpPr>
            <p:spPr bwMode="auto">
              <a:xfrm>
                <a:off x="1688" y="2223"/>
                <a:ext cx="7" cy="13"/>
              </a:xfrm>
              <a:custGeom>
                <a:avLst/>
                <a:gdLst>
                  <a:gd name="T0" fmla="*/ 68 w 69"/>
                  <a:gd name="T1" fmla="*/ 55 h 113"/>
                  <a:gd name="T2" fmla="*/ 68 w 69"/>
                  <a:gd name="T3" fmla="*/ 63 h 113"/>
                  <a:gd name="T4" fmla="*/ 17 w 69"/>
                  <a:gd name="T5" fmla="*/ 112 h 113"/>
                  <a:gd name="T6" fmla="*/ 0 w 69"/>
                  <a:gd name="T7" fmla="*/ 96 h 113"/>
                  <a:gd name="T8" fmla="*/ 1 w 69"/>
                  <a:gd name="T9" fmla="*/ 22 h 113"/>
                  <a:gd name="T10" fmla="*/ 8 w 69"/>
                  <a:gd name="T11" fmla="*/ 8 h 113"/>
                  <a:gd name="T12" fmla="*/ 57 w 69"/>
                  <a:gd name="T13" fmla="*/ 0 h 113"/>
                  <a:gd name="T14" fmla="*/ 67 w 69"/>
                  <a:gd name="T15" fmla="*/ 15 h 113"/>
                  <a:gd name="T16" fmla="*/ 68 w 69"/>
                  <a:gd name="T17" fmla="*/ 55 h 113"/>
                  <a:gd name="T18" fmla="*/ 24 w 69"/>
                  <a:gd name="T19" fmla="*/ 85 h 113"/>
                  <a:gd name="T20" fmla="*/ 29 w 69"/>
                  <a:gd name="T21" fmla="*/ 89 h 113"/>
                  <a:gd name="T22" fmla="*/ 43 w 69"/>
                  <a:gd name="T23" fmla="*/ 75 h 113"/>
                  <a:gd name="T24" fmla="*/ 44 w 69"/>
                  <a:gd name="T25" fmla="*/ 28 h 113"/>
                  <a:gd name="T26" fmla="*/ 24 w 69"/>
                  <a:gd name="T27" fmla="*/ 42 h 113"/>
                  <a:gd name="T28" fmla="*/ 24 w 69"/>
                  <a:gd name="T29" fmla="*/ 8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113">
                    <a:moveTo>
                      <a:pt x="68" y="55"/>
                    </a:moveTo>
                    <a:cubicBezTo>
                      <a:pt x="68" y="58"/>
                      <a:pt x="68" y="61"/>
                      <a:pt x="68" y="63"/>
                    </a:cubicBezTo>
                    <a:cubicBezTo>
                      <a:pt x="68" y="111"/>
                      <a:pt x="66" y="113"/>
                      <a:pt x="17" y="112"/>
                    </a:cubicBezTo>
                    <a:cubicBezTo>
                      <a:pt x="6" y="112"/>
                      <a:pt x="0" y="108"/>
                      <a:pt x="0" y="96"/>
                    </a:cubicBezTo>
                    <a:cubicBezTo>
                      <a:pt x="0" y="71"/>
                      <a:pt x="0" y="47"/>
                      <a:pt x="1" y="22"/>
                    </a:cubicBezTo>
                    <a:cubicBezTo>
                      <a:pt x="1" y="17"/>
                      <a:pt x="4" y="8"/>
                      <a:pt x="8" y="8"/>
                    </a:cubicBezTo>
                    <a:cubicBezTo>
                      <a:pt x="24" y="4"/>
                      <a:pt x="40" y="1"/>
                      <a:pt x="57" y="0"/>
                    </a:cubicBezTo>
                    <a:cubicBezTo>
                      <a:pt x="60" y="0"/>
                      <a:pt x="67" y="10"/>
                      <a:pt x="67" y="15"/>
                    </a:cubicBezTo>
                    <a:cubicBezTo>
                      <a:pt x="69" y="29"/>
                      <a:pt x="68" y="42"/>
                      <a:pt x="68" y="55"/>
                    </a:cubicBezTo>
                    <a:close/>
                    <a:moveTo>
                      <a:pt x="24" y="85"/>
                    </a:moveTo>
                    <a:cubicBezTo>
                      <a:pt x="26" y="87"/>
                      <a:pt x="28" y="88"/>
                      <a:pt x="29" y="89"/>
                    </a:cubicBezTo>
                    <a:cubicBezTo>
                      <a:pt x="34" y="84"/>
                      <a:pt x="42" y="80"/>
                      <a:pt x="43" y="75"/>
                    </a:cubicBezTo>
                    <a:cubicBezTo>
                      <a:pt x="45" y="60"/>
                      <a:pt x="44" y="44"/>
                      <a:pt x="44" y="28"/>
                    </a:cubicBezTo>
                    <a:cubicBezTo>
                      <a:pt x="29" y="24"/>
                      <a:pt x="23" y="28"/>
                      <a:pt x="24" y="42"/>
                    </a:cubicBezTo>
                    <a:cubicBezTo>
                      <a:pt x="25" y="56"/>
                      <a:pt x="24" y="71"/>
                      <a:pt x="24"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23"/>
              <p:cNvSpPr>
                <a:spLocks noEditPoints="1"/>
              </p:cNvSpPr>
              <p:nvPr/>
            </p:nvSpPr>
            <p:spPr bwMode="auto">
              <a:xfrm>
                <a:off x="1688" y="2175"/>
                <a:ext cx="8" cy="16"/>
              </a:xfrm>
              <a:custGeom>
                <a:avLst/>
                <a:gdLst>
                  <a:gd name="T0" fmla="*/ 68 w 70"/>
                  <a:gd name="T1" fmla="*/ 65 h 136"/>
                  <a:gd name="T2" fmla="*/ 68 w 70"/>
                  <a:gd name="T3" fmla="*/ 71 h 136"/>
                  <a:gd name="T4" fmla="*/ 20 w 70"/>
                  <a:gd name="T5" fmla="*/ 132 h 136"/>
                  <a:gd name="T6" fmla="*/ 0 w 70"/>
                  <a:gd name="T7" fmla="*/ 119 h 136"/>
                  <a:gd name="T8" fmla="*/ 1 w 70"/>
                  <a:gd name="T9" fmla="*/ 49 h 136"/>
                  <a:gd name="T10" fmla="*/ 11 w 70"/>
                  <a:gd name="T11" fmla="*/ 32 h 136"/>
                  <a:gd name="T12" fmla="*/ 13 w 70"/>
                  <a:gd name="T13" fmla="*/ 31 h 136"/>
                  <a:gd name="T14" fmla="*/ 68 w 70"/>
                  <a:gd name="T15" fmla="*/ 65 h 136"/>
                  <a:gd name="T16" fmla="*/ 46 w 70"/>
                  <a:gd name="T17" fmla="*/ 46 h 136"/>
                  <a:gd name="T18" fmla="*/ 28 w 70"/>
                  <a:gd name="T19" fmla="*/ 104 h 136"/>
                  <a:gd name="T20" fmla="*/ 46 w 70"/>
                  <a:gd name="T21" fmla="*/ 4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136">
                    <a:moveTo>
                      <a:pt x="68" y="65"/>
                    </a:moveTo>
                    <a:cubicBezTo>
                      <a:pt x="68" y="67"/>
                      <a:pt x="68" y="69"/>
                      <a:pt x="68" y="71"/>
                    </a:cubicBezTo>
                    <a:cubicBezTo>
                      <a:pt x="68" y="119"/>
                      <a:pt x="68" y="119"/>
                      <a:pt x="20" y="132"/>
                    </a:cubicBezTo>
                    <a:cubicBezTo>
                      <a:pt x="7" y="136"/>
                      <a:pt x="1" y="132"/>
                      <a:pt x="0" y="119"/>
                    </a:cubicBezTo>
                    <a:cubicBezTo>
                      <a:pt x="0" y="95"/>
                      <a:pt x="0" y="72"/>
                      <a:pt x="1" y="49"/>
                    </a:cubicBezTo>
                    <a:cubicBezTo>
                      <a:pt x="1" y="43"/>
                      <a:pt x="7" y="37"/>
                      <a:pt x="11" y="32"/>
                    </a:cubicBezTo>
                    <a:cubicBezTo>
                      <a:pt x="11" y="31"/>
                      <a:pt x="12" y="31"/>
                      <a:pt x="13" y="31"/>
                    </a:cubicBezTo>
                    <a:cubicBezTo>
                      <a:pt x="66" y="8"/>
                      <a:pt x="70" y="0"/>
                      <a:pt x="68" y="65"/>
                    </a:cubicBezTo>
                    <a:close/>
                    <a:moveTo>
                      <a:pt x="46" y="46"/>
                    </a:moveTo>
                    <a:cubicBezTo>
                      <a:pt x="22" y="53"/>
                      <a:pt x="19" y="67"/>
                      <a:pt x="28" y="104"/>
                    </a:cubicBezTo>
                    <a:cubicBezTo>
                      <a:pt x="57" y="91"/>
                      <a:pt x="37" y="66"/>
                      <a:pt x="46"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24"/>
              <p:cNvSpPr>
                <a:spLocks noEditPoints="1"/>
              </p:cNvSpPr>
              <p:nvPr/>
            </p:nvSpPr>
            <p:spPr bwMode="auto">
              <a:xfrm>
                <a:off x="1655" y="2211"/>
                <a:ext cx="8" cy="14"/>
              </a:xfrm>
              <a:custGeom>
                <a:avLst/>
                <a:gdLst>
                  <a:gd name="T0" fmla="*/ 66 w 67"/>
                  <a:gd name="T1" fmla="*/ 60 h 122"/>
                  <a:gd name="T2" fmla="*/ 66 w 67"/>
                  <a:gd name="T3" fmla="*/ 68 h 122"/>
                  <a:gd name="T4" fmla="*/ 21 w 67"/>
                  <a:gd name="T5" fmla="*/ 120 h 122"/>
                  <a:gd name="T6" fmla="*/ 1 w 67"/>
                  <a:gd name="T7" fmla="*/ 105 h 122"/>
                  <a:gd name="T8" fmla="*/ 2 w 67"/>
                  <a:gd name="T9" fmla="*/ 42 h 122"/>
                  <a:gd name="T10" fmla="*/ 14 w 67"/>
                  <a:gd name="T11" fmla="*/ 25 h 122"/>
                  <a:gd name="T12" fmla="*/ 66 w 67"/>
                  <a:gd name="T13" fmla="*/ 58 h 122"/>
                  <a:gd name="T14" fmla="*/ 66 w 67"/>
                  <a:gd name="T15" fmla="*/ 60 h 122"/>
                  <a:gd name="T16" fmla="*/ 24 w 67"/>
                  <a:gd name="T17" fmla="*/ 93 h 122"/>
                  <a:gd name="T18" fmla="*/ 36 w 67"/>
                  <a:gd name="T19" fmla="*/ 40 h 122"/>
                  <a:gd name="T20" fmla="*/ 24 w 67"/>
                  <a:gd name="T21"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22">
                    <a:moveTo>
                      <a:pt x="66" y="60"/>
                    </a:moveTo>
                    <a:cubicBezTo>
                      <a:pt x="66" y="63"/>
                      <a:pt x="66" y="66"/>
                      <a:pt x="66" y="68"/>
                    </a:cubicBezTo>
                    <a:cubicBezTo>
                      <a:pt x="66" y="113"/>
                      <a:pt x="66" y="113"/>
                      <a:pt x="21" y="120"/>
                    </a:cubicBezTo>
                    <a:cubicBezTo>
                      <a:pt x="8" y="122"/>
                      <a:pt x="1" y="119"/>
                      <a:pt x="1" y="105"/>
                    </a:cubicBezTo>
                    <a:cubicBezTo>
                      <a:pt x="1" y="84"/>
                      <a:pt x="0" y="63"/>
                      <a:pt x="2" y="42"/>
                    </a:cubicBezTo>
                    <a:cubicBezTo>
                      <a:pt x="2" y="36"/>
                      <a:pt x="9" y="26"/>
                      <a:pt x="14" y="25"/>
                    </a:cubicBezTo>
                    <a:cubicBezTo>
                      <a:pt x="64" y="9"/>
                      <a:pt x="67" y="0"/>
                      <a:pt x="66" y="58"/>
                    </a:cubicBezTo>
                    <a:cubicBezTo>
                      <a:pt x="66" y="59"/>
                      <a:pt x="66" y="60"/>
                      <a:pt x="66" y="60"/>
                    </a:cubicBezTo>
                    <a:close/>
                    <a:moveTo>
                      <a:pt x="24" y="93"/>
                    </a:moveTo>
                    <a:cubicBezTo>
                      <a:pt x="43" y="89"/>
                      <a:pt x="47" y="69"/>
                      <a:pt x="36" y="40"/>
                    </a:cubicBezTo>
                    <a:cubicBezTo>
                      <a:pt x="17" y="55"/>
                      <a:pt x="29" y="75"/>
                      <a:pt x="24" y="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25"/>
              <p:cNvSpPr>
                <a:spLocks noEditPoints="1"/>
              </p:cNvSpPr>
              <p:nvPr/>
            </p:nvSpPr>
            <p:spPr bwMode="auto">
              <a:xfrm>
                <a:off x="1655" y="2225"/>
                <a:ext cx="8" cy="13"/>
              </a:xfrm>
              <a:custGeom>
                <a:avLst/>
                <a:gdLst>
                  <a:gd name="T0" fmla="*/ 66 w 71"/>
                  <a:gd name="T1" fmla="*/ 53 h 108"/>
                  <a:gd name="T2" fmla="*/ 66 w 71"/>
                  <a:gd name="T3" fmla="*/ 59 h 108"/>
                  <a:gd name="T4" fmla="*/ 19 w 71"/>
                  <a:gd name="T5" fmla="*/ 106 h 108"/>
                  <a:gd name="T6" fmla="*/ 1 w 71"/>
                  <a:gd name="T7" fmla="*/ 91 h 108"/>
                  <a:gd name="T8" fmla="*/ 2 w 71"/>
                  <a:gd name="T9" fmla="*/ 25 h 108"/>
                  <a:gd name="T10" fmla="*/ 14 w 71"/>
                  <a:gd name="T11" fmla="*/ 11 h 108"/>
                  <a:gd name="T12" fmla="*/ 47 w 71"/>
                  <a:gd name="T13" fmla="*/ 3 h 108"/>
                  <a:gd name="T14" fmla="*/ 66 w 71"/>
                  <a:gd name="T15" fmla="*/ 19 h 108"/>
                  <a:gd name="T16" fmla="*/ 66 w 71"/>
                  <a:gd name="T17" fmla="*/ 53 h 108"/>
                  <a:gd name="T18" fmla="*/ 40 w 71"/>
                  <a:gd name="T19" fmla="*/ 31 h 108"/>
                  <a:gd name="T20" fmla="*/ 27 w 71"/>
                  <a:gd name="T21" fmla="*/ 79 h 108"/>
                  <a:gd name="T22" fmla="*/ 40 w 71"/>
                  <a:gd name="T23" fmla="*/ 3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108">
                    <a:moveTo>
                      <a:pt x="66" y="53"/>
                    </a:moveTo>
                    <a:cubicBezTo>
                      <a:pt x="66" y="55"/>
                      <a:pt x="66" y="57"/>
                      <a:pt x="66" y="59"/>
                    </a:cubicBezTo>
                    <a:cubicBezTo>
                      <a:pt x="65" y="108"/>
                      <a:pt x="71" y="98"/>
                      <a:pt x="19" y="106"/>
                    </a:cubicBezTo>
                    <a:cubicBezTo>
                      <a:pt x="8" y="108"/>
                      <a:pt x="1" y="103"/>
                      <a:pt x="1" y="91"/>
                    </a:cubicBezTo>
                    <a:cubicBezTo>
                      <a:pt x="1" y="69"/>
                      <a:pt x="0" y="47"/>
                      <a:pt x="2" y="25"/>
                    </a:cubicBezTo>
                    <a:cubicBezTo>
                      <a:pt x="2" y="20"/>
                      <a:pt x="9" y="13"/>
                      <a:pt x="14" y="11"/>
                    </a:cubicBezTo>
                    <a:cubicBezTo>
                      <a:pt x="24" y="6"/>
                      <a:pt x="36" y="5"/>
                      <a:pt x="47" y="3"/>
                    </a:cubicBezTo>
                    <a:cubicBezTo>
                      <a:pt x="60" y="0"/>
                      <a:pt x="66" y="6"/>
                      <a:pt x="66" y="19"/>
                    </a:cubicBezTo>
                    <a:cubicBezTo>
                      <a:pt x="65" y="30"/>
                      <a:pt x="66" y="41"/>
                      <a:pt x="66" y="53"/>
                    </a:cubicBezTo>
                    <a:close/>
                    <a:moveTo>
                      <a:pt x="40" y="31"/>
                    </a:moveTo>
                    <a:cubicBezTo>
                      <a:pt x="24" y="33"/>
                      <a:pt x="22" y="40"/>
                      <a:pt x="27" y="79"/>
                    </a:cubicBezTo>
                    <a:cubicBezTo>
                      <a:pt x="44" y="77"/>
                      <a:pt x="45" y="72"/>
                      <a:pt x="40"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26"/>
              <p:cNvSpPr>
                <a:spLocks noEditPoints="1"/>
              </p:cNvSpPr>
              <p:nvPr/>
            </p:nvSpPr>
            <p:spPr bwMode="auto">
              <a:xfrm>
                <a:off x="1655" y="2197"/>
                <a:ext cx="8" cy="14"/>
              </a:xfrm>
              <a:custGeom>
                <a:avLst/>
                <a:gdLst>
                  <a:gd name="T0" fmla="*/ 66 w 67"/>
                  <a:gd name="T1" fmla="*/ 62 h 122"/>
                  <a:gd name="T2" fmla="*/ 66 w 67"/>
                  <a:gd name="T3" fmla="*/ 68 h 122"/>
                  <a:gd name="T4" fmla="*/ 17 w 67"/>
                  <a:gd name="T5" fmla="*/ 121 h 122"/>
                  <a:gd name="T6" fmla="*/ 2 w 67"/>
                  <a:gd name="T7" fmla="*/ 107 h 122"/>
                  <a:gd name="T8" fmla="*/ 2 w 67"/>
                  <a:gd name="T9" fmla="*/ 48 h 122"/>
                  <a:gd name="T10" fmla="*/ 14 w 67"/>
                  <a:gd name="T11" fmla="*/ 30 h 122"/>
                  <a:gd name="T12" fmla="*/ 66 w 67"/>
                  <a:gd name="T13" fmla="*/ 62 h 122"/>
                  <a:gd name="T14" fmla="*/ 24 w 67"/>
                  <a:gd name="T15" fmla="*/ 92 h 122"/>
                  <a:gd name="T16" fmla="*/ 38 w 67"/>
                  <a:gd name="T17" fmla="*/ 46 h 122"/>
                  <a:gd name="T18" fmla="*/ 24 w 67"/>
                  <a:gd name="T19" fmla="*/ 9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22">
                    <a:moveTo>
                      <a:pt x="66" y="62"/>
                    </a:moveTo>
                    <a:cubicBezTo>
                      <a:pt x="66" y="64"/>
                      <a:pt x="66" y="66"/>
                      <a:pt x="66" y="68"/>
                    </a:cubicBezTo>
                    <a:cubicBezTo>
                      <a:pt x="66" y="105"/>
                      <a:pt x="55" y="117"/>
                      <a:pt x="17" y="121"/>
                    </a:cubicBezTo>
                    <a:cubicBezTo>
                      <a:pt x="12" y="122"/>
                      <a:pt x="2" y="112"/>
                      <a:pt x="2" y="107"/>
                    </a:cubicBezTo>
                    <a:cubicBezTo>
                      <a:pt x="0" y="87"/>
                      <a:pt x="0" y="67"/>
                      <a:pt x="2" y="48"/>
                    </a:cubicBezTo>
                    <a:cubicBezTo>
                      <a:pt x="2" y="41"/>
                      <a:pt x="8" y="33"/>
                      <a:pt x="14" y="30"/>
                    </a:cubicBezTo>
                    <a:cubicBezTo>
                      <a:pt x="63" y="8"/>
                      <a:pt x="67" y="0"/>
                      <a:pt x="66" y="62"/>
                    </a:cubicBezTo>
                    <a:close/>
                    <a:moveTo>
                      <a:pt x="24" y="92"/>
                    </a:moveTo>
                    <a:cubicBezTo>
                      <a:pt x="43" y="86"/>
                      <a:pt x="46" y="76"/>
                      <a:pt x="38" y="46"/>
                    </a:cubicBezTo>
                    <a:cubicBezTo>
                      <a:pt x="14" y="55"/>
                      <a:pt x="31" y="75"/>
                      <a:pt x="24"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27"/>
              <p:cNvSpPr>
                <a:spLocks noEditPoints="1"/>
              </p:cNvSpPr>
              <p:nvPr/>
            </p:nvSpPr>
            <p:spPr bwMode="auto">
              <a:xfrm>
                <a:off x="1647" y="2227"/>
                <a:ext cx="8" cy="12"/>
              </a:xfrm>
              <a:custGeom>
                <a:avLst/>
                <a:gdLst>
                  <a:gd name="T0" fmla="*/ 60 w 64"/>
                  <a:gd name="T1" fmla="*/ 53 h 104"/>
                  <a:gd name="T2" fmla="*/ 60 w 64"/>
                  <a:gd name="T3" fmla="*/ 61 h 104"/>
                  <a:gd name="T4" fmla="*/ 18 w 64"/>
                  <a:gd name="T5" fmla="*/ 104 h 104"/>
                  <a:gd name="T6" fmla="*/ 1 w 64"/>
                  <a:gd name="T7" fmla="*/ 87 h 104"/>
                  <a:gd name="T8" fmla="*/ 1 w 64"/>
                  <a:gd name="T9" fmla="*/ 30 h 104"/>
                  <a:gd name="T10" fmla="*/ 14 w 64"/>
                  <a:gd name="T11" fmla="*/ 13 h 104"/>
                  <a:gd name="T12" fmla="*/ 60 w 64"/>
                  <a:gd name="T13" fmla="*/ 53 h 104"/>
                  <a:gd name="T14" fmla="*/ 25 w 64"/>
                  <a:gd name="T15" fmla="*/ 77 h 104"/>
                  <a:gd name="T16" fmla="*/ 33 w 64"/>
                  <a:gd name="T17" fmla="*/ 78 h 104"/>
                  <a:gd name="T18" fmla="*/ 33 w 64"/>
                  <a:gd name="T19" fmla="*/ 35 h 104"/>
                  <a:gd name="T20" fmla="*/ 27 w 64"/>
                  <a:gd name="T21" fmla="*/ 34 h 104"/>
                  <a:gd name="T22" fmla="*/ 25 w 64"/>
                  <a:gd name="T23" fmla="*/ 7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04">
                    <a:moveTo>
                      <a:pt x="60" y="53"/>
                    </a:moveTo>
                    <a:cubicBezTo>
                      <a:pt x="60" y="55"/>
                      <a:pt x="60" y="58"/>
                      <a:pt x="60" y="61"/>
                    </a:cubicBezTo>
                    <a:cubicBezTo>
                      <a:pt x="60" y="101"/>
                      <a:pt x="58" y="103"/>
                      <a:pt x="18" y="104"/>
                    </a:cubicBezTo>
                    <a:cubicBezTo>
                      <a:pt x="6" y="104"/>
                      <a:pt x="1" y="99"/>
                      <a:pt x="1" y="87"/>
                    </a:cubicBezTo>
                    <a:cubicBezTo>
                      <a:pt x="1" y="68"/>
                      <a:pt x="0" y="49"/>
                      <a:pt x="1" y="30"/>
                    </a:cubicBezTo>
                    <a:cubicBezTo>
                      <a:pt x="2" y="24"/>
                      <a:pt x="9" y="14"/>
                      <a:pt x="14" y="13"/>
                    </a:cubicBezTo>
                    <a:cubicBezTo>
                      <a:pt x="64" y="1"/>
                      <a:pt x="61" y="0"/>
                      <a:pt x="60" y="53"/>
                    </a:cubicBezTo>
                    <a:close/>
                    <a:moveTo>
                      <a:pt x="25" y="77"/>
                    </a:moveTo>
                    <a:cubicBezTo>
                      <a:pt x="28" y="77"/>
                      <a:pt x="31" y="77"/>
                      <a:pt x="33" y="78"/>
                    </a:cubicBezTo>
                    <a:cubicBezTo>
                      <a:pt x="33" y="63"/>
                      <a:pt x="33" y="49"/>
                      <a:pt x="33" y="35"/>
                    </a:cubicBezTo>
                    <a:cubicBezTo>
                      <a:pt x="31" y="35"/>
                      <a:pt x="29" y="34"/>
                      <a:pt x="27" y="34"/>
                    </a:cubicBezTo>
                    <a:cubicBezTo>
                      <a:pt x="26" y="48"/>
                      <a:pt x="26" y="63"/>
                      <a:pt x="2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28"/>
              <p:cNvSpPr>
                <a:spLocks noEditPoints="1"/>
              </p:cNvSpPr>
              <p:nvPr/>
            </p:nvSpPr>
            <p:spPr bwMode="auto">
              <a:xfrm>
                <a:off x="1647" y="2214"/>
                <a:ext cx="7" cy="12"/>
              </a:xfrm>
              <a:custGeom>
                <a:avLst/>
                <a:gdLst>
                  <a:gd name="T0" fmla="*/ 60 w 62"/>
                  <a:gd name="T1" fmla="*/ 57 h 112"/>
                  <a:gd name="T2" fmla="*/ 60 w 62"/>
                  <a:gd name="T3" fmla="*/ 67 h 112"/>
                  <a:gd name="T4" fmla="*/ 17 w 62"/>
                  <a:gd name="T5" fmla="*/ 112 h 112"/>
                  <a:gd name="T6" fmla="*/ 2 w 62"/>
                  <a:gd name="T7" fmla="*/ 97 h 112"/>
                  <a:gd name="T8" fmla="*/ 1 w 62"/>
                  <a:gd name="T9" fmla="*/ 37 h 112"/>
                  <a:gd name="T10" fmla="*/ 13 w 62"/>
                  <a:gd name="T11" fmla="*/ 22 h 112"/>
                  <a:gd name="T12" fmla="*/ 60 w 62"/>
                  <a:gd name="T13" fmla="*/ 57 h 112"/>
                  <a:gd name="T14" fmla="*/ 28 w 62"/>
                  <a:gd name="T15" fmla="*/ 84 h 112"/>
                  <a:gd name="T16" fmla="*/ 33 w 62"/>
                  <a:gd name="T17" fmla="*/ 42 h 112"/>
                  <a:gd name="T18" fmla="*/ 28 w 62"/>
                  <a:gd name="T19"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12">
                    <a:moveTo>
                      <a:pt x="60" y="57"/>
                    </a:moveTo>
                    <a:cubicBezTo>
                      <a:pt x="60" y="61"/>
                      <a:pt x="60" y="64"/>
                      <a:pt x="60" y="67"/>
                    </a:cubicBezTo>
                    <a:cubicBezTo>
                      <a:pt x="60" y="103"/>
                      <a:pt x="54" y="111"/>
                      <a:pt x="17" y="112"/>
                    </a:cubicBezTo>
                    <a:cubicBezTo>
                      <a:pt x="12" y="112"/>
                      <a:pt x="2" y="103"/>
                      <a:pt x="2" y="97"/>
                    </a:cubicBezTo>
                    <a:cubicBezTo>
                      <a:pt x="0" y="77"/>
                      <a:pt x="0" y="57"/>
                      <a:pt x="1" y="37"/>
                    </a:cubicBezTo>
                    <a:cubicBezTo>
                      <a:pt x="2" y="32"/>
                      <a:pt x="8" y="23"/>
                      <a:pt x="13" y="22"/>
                    </a:cubicBezTo>
                    <a:cubicBezTo>
                      <a:pt x="59" y="6"/>
                      <a:pt x="62" y="0"/>
                      <a:pt x="60" y="57"/>
                    </a:cubicBezTo>
                    <a:close/>
                    <a:moveTo>
                      <a:pt x="28" y="84"/>
                    </a:moveTo>
                    <a:cubicBezTo>
                      <a:pt x="42" y="71"/>
                      <a:pt x="35" y="56"/>
                      <a:pt x="33" y="42"/>
                    </a:cubicBezTo>
                    <a:cubicBezTo>
                      <a:pt x="20" y="54"/>
                      <a:pt x="26" y="69"/>
                      <a:pt x="28"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29"/>
              <p:cNvSpPr>
                <a:spLocks noEditPoints="1"/>
              </p:cNvSpPr>
              <p:nvPr/>
            </p:nvSpPr>
            <p:spPr bwMode="auto">
              <a:xfrm>
                <a:off x="1647" y="2201"/>
                <a:ext cx="7" cy="13"/>
              </a:xfrm>
              <a:custGeom>
                <a:avLst/>
                <a:gdLst>
                  <a:gd name="T0" fmla="*/ 60 w 63"/>
                  <a:gd name="T1" fmla="*/ 60 h 116"/>
                  <a:gd name="T2" fmla="*/ 60 w 63"/>
                  <a:gd name="T3" fmla="*/ 70 h 116"/>
                  <a:gd name="T4" fmla="*/ 16 w 63"/>
                  <a:gd name="T5" fmla="*/ 116 h 116"/>
                  <a:gd name="T6" fmla="*/ 2 w 63"/>
                  <a:gd name="T7" fmla="*/ 103 h 116"/>
                  <a:gd name="T8" fmla="*/ 1 w 63"/>
                  <a:gd name="T9" fmla="*/ 45 h 116"/>
                  <a:gd name="T10" fmla="*/ 12 w 63"/>
                  <a:gd name="T11" fmla="*/ 30 h 116"/>
                  <a:gd name="T12" fmla="*/ 60 w 63"/>
                  <a:gd name="T13" fmla="*/ 60 h 116"/>
                  <a:gd name="T14" fmla="*/ 37 w 63"/>
                  <a:gd name="T15" fmla="*/ 50 h 116"/>
                  <a:gd name="T16" fmla="*/ 27 w 63"/>
                  <a:gd name="T17" fmla="*/ 48 h 116"/>
                  <a:gd name="T18" fmla="*/ 25 w 63"/>
                  <a:gd name="T19" fmla="*/ 86 h 116"/>
                  <a:gd name="T20" fmla="*/ 34 w 63"/>
                  <a:gd name="T21" fmla="*/ 87 h 116"/>
                  <a:gd name="T22" fmla="*/ 37 w 63"/>
                  <a:gd name="T23" fmla="*/ 5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116">
                    <a:moveTo>
                      <a:pt x="60" y="60"/>
                    </a:moveTo>
                    <a:cubicBezTo>
                      <a:pt x="60" y="64"/>
                      <a:pt x="60" y="67"/>
                      <a:pt x="60" y="70"/>
                    </a:cubicBezTo>
                    <a:cubicBezTo>
                      <a:pt x="60" y="101"/>
                      <a:pt x="47" y="116"/>
                      <a:pt x="16" y="116"/>
                    </a:cubicBezTo>
                    <a:cubicBezTo>
                      <a:pt x="11" y="116"/>
                      <a:pt x="2" y="108"/>
                      <a:pt x="2" y="103"/>
                    </a:cubicBezTo>
                    <a:cubicBezTo>
                      <a:pt x="0" y="84"/>
                      <a:pt x="0" y="64"/>
                      <a:pt x="1" y="45"/>
                    </a:cubicBezTo>
                    <a:cubicBezTo>
                      <a:pt x="2" y="40"/>
                      <a:pt x="7" y="32"/>
                      <a:pt x="12" y="30"/>
                    </a:cubicBezTo>
                    <a:cubicBezTo>
                      <a:pt x="52" y="14"/>
                      <a:pt x="63" y="0"/>
                      <a:pt x="60" y="60"/>
                    </a:cubicBezTo>
                    <a:close/>
                    <a:moveTo>
                      <a:pt x="37" y="50"/>
                    </a:moveTo>
                    <a:cubicBezTo>
                      <a:pt x="34" y="49"/>
                      <a:pt x="31" y="49"/>
                      <a:pt x="27" y="48"/>
                    </a:cubicBezTo>
                    <a:cubicBezTo>
                      <a:pt x="27" y="61"/>
                      <a:pt x="26" y="74"/>
                      <a:pt x="25" y="86"/>
                    </a:cubicBezTo>
                    <a:cubicBezTo>
                      <a:pt x="28" y="86"/>
                      <a:pt x="31" y="87"/>
                      <a:pt x="34" y="87"/>
                    </a:cubicBezTo>
                    <a:cubicBezTo>
                      <a:pt x="35" y="75"/>
                      <a:pt x="36" y="62"/>
                      <a:pt x="3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1" name="Group 39"/>
            <p:cNvGrpSpPr>
              <a:grpSpLocks noChangeAspect="1"/>
            </p:cNvGrpSpPr>
            <p:nvPr/>
          </p:nvGrpSpPr>
          <p:grpSpPr bwMode="auto">
            <a:xfrm>
              <a:off x="403283" y="2262137"/>
              <a:ext cx="184517" cy="141417"/>
              <a:chOff x="244" y="1479"/>
              <a:chExt cx="137" cy="105"/>
            </a:xfrm>
          </p:grpSpPr>
          <p:sp>
            <p:nvSpPr>
              <p:cNvPr id="252" name="AutoShape 38"/>
              <p:cNvSpPr>
                <a:spLocks noChangeAspect="1" noChangeArrowheads="1" noTextEdit="1"/>
              </p:cNvSpPr>
              <p:nvPr/>
            </p:nvSpPr>
            <p:spPr bwMode="auto">
              <a:xfrm>
                <a:off x="244" y="1479"/>
                <a:ext cx="13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40"/>
              <p:cNvSpPr>
                <a:spLocks noEditPoints="1"/>
              </p:cNvSpPr>
              <p:nvPr/>
            </p:nvSpPr>
            <p:spPr bwMode="auto">
              <a:xfrm>
                <a:off x="244" y="1479"/>
                <a:ext cx="137" cy="105"/>
              </a:xfrm>
              <a:custGeom>
                <a:avLst/>
                <a:gdLst>
                  <a:gd name="T0" fmla="*/ 81 w 1023"/>
                  <a:gd name="T1" fmla="*/ 352 h 779"/>
                  <a:gd name="T2" fmla="*/ 21 w 1023"/>
                  <a:gd name="T3" fmla="*/ 351 h 779"/>
                  <a:gd name="T4" fmla="*/ 2 w 1023"/>
                  <a:gd name="T5" fmla="*/ 342 h 779"/>
                  <a:gd name="T6" fmla="*/ 9 w 1023"/>
                  <a:gd name="T7" fmla="*/ 323 h 779"/>
                  <a:gd name="T8" fmla="*/ 316 w 1023"/>
                  <a:gd name="T9" fmla="*/ 11 h 779"/>
                  <a:gd name="T10" fmla="*/ 340 w 1023"/>
                  <a:gd name="T11" fmla="*/ 1 h 779"/>
                  <a:gd name="T12" fmla="*/ 684 w 1023"/>
                  <a:gd name="T13" fmla="*/ 1 h 779"/>
                  <a:gd name="T14" fmla="*/ 709 w 1023"/>
                  <a:gd name="T15" fmla="*/ 12 h 779"/>
                  <a:gd name="T16" fmla="*/ 1013 w 1023"/>
                  <a:gd name="T17" fmla="*/ 322 h 779"/>
                  <a:gd name="T18" fmla="*/ 1023 w 1023"/>
                  <a:gd name="T19" fmla="*/ 342 h 779"/>
                  <a:gd name="T20" fmla="*/ 1001 w 1023"/>
                  <a:gd name="T21" fmla="*/ 351 h 779"/>
                  <a:gd name="T22" fmla="*/ 943 w 1023"/>
                  <a:gd name="T23" fmla="*/ 352 h 779"/>
                  <a:gd name="T24" fmla="*/ 943 w 1023"/>
                  <a:gd name="T25" fmla="*/ 377 h 779"/>
                  <a:gd name="T26" fmla="*/ 943 w 1023"/>
                  <a:gd name="T27" fmla="*/ 749 h 779"/>
                  <a:gd name="T28" fmla="*/ 914 w 1023"/>
                  <a:gd name="T29" fmla="*/ 779 h 779"/>
                  <a:gd name="T30" fmla="*/ 110 w 1023"/>
                  <a:gd name="T31" fmla="*/ 779 h 779"/>
                  <a:gd name="T32" fmla="*/ 81 w 1023"/>
                  <a:gd name="T33" fmla="*/ 749 h 779"/>
                  <a:gd name="T34" fmla="*/ 81 w 1023"/>
                  <a:gd name="T35" fmla="*/ 378 h 779"/>
                  <a:gd name="T36" fmla="*/ 81 w 1023"/>
                  <a:gd name="T37" fmla="*/ 352 h 779"/>
                  <a:gd name="T38" fmla="*/ 47 w 1023"/>
                  <a:gd name="T39" fmla="*/ 323 h 779"/>
                  <a:gd name="T40" fmla="*/ 975 w 1023"/>
                  <a:gd name="T41" fmla="*/ 323 h 779"/>
                  <a:gd name="T42" fmla="*/ 966 w 1023"/>
                  <a:gd name="T43" fmla="*/ 313 h 779"/>
                  <a:gd name="T44" fmla="*/ 696 w 1023"/>
                  <a:gd name="T45" fmla="*/ 37 h 779"/>
                  <a:gd name="T46" fmla="*/ 670 w 1023"/>
                  <a:gd name="T47" fmla="*/ 27 h 779"/>
                  <a:gd name="T48" fmla="*/ 356 w 1023"/>
                  <a:gd name="T49" fmla="*/ 27 h 779"/>
                  <a:gd name="T50" fmla="*/ 323 w 1023"/>
                  <a:gd name="T51" fmla="*/ 41 h 779"/>
                  <a:gd name="T52" fmla="*/ 65 w 1023"/>
                  <a:gd name="T53" fmla="*/ 306 h 779"/>
                  <a:gd name="T54" fmla="*/ 47 w 1023"/>
                  <a:gd name="T55" fmla="*/ 323 h 779"/>
                  <a:gd name="T56" fmla="*/ 914 w 1023"/>
                  <a:gd name="T57" fmla="*/ 751 h 779"/>
                  <a:gd name="T58" fmla="*/ 914 w 1023"/>
                  <a:gd name="T59" fmla="*/ 353 h 779"/>
                  <a:gd name="T60" fmla="*/ 110 w 1023"/>
                  <a:gd name="T61" fmla="*/ 353 h 779"/>
                  <a:gd name="T62" fmla="*/ 110 w 1023"/>
                  <a:gd name="T63" fmla="*/ 751 h 779"/>
                  <a:gd name="T64" fmla="*/ 121 w 1023"/>
                  <a:gd name="T65" fmla="*/ 752 h 779"/>
                  <a:gd name="T66" fmla="*/ 589 w 1023"/>
                  <a:gd name="T67" fmla="*/ 752 h 779"/>
                  <a:gd name="T68" fmla="*/ 606 w 1023"/>
                  <a:gd name="T69" fmla="*/ 733 h 779"/>
                  <a:gd name="T70" fmla="*/ 606 w 1023"/>
                  <a:gd name="T71" fmla="*/ 457 h 779"/>
                  <a:gd name="T72" fmla="*/ 632 w 1023"/>
                  <a:gd name="T73" fmla="*/ 430 h 779"/>
                  <a:gd name="T74" fmla="*/ 820 w 1023"/>
                  <a:gd name="T75" fmla="*/ 430 h 779"/>
                  <a:gd name="T76" fmla="*/ 847 w 1023"/>
                  <a:gd name="T77" fmla="*/ 458 h 779"/>
                  <a:gd name="T78" fmla="*/ 847 w 1023"/>
                  <a:gd name="T79" fmla="*/ 714 h 779"/>
                  <a:gd name="T80" fmla="*/ 847 w 1023"/>
                  <a:gd name="T81" fmla="*/ 751 h 779"/>
                  <a:gd name="T82" fmla="*/ 914 w 1023"/>
                  <a:gd name="T83" fmla="*/ 751 h 779"/>
                  <a:gd name="T84" fmla="*/ 818 w 1023"/>
                  <a:gd name="T85" fmla="*/ 750 h 779"/>
                  <a:gd name="T86" fmla="*/ 818 w 1023"/>
                  <a:gd name="T87" fmla="*/ 459 h 779"/>
                  <a:gd name="T88" fmla="*/ 634 w 1023"/>
                  <a:gd name="T89" fmla="*/ 459 h 779"/>
                  <a:gd name="T90" fmla="*/ 634 w 1023"/>
                  <a:gd name="T91" fmla="*/ 750 h 779"/>
                  <a:gd name="T92" fmla="*/ 818 w 1023"/>
                  <a:gd name="T93" fmla="*/ 75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3" h="779">
                    <a:moveTo>
                      <a:pt x="81" y="352"/>
                    </a:moveTo>
                    <a:cubicBezTo>
                      <a:pt x="59" y="352"/>
                      <a:pt x="40" y="353"/>
                      <a:pt x="21" y="351"/>
                    </a:cubicBezTo>
                    <a:cubicBezTo>
                      <a:pt x="14" y="351"/>
                      <a:pt x="5" y="347"/>
                      <a:pt x="2" y="342"/>
                    </a:cubicBezTo>
                    <a:cubicBezTo>
                      <a:pt x="0" y="338"/>
                      <a:pt x="5" y="328"/>
                      <a:pt x="9" y="323"/>
                    </a:cubicBezTo>
                    <a:cubicBezTo>
                      <a:pt x="111" y="219"/>
                      <a:pt x="213" y="115"/>
                      <a:pt x="316" y="11"/>
                    </a:cubicBezTo>
                    <a:cubicBezTo>
                      <a:pt x="321" y="5"/>
                      <a:pt x="332" y="1"/>
                      <a:pt x="340" y="1"/>
                    </a:cubicBezTo>
                    <a:cubicBezTo>
                      <a:pt x="455" y="0"/>
                      <a:pt x="569" y="0"/>
                      <a:pt x="684" y="1"/>
                    </a:cubicBezTo>
                    <a:cubicBezTo>
                      <a:pt x="692" y="1"/>
                      <a:pt x="703" y="6"/>
                      <a:pt x="709" y="12"/>
                    </a:cubicBezTo>
                    <a:cubicBezTo>
                      <a:pt x="811" y="115"/>
                      <a:pt x="912" y="218"/>
                      <a:pt x="1013" y="322"/>
                    </a:cubicBezTo>
                    <a:cubicBezTo>
                      <a:pt x="1018" y="327"/>
                      <a:pt x="1020" y="335"/>
                      <a:pt x="1023" y="342"/>
                    </a:cubicBezTo>
                    <a:cubicBezTo>
                      <a:pt x="1016" y="345"/>
                      <a:pt x="1009" y="351"/>
                      <a:pt x="1001" y="351"/>
                    </a:cubicBezTo>
                    <a:cubicBezTo>
                      <a:pt x="983" y="353"/>
                      <a:pt x="964" y="352"/>
                      <a:pt x="943" y="352"/>
                    </a:cubicBezTo>
                    <a:cubicBezTo>
                      <a:pt x="943" y="362"/>
                      <a:pt x="943" y="370"/>
                      <a:pt x="943" y="377"/>
                    </a:cubicBezTo>
                    <a:cubicBezTo>
                      <a:pt x="943" y="501"/>
                      <a:pt x="943" y="625"/>
                      <a:pt x="943" y="749"/>
                    </a:cubicBezTo>
                    <a:cubicBezTo>
                      <a:pt x="943" y="777"/>
                      <a:pt x="942" y="779"/>
                      <a:pt x="914" y="779"/>
                    </a:cubicBezTo>
                    <a:cubicBezTo>
                      <a:pt x="646" y="779"/>
                      <a:pt x="378" y="779"/>
                      <a:pt x="110" y="779"/>
                    </a:cubicBezTo>
                    <a:cubicBezTo>
                      <a:pt x="82" y="779"/>
                      <a:pt x="81" y="777"/>
                      <a:pt x="81" y="749"/>
                    </a:cubicBezTo>
                    <a:cubicBezTo>
                      <a:pt x="81" y="625"/>
                      <a:pt x="81" y="501"/>
                      <a:pt x="81" y="378"/>
                    </a:cubicBezTo>
                    <a:cubicBezTo>
                      <a:pt x="81" y="370"/>
                      <a:pt x="81" y="362"/>
                      <a:pt x="81" y="352"/>
                    </a:cubicBezTo>
                    <a:close/>
                    <a:moveTo>
                      <a:pt x="47" y="323"/>
                    </a:moveTo>
                    <a:cubicBezTo>
                      <a:pt x="359" y="323"/>
                      <a:pt x="666" y="323"/>
                      <a:pt x="975" y="323"/>
                    </a:cubicBezTo>
                    <a:cubicBezTo>
                      <a:pt x="971" y="318"/>
                      <a:pt x="969" y="315"/>
                      <a:pt x="966" y="313"/>
                    </a:cubicBezTo>
                    <a:cubicBezTo>
                      <a:pt x="876" y="221"/>
                      <a:pt x="786" y="129"/>
                      <a:pt x="696" y="37"/>
                    </a:cubicBezTo>
                    <a:cubicBezTo>
                      <a:pt x="690" y="31"/>
                      <a:pt x="679" y="27"/>
                      <a:pt x="670" y="27"/>
                    </a:cubicBezTo>
                    <a:cubicBezTo>
                      <a:pt x="565" y="27"/>
                      <a:pt x="460" y="27"/>
                      <a:pt x="356" y="27"/>
                    </a:cubicBezTo>
                    <a:cubicBezTo>
                      <a:pt x="342" y="27"/>
                      <a:pt x="332" y="31"/>
                      <a:pt x="323" y="41"/>
                    </a:cubicBezTo>
                    <a:cubicBezTo>
                      <a:pt x="237" y="129"/>
                      <a:pt x="151" y="217"/>
                      <a:pt x="65" y="306"/>
                    </a:cubicBezTo>
                    <a:cubicBezTo>
                      <a:pt x="60" y="311"/>
                      <a:pt x="55" y="316"/>
                      <a:pt x="47" y="323"/>
                    </a:cubicBezTo>
                    <a:close/>
                    <a:moveTo>
                      <a:pt x="914" y="751"/>
                    </a:moveTo>
                    <a:cubicBezTo>
                      <a:pt x="914" y="617"/>
                      <a:pt x="914" y="486"/>
                      <a:pt x="914" y="353"/>
                    </a:cubicBezTo>
                    <a:cubicBezTo>
                      <a:pt x="646" y="353"/>
                      <a:pt x="378" y="353"/>
                      <a:pt x="110" y="353"/>
                    </a:cubicBezTo>
                    <a:cubicBezTo>
                      <a:pt x="110" y="486"/>
                      <a:pt x="110" y="618"/>
                      <a:pt x="110" y="751"/>
                    </a:cubicBezTo>
                    <a:cubicBezTo>
                      <a:pt x="114" y="751"/>
                      <a:pt x="118" y="752"/>
                      <a:pt x="121" y="752"/>
                    </a:cubicBezTo>
                    <a:cubicBezTo>
                      <a:pt x="277" y="752"/>
                      <a:pt x="433" y="752"/>
                      <a:pt x="589" y="752"/>
                    </a:cubicBezTo>
                    <a:cubicBezTo>
                      <a:pt x="604" y="752"/>
                      <a:pt x="606" y="745"/>
                      <a:pt x="606" y="733"/>
                    </a:cubicBezTo>
                    <a:cubicBezTo>
                      <a:pt x="605" y="641"/>
                      <a:pt x="606" y="549"/>
                      <a:pt x="606" y="457"/>
                    </a:cubicBezTo>
                    <a:cubicBezTo>
                      <a:pt x="606" y="433"/>
                      <a:pt x="609" y="430"/>
                      <a:pt x="632" y="430"/>
                    </a:cubicBezTo>
                    <a:cubicBezTo>
                      <a:pt x="695" y="430"/>
                      <a:pt x="757" y="430"/>
                      <a:pt x="820" y="430"/>
                    </a:cubicBezTo>
                    <a:cubicBezTo>
                      <a:pt x="845" y="430"/>
                      <a:pt x="847" y="433"/>
                      <a:pt x="847" y="458"/>
                    </a:cubicBezTo>
                    <a:cubicBezTo>
                      <a:pt x="848" y="543"/>
                      <a:pt x="847" y="629"/>
                      <a:pt x="847" y="714"/>
                    </a:cubicBezTo>
                    <a:cubicBezTo>
                      <a:pt x="847" y="726"/>
                      <a:pt x="847" y="738"/>
                      <a:pt x="847" y="751"/>
                    </a:cubicBezTo>
                    <a:cubicBezTo>
                      <a:pt x="870" y="751"/>
                      <a:pt x="891" y="751"/>
                      <a:pt x="914" y="751"/>
                    </a:cubicBezTo>
                    <a:close/>
                    <a:moveTo>
                      <a:pt x="818" y="750"/>
                    </a:moveTo>
                    <a:cubicBezTo>
                      <a:pt x="818" y="652"/>
                      <a:pt x="818" y="555"/>
                      <a:pt x="818" y="459"/>
                    </a:cubicBezTo>
                    <a:cubicBezTo>
                      <a:pt x="756" y="459"/>
                      <a:pt x="695" y="459"/>
                      <a:pt x="634" y="459"/>
                    </a:cubicBezTo>
                    <a:cubicBezTo>
                      <a:pt x="634" y="557"/>
                      <a:pt x="634" y="653"/>
                      <a:pt x="634" y="750"/>
                    </a:cubicBezTo>
                    <a:cubicBezTo>
                      <a:pt x="696" y="750"/>
                      <a:pt x="757" y="750"/>
                      <a:pt x="818" y="7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41"/>
              <p:cNvSpPr>
                <a:spLocks noEditPoints="1"/>
              </p:cNvSpPr>
              <p:nvPr/>
            </p:nvSpPr>
            <p:spPr bwMode="auto">
              <a:xfrm>
                <a:off x="269" y="1538"/>
                <a:ext cx="41" cy="32"/>
              </a:xfrm>
              <a:custGeom>
                <a:avLst/>
                <a:gdLst>
                  <a:gd name="T0" fmla="*/ 152 w 305"/>
                  <a:gd name="T1" fmla="*/ 238 h 238"/>
                  <a:gd name="T2" fmla="*/ 25 w 305"/>
                  <a:gd name="T3" fmla="*/ 238 h 238"/>
                  <a:gd name="T4" fmla="*/ 0 w 305"/>
                  <a:gd name="T5" fmla="*/ 213 h 238"/>
                  <a:gd name="T6" fmla="*/ 0 w 305"/>
                  <a:gd name="T7" fmla="*/ 23 h 238"/>
                  <a:gd name="T8" fmla="*/ 24 w 305"/>
                  <a:gd name="T9" fmla="*/ 0 h 238"/>
                  <a:gd name="T10" fmla="*/ 281 w 305"/>
                  <a:gd name="T11" fmla="*/ 0 h 238"/>
                  <a:gd name="T12" fmla="*/ 305 w 305"/>
                  <a:gd name="T13" fmla="*/ 24 h 238"/>
                  <a:gd name="T14" fmla="*/ 305 w 305"/>
                  <a:gd name="T15" fmla="*/ 213 h 238"/>
                  <a:gd name="T16" fmla="*/ 280 w 305"/>
                  <a:gd name="T17" fmla="*/ 238 h 238"/>
                  <a:gd name="T18" fmla="*/ 152 w 305"/>
                  <a:gd name="T19" fmla="*/ 238 h 238"/>
                  <a:gd name="T20" fmla="*/ 276 w 305"/>
                  <a:gd name="T21" fmla="*/ 132 h 238"/>
                  <a:gd name="T22" fmla="*/ 167 w 305"/>
                  <a:gd name="T23" fmla="*/ 132 h 238"/>
                  <a:gd name="T24" fmla="*/ 167 w 305"/>
                  <a:gd name="T25" fmla="*/ 209 h 238"/>
                  <a:gd name="T26" fmla="*/ 276 w 305"/>
                  <a:gd name="T27" fmla="*/ 209 h 238"/>
                  <a:gd name="T28" fmla="*/ 276 w 305"/>
                  <a:gd name="T29" fmla="*/ 132 h 238"/>
                  <a:gd name="T30" fmla="*/ 29 w 305"/>
                  <a:gd name="T31" fmla="*/ 209 h 238"/>
                  <a:gd name="T32" fmla="*/ 137 w 305"/>
                  <a:gd name="T33" fmla="*/ 209 h 238"/>
                  <a:gd name="T34" fmla="*/ 137 w 305"/>
                  <a:gd name="T35" fmla="*/ 132 h 238"/>
                  <a:gd name="T36" fmla="*/ 29 w 305"/>
                  <a:gd name="T37" fmla="*/ 132 h 238"/>
                  <a:gd name="T38" fmla="*/ 29 w 305"/>
                  <a:gd name="T39" fmla="*/ 209 h 238"/>
                  <a:gd name="T40" fmla="*/ 277 w 305"/>
                  <a:gd name="T41" fmla="*/ 29 h 238"/>
                  <a:gd name="T42" fmla="*/ 167 w 305"/>
                  <a:gd name="T43" fmla="*/ 29 h 238"/>
                  <a:gd name="T44" fmla="*/ 167 w 305"/>
                  <a:gd name="T45" fmla="*/ 101 h 238"/>
                  <a:gd name="T46" fmla="*/ 277 w 305"/>
                  <a:gd name="T47" fmla="*/ 101 h 238"/>
                  <a:gd name="T48" fmla="*/ 277 w 305"/>
                  <a:gd name="T49" fmla="*/ 29 h 238"/>
                  <a:gd name="T50" fmla="*/ 29 w 305"/>
                  <a:gd name="T51" fmla="*/ 101 h 238"/>
                  <a:gd name="T52" fmla="*/ 137 w 305"/>
                  <a:gd name="T53" fmla="*/ 101 h 238"/>
                  <a:gd name="T54" fmla="*/ 137 w 305"/>
                  <a:gd name="T55" fmla="*/ 29 h 238"/>
                  <a:gd name="T56" fmla="*/ 29 w 305"/>
                  <a:gd name="T57" fmla="*/ 29 h 238"/>
                  <a:gd name="T58" fmla="*/ 29 w 305"/>
                  <a:gd name="T59" fmla="*/ 1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5" h="238">
                    <a:moveTo>
                      <a:pt x="152" y="238"/>
                    </a:moveTo>
                    <a:cubicBezTo>
                      <a:pt x="110" y="238"/>
                      <a:pt x="67" y="237"/>
                      <a:pt x="25" y="238"/>
                    </a:cubicBezTo>
                    <a:cubicBezTo>
                      <a:pt x="7" y="238"/>
                      <a:pt x="0" y="231"/>
                      <a:pt x="0" y="213"/>
                    </a:cubicBezTo>
                    <a:cubicBezTo>
                      <a:pt x="1" y="150"/>
                      <a:pt x="1" y="87"/>
                      <a:pt x="0" y="23"/>
                    </a:cubicBezTo>
                    <a:cubicBezTo>
                      <a:pt x="0" y="6"/>
                      <a:pt x="7" y="0"/>
                      <a:pt x="24" y="0"/>
                    </a:cubicBezTo>
                    <a:cubicBezTo>
                      <a:pt x="110" y="0"/>
                      <a:pt x="196" y="0"/>
                      <a:pt x="281" y="0"/>
                    </a:cubicBezTo>
                    <a:cubicBezTo>
                      <a:pt x="298" y="0"/>
                      <a:pt x="305" y="6"/>
                      <a:pt x="305" y="24"/>
                    </a:cubicBezTo>
                    <a:cubicBezTo>
                      <a:pt x="305" y="87"/>
                      <a:pt x="304" y="150"/>
                      <a:pt x="305" y="213"/>
                    </a:cubicBezTo>
                    <a:cubicBezTo>
                      <a:pt x="305" y="232"/>
                      <a:pt x="298" y="238"/>
                      <a:pt x="280" y="238"/>
                    </a:cubicBezTo>
                    <a:cubicBezTo>
                      <a:pt x="238" y="237"/>
                      <a:pt x="195" y="238"/>
                      <a:pt x="152" y="238"/>
                    </a:cubicBezTo>
                    <a:close/>
                    <a:moveTo>
                      <a:pt x="276" y="132"/>
                    </a:moveTo>
                    <a:cubicBezTo>
                      <a:pt x="239" y="132"/>
                      <a:pt x="203" y="132"/>
                      <a:pt x="167" y="132"/>
                    </a:cubicBezTo>
                    <a:cubicBezTo>
                      <a:pt x="167" y="158"/>
                      <a:pt x="167" y="183"/>
                      <a:pt x="167" y="209"/>
                    </a:cubicBezTo>
                    <a:cubicBezTo>
                      <a:pt x="204" y="209"/>
                      <a:pt x="240" y="209"/>
                      <a:pt x="276" y="209"/>
                    </a:cubicBezTo>
                    <a:cubicBezTo>
                      <a:pt x="276" y="183"/>
                      <a:pt x="276" y="158"/>
                      <a:pt x="276" y="132"/>
                    </a:cubicBezTo>
                    <a:close/>
                    <a:moveTo>
                      <a:pt x="29" y="209"/>
                    </a:moveTo>
                    <a:cubicBezTo>
                      <a:pt x="66" y="209"/>
                      <a:pt x="101" y="209"/>
                      <a:pt x="137" y="209"/>
                    </a:cubicBezTo>
                    <a:cubicBezTo>
                      <a:pt x="137" y="183"/>
                      <a:pt x="137" y="157"/>
                      <a:pt x="137" y="132"/>
                    </a:cubicBezTo>
                    <a:cubicBezTo>
                      <a:pt x="100" y="132"/>
                      <a:pt x="65" y="132"/>
                      <a:pt x="29" y="132"/>
                    </a:cubicBezTo>
                    <a:cubicBezTo>
                      <a:pt x="29" y="158"/>
                      <a:pt x="29" y="183"/>
                      <a:pt x="29" y="209"/>
                    </a:cubicBezTo>
                    <a:close/>
                    <a:moveTo>
                      <a:pt x="277" y="29"/>
                    </a:moveTo>
                    <a:cubicBezTo>
                      <a:pt x="239" y="29"/>
                      <a:pt x="203" y="29"/>
                      <a:pt x="167" y="29"/>
                    </a:cubicBezTo>
                    <a:cubicBezTo>
                      <a:pt x="167" y="54"/>
                      <a:pt x="167" y="77"/>
                      <a:pt x="167" y="101"/>
                    </a:cubicBezTo>
                    <a:cubicBezTo>
                      <a:pt x="204" y="101"/>
                      <a:pt x="240" y="101"/>
                      <a:pt x="277" y="101"/>
                    </a:cubicBezTo>
                    <a:cubicBezTo>
                      <a:pt x="277" y="77"/>
                      <a:pt x="277" y="54"/>
                      <a:pt x="277" y="29"/>
                    </a:cubicBezTo>
                    <a:close/>
                    <a:moveTo>
                      <a:pt x="29" y="101"/>
                    </a:moveTo>
                    <a:cubicBezTo>
                      <a:pt x="67" y="101"/>
                      <a:pt x="102" y="101"/>
                      <a:pt x="137" y="101"/>
                    </a:cubicBezTo>
                    <a:cubicBezTo>
                      <a:pt x="137" y="76"/>
                      <a:pt x="137" y="52"/>
                      <a:pt x="137" y="29"/>
                    </a:cubicBezTo>
                    <a:cubicBezTo>
                      <a:pt x="100" y="29"/>
                      <a:pt x="65" y="29"/>
                      <a:pt x="29" y="29"/>
                    </a:cubicBezTo>
                    <a:cubicBezTo>
                      <a:pt x="29" y="53"/>
                      <a:pt x="29" y="77"/>
                      <a:pt x="29" y="1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255" name="Straight Connector 254"/>
            <p:cNvCxnSpPr>
              <a:cxnSpLocks/>
              <a:stCxn id="259" idx="2"/>
            </p:cNvCxnSpPr>
            <p:nvPr/>
          </p:nvCxnSpPr>
          <p:spPr>
            <a:xfrm flipH="1">
              <a:off x="530425" y="3028547"/>
              <a:ext cx="557507" cy="4762"/>
            </a:xfrm>
            <a:prstGeom prst="line">
              <a:avLst/>
            </a:prstGeom>
            <a:ln w="6350">
              <a:solidFill>
                <a:srgbClr val="07529F"/>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530424" y="3030928"/>
              <a:ext cx="0" cy="460291"/>
            </a:xfrm>
            <a:prstGeom prst="line">
              <a:avLst/>
            </a:prstGeom>
            <a:ln w="6350">
              <a:solidFill>
                <a:srgbClr val="07529F"/>
              </a:solidFill>
            </a:ln>
          </p:spPr>
          <p:style>
            <a:lnRef idx="1">
              <a:schemeClr val="accent1"/>
            </a:lnRef>
            <a:fillRef idx="0">
              <a:schemeClr val="accent1"/>
            </a:fillRef>
            <a:effectRef idx="0">
              <a:schemeClr val="accent1"/>
            </a:effectRef>
            <a:fontRef idx="minor">
              <a:schemeClr val="tx1"/>
            </a:fontRef>
          </p:style>
        </p:cxnSp>
        <p:sp>
          <p:nvSpPr>
            <p:cNvPr id="257" name="Rectangle 256"/>
            <p:cNvSpPr/>
            <p:nvPr/>
          </p:nvSpPr>
          <p:spPr>
            <a:xfrm>
              <a:off x="62657" y="3483725"/>
              <a:ext cx="931472" cy="307777"/>
            </a:xfrm>
            <a:prstGeom prst="rect">
              <a:avLst/>
            </a:prstGeom>
          </p:spPr>
          <p:txBody>
            <a:bodyPr wrap="square">
              <a:spAutoFit/>
            </a:bodyPr>
            <a:lstStyle/>
            <a:p>
              <a:pPr algn="ctr"/>
              <a:r>
                <a:rPr lang="en-US" sz="1400" dirty="0">
                  <a:solidFill>
                    <a:srgbClr val="07529F"/>
                  </a:solidFill>
                  <a:latin typeface="Rubik Bold" panose="00000800000000000000" pitchFamily="2" charset="-79"/>
                  <a:cs typeface="Rubik Bold" panose="00000800000000000000" pitchFamily="2" charset="-79"/>
                </a:rPr>
                <a:t>37.79% </a:t>
              </a:r>
            </a:p>
          </p:txBody>
        </p:sp>
        <p:sp>
          <p:nvSpPr>
            <p:cNvPr id="258" name="Rectangle 257"/>
            <p:cNvSpPr/>
            <p:nvPr/>
          </p:nvSpPr>
          <p:spPr>
            <a:xfrm>
              <a:off x="402558" y="3293975"/>
              <a:ext cx="251671" cy="223683"/>
            </a:xfrm>
            <a:prstGeom prst="rect">
              <a:avLst/>
            </a:prstGeom>
            <a:solidFill>
              <a:srgbClr val="FFA2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1087932" y="2996988"/>
              <a:ext cx="63118" cy="63118"/>
            </a:xfrm>
            <a:prstGeom prst="ellipse">
              <a:avLst/>
            </a:prstGeom>
            <a:solidFill>
              <a:srgbClr val="07529F"/>
            </a:solidFill>
            <a:ln w="19050">
              <a:solidFill>
                <a:srgbClr val="FFC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227962" y="3697405"/>
              <a:ext cx="554960" cy="215444"/>
            </a:xfrm>
            <a:prstGeom prst="rect">
              <a:avLst/>
            </a:prstGeom>
          </p:spPr>
          <p:txBody>
            <a:bodyPr wrap="none">
              <a:spAutoFit/>
            </a:bodyPr>
            <a:lstStyle/>
            <a:p>
              <a:r>
                <a:rPr lang="en-US" sz="800" dirty="0">
                  <a:solidFill>
                    <a:srgbClr val="575856"/>
                  </a:solidFill>
                  <a:latin typeface="Rubik Light" panose="00000400000000000000" pitchFamily="2" charset="-79"/>
                  <a:cs typeface="Rubik Light" panose="00000400000000000000" pitchFamily="2" charset="-79"/>
                </a:rPr>
                <a:t>Mid Cap</a:t>
              </a:r>
            </a:p>
          </p:txBody>
        </p:sp>
        <p:grpSp>
          <p:nvGrpSpPr>
            <p:cNvPr id="261" name="Group 44"/>
            <p:cNvGrpSpPr>
              <a:grpSpLocks noChangeAspect="1"/>
            </p:cNvGrpSpPr>
            <p:nvPr/>
          </p:nvGrpSpPr>
          <p:grpSpPr bwMode="auto">
            <a:xfrm>
              <a:off x="459579" y="3329581"/>
              <a:ext cx="135736" cy="148877"/>
              <a:chOff x="285" y="2221"/>
              <a:chExt cx="93" cy="102"/>
            </a:xfrm>
          </p:grpSpPr>
          <p:sp>
            <p:nvSpPr>
              <p:cNvPr id="262" name="AutoShape 43"/>
              <p:cNvSpPr>
                <a:spLocks noChangeAspect="1" noChangeArrowheads="1" noTextEdit="1"/>
              </p:cNvSpPr>
              <p:nvPr/>
            </p:nvSpPr>
            <p:spPr bwMode="auto">
              <a:xfrm>
                <a:off x="285" y="2221"/>
                <a:ext cx="9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45"/>
              <p:cNvSpPr>
                <a:spLocks noEditPoints="1"/>
              </p:cNvSpPr>
              <p:nvPr/>
            </p:nvSpPr>
            <p:spPr bwMode="auto">
              <a:xfrm>
                <a:off x="285" y="2221"/>
                <a:ext cx="93" cy="102"/>
              </a:xfrm>
              <a:custGeom>
                <a:avLst/>
                <a:gdLst>
                  <a:gd name="T0" fmla="*/ 85 w 938"/>
                  <a:gd name="T1" fmla="*/ 981 h 1024"/>
                  <a:gd name="T2" fmla="*/ 85 w 938"/>
                  <a:gd name="T3" fmla="*/ 955 h 1024"/>
                  <a:gd name="T4" fmla="*/ 85 w 938"/>
                  <a:gd name="T5" fmla="*/ 37 h 1024"/>
                  <a:gd name="T6" fmla="*/ 121 w 938"/>
                  <a:gd name="T7" fmla="*/ 0 h 1024"/>
                  <a:gd name="T8" fmla="*/ 817 w 938"/>
                  <a:gd name="T9" fmla="*/ 0 h 1024"/>
                  <a:gd name="T10" fmla="*/ 853 w 938"/>
                  <a:gd name="T11" fmla="*/ 36 h 1024"/>
                  <a:gd name="T12" fmla="*/ 853 w 938"/>
                  <a:gd name="T13" fmla="*/ 954 h 1024"/>
                  <a:gd name="T14" fmla="*/ 853 w 938"/>
                  <a:gd name="T15" fmla="*/ 981 h 1024"/>
                  <a:gd name="T16" fmla="*/ 907 w 938"/>
                  <a:gd name="T17" fmla="*/ 981 h 1024"/>
                  <a:gd name="T18" fmla="*/ 937 w 938"/>
                  <a:gd name="T19" fmla="*/ 1002 h 1024"/>
                  <a:gd name="T20" fmla="*/ 906 w 938"/>
                  <a:gd name="T21" fmla="*/ 1024 h 1024"/>
                  <a:gd name="T22" fmla="*/ 30 w 938"/>
                  <a:gd name="T23" fmla="*/ 1024 h 1024"/>
                  <a:gd name="T24" fmla="*/ 0 w 938"/>
                  <a:gd name="T25" fmla="*/ 1003 h 1024"/>
                  <a:gd name="T26" fmla="*/ 29 w 938"/>
                  <a:gd name="T27" fmla="*/ 981 h 1024"/>
                  <a:gd name="T28" fmla="*/ 85 w 938"/>
                  <a:gd name="T29" fmla="*/ 981 h 1024"/>
                  <a:gd name="T30" fmla="*/ 341 w 938"/>
                  <a:gd name="T31" fmla="*/ 980 h 1024"/>
                  <a:gd name="T32" fmla="*/ 341 w 938"/>
                  <a:gd name="T33" fmla="*/ 800 h 1024"/>
                  <a:gd name="T34" fmla="*/ 372 w 938"/>
                  <a:gd name="T35" fmla="*/ 768 h 1024"/>
                  <a:gd name="T36" fmla="*/ 538 w 938"/>
                  <a:gd name="T37" fmla="*/ 768 h 1024"/>
                  <a:gd name="T38" fmla="*/ 597 w 938"/>
                  <a:gd name="T39" fmla="*/ 827 h 1024"/>
                  <a:gd name="T40" fmla="*/ 597 w 938"/>
                  <a:gd name="T41" fmla="*/ 980 h 1024"/>
                  <a:gd name="T42" fmla="*/ 808 w 938"/>
                  <a:gd name="T43" fmla="*/ 980 h 1024"/>
                  <a:gd name="T44" fmla="*/ 808 w 938"/>
                  <a:gd name="T45" fmla="*/ 44 h 1024"/>
                  <a:gd name="T46" fmla="*/ 129 w 938"/>
                  <a:gd name="T47" fmla="*/ 44 h 1024"/>
                  <a:gd name="T48" fmla="*/ 129 w 938"/>
                  <a:gd name="T49" fmla="*/ 980 h 1024"/>
                  <a:gd name="T50" fmla="*/ 341 w 938"/>
                  <a:gd name="T51" fmla="*/ 980 h 1024"/>
                  <a:gd name="T52" fmla="*/ 553 w 938"/>
                  <a:gd name="T53" fmla="*/ 812 h 1024"/>
                  <a:gd name="T54" fmla="*/ 385 w 938"/>
                  <a:gd name="T55" fmla="*/ 812 h 1024"/>
                  <a:gd name="T56" fmla="*/ 385 w 938"/>
                  <a:gd name="T57" fmla="*/ 979 h 1024"/>
                  <a:gd name="T58" fmla="*/ 553 w 938"/>
                  <a:gd name="T59" fmla="*/ 979 h 1024"/>
                  <a:gd name="T60" fmla="*/ 553 w 938"/>
                  <a:gd name="T61" fmla="*/ 812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8" h="1024">
                    <a:moveTo>
                      <a:pt x="85" y="981"/>
                    </a:moveTo>
                    <a:cubicBezTo>
                      <a:pt x="85" y="971"/>
                      <a:pt x="85" y="963"/>
                      <a:pt x="85" y="955"/>
                    </a:cubicBezTo>
                    <a:cubicBezTo>
                      <a:pt x="85" y="649"/>
                      <a:pt x="85" y="343"/>
                      <a:pt x="85" y="37"/>
                    </a:cubicBezTo>
                    <a:cubicBezTo>
                      <a:pt x="85" y="4"/>
                      <a:pt x="89" y="0"/>
                      <a:pt x="121" y="0"/>
                    </a:cubicBezTo>
                    <a:cubicBezTo>
                      <a:pt x="353" y="0"/>
                      <a:pt x="585" y="0"/>
                      <a:pt x="817" y="0"/>
                    </a:cubicBezTo>
                    <a:cubicBezTo>
                      <a:pt x="848" y="0"/>
                      <a:pt x="853" y="5"/>
                      <a:pt x="853" y="36"/>
                    </a:cubicBezTo>
                    <a:cubicBezTo>
                      <a:pt x="853" y="342"/>
                      <a:pt x="853" y="648"/>
                      <a:pt x="853" y="954"/>
                    </a:cubicBezTo>
                    <a:cubicBezTo>
                      <a:pt x="853" y="962"/>
                      <a:pt x="853" y="970"/>
                      <a:pt x="853" y="981"/>
                    </a:cubicBezTo>
                    <a:cubicBezTo>
                      <a:pt x="871" y="981"/>
                      <a:pt x="889" y="981"/>
                      <a:pt x="907" y="981"/>
                    </a:cubicBezTo>
                    <a:cubicBezTo>
                      <a:pt x="922" y="981"/>
                      <a:pt x="936" y="983"/>
                      <a:pt x="937" y="1002"/>
                    </a:cubicBezTo>
                    <a:cubicBezTo>
                      <a:pt x="938" y="1017"/>
                      <a:pt x="928" y="1024"/>
                      <a:pt x="906" y="1024"/>
                    </a:cubicBezTo>
                    <a:cubicBezTo>
                      <a:pt x="614" y="1024"/>
                      <a:pt x="322" y="1024"/>
                      <a:pt x="30" y="1024"/>
                    </a:cubicBezTo>
                    <a:cubicBezTo>
                      <a:pt x="15" y="1024"/>
                      <a:pt x="1" y="1022"/>
                      <a:pt x="0" y="1003"/>
                    </a:cubicBezTo>
                    <a:cubicBezTo>
                      <a:pt x="0" y="984"/>
                      <a:pt x="14" y="981"/>
                      <a:pt x="29" y="981"/>
                    </a:cubicBezTo>
                    <a:cubicBezTo>
                      <a:pt x="47" y="981"/>
                      <a:pt x="64" y="981"/>
                      <a:pt x="85" y="981"/>
                    </a:cubicBezTo>
                    <a:close/>
                    <a:moveTo>
                      <a:pt x="341" y="980"/>
                    </a:moveTo>
                    <a:cubicBezTo>
                      <a:pt x="341" y="918"/>
                      <a:pt x="340" y="859"/>
                      <a:pt x="341" y="800"/>
                    </a:cubicBezTo>
                    <a:cubicBezTo>
                      <a:pt x="341" y="774"/>
                      <a:pt x="347" y="768"/>
                      <a:pt x="372" y="768"/>
                    </a:cubicBezTo>
                    <a:cubicBezTo>
                      <a:pt x="428" y="768"/>
                      <a:pt x="483" y="768"/>
                      <a:pt x="538" y="768"/>
                    </a:cubicBezTo>
                    <a:cubicBezTo>
                      <a:pt x="599" y="767"/>
                      <a:pt x="597" y="767"/>
                      <a:pt x="597" y="827"/>
                    </a:cubicBezTo>
                    <a:cubicBezTo>
                      <a:pt x="596" y="878"/>
                      <a:pt x="597" y="928"/>
                      <a:pt x="597" y="980"/>
                    </a:cubicBezTo>
                    <a:cubicBezTo>
                      <a:pt x="668" y="980"/>
                      <a:pt x="738" y="980"/>
                      <a:pt x="808" y="980"/>
                    </a:cubicBezTo>
                    <a:cubicBezTo>
                      <a:pt x="808" y="667"/>
                      <a:pt x="808" y="356"/>
                      <a:pt x="808" y="44"/>
                    </a:cubicBezTo>
                    <a:cubicBezTo>
                      <a:pt x="581" y="44"/>
                      <a:pt x="355" y="44"/>
                      <a:pt x="129" y="44"/>
                    </a:cubicBezTo>
                    <a:cubicBezTo>
                      <a:pt x="129" y="357"/>
                      <a:pt x="129" y="668"/>
                      <a:pt x="129" y="980"/>
                    </a:cubicBezTo>
                    <a:cubicBezTo>
                      <a:pt x="200" y="980"/>
                      <a:pt x="269" y="980"/>
                      <a:pt x="341" y="980"/>
                    </a:cubicBezTo>
                    <a:close/>
                    <a:moveTo>
                      <a:pt x="553" y="812"/>
                    </a:moveTo>
                    <a:cubicBezTo>
                      <a:pt x="495" y="812"/>
                      <a:pt x="440" y="812"/>
                      <a:pt x="385" y="812"/>
                    </a:cubicBezTo>
                    <a:cubicBezTo>
                      <a:pt x="385" y="869"/>
                      <a:pt x="385" y="924"/>
                      <a:pt x="385" y="979"/>
                    </a:cubicBezTo>
                    <a:cubicBezTo>
                      <a:pt x="442" y="979"/>
                      <a:pt x="497" y="979"/>
                      <a:pt x="553" y="979"/>
                    </a:cubicBezTo>
                    <a:cubicBezTo>
                      <a:pt x="553" y="923"/>
                      <a:pt x="553" y="868"/>
                      <a:pt x="553" y="8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46"/>
              <p:cNvSpPr>
                <a:spLocks noEditPoints="1"/>
              </p:cNvSpPr>
              <p:nvPr/>
            </p:nvSpPr>
            <p:spPr bwMode="auto">
              <a:xfrm>
                <a:off x="302" y="2234"/>
                <a:ext cx="17" cy="17"/>
              </a:xfrm>
              <a:custGeom>
                <a:avLst/>
                <a:gdLst>
                  <a:gd name="T0" fmla="*/ 87 w 172"/>
                  <a:gd name="T1" fmla="*/ 1 h 172"/>
                  <a:gd name="T2" fmla="*/ 147 w 172"/>
                  <a:gd name="T3" fmla="*/ 1 h 172"/>
                  <a:gd name="T4" fmla="*/ 172 w 172"/>
                  <a:gd name="T5" fmla="*/ 26 h 172"/>
                  <a:gd name="T6" fmla="*/ 172 w 172"/>
                  <a:gd name="T7" fmla="*/ 146 h 172"/>
                  <a:gd name="T8" fmla="*/ 146 w 172"/>
                  <a:gd name="T9" fmla="*/ 172 h 172"/>
                  <a:gd name="T10" fmla="*/ 26 w 172"/>
                  <a:gd name="T11" fmla="*/ 172 h 172"/>
                  <a:gd name="T12" fmla="*/ 1 w 172"/>
                  <a:gd name="T13" fmla="*/ 147 h 172"/>
                  <a:gd name="T14" fmla="*/ 1 w 172"/>
                  <a:gd name="T15" fmla="*/ 27 h 172"/>
                  <a:gd name="T16" fmla="*/ 29 w 172"/>
                  <a:gd name="T17" fmla="*/ 1 h 172"/>
                  <a:gd name="T18" fmla="*/ 87 w 172"/>
                  <a:gd name="T19" fmla="*/ 1 h 172"/>
                  <a:gd name="T20" fmla="*/ 128 w 172"/>
                  <a:gd name="T21" fmla="*/ 45 h 172"/>
                  <a:gd name="T22" fmla="*/ 45 w 172"/>
                  <a:gd name="T23" fmla="*/ 45 h 172"/>
                  <a:gd name="T24" fmla="*/ 45 w 172"/>
                  <a:gd name="T25" fmla="*/ 128 h 172"/>
                  <a:gd name="T26" fmla="*/ 128 w 172"/>
                  <a:gd name="T27" fmla="*/ 128 h 172"/>
                  <a:gd name="T28" fmla="*/ 128 w 172"/>
                  <a:gd name="T29" fmla="*/ 4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172">
                    <a:moveTo>
                      <a:pt x="87" y="1"/>
                    </a:moveTo>
                    <a:cubicBezTo>
                      <a:pt x="107" y="1"/>
                      <a:pt x="127" y="1"/>
                      <a:pt x="147" y="1"/>
                    </a:cubicBezTo>
                    <a:cubicBezTo>
                      <a:pt x="163" y="1"/>
                      <a:pt x="171" y="10"/>
                      <a:pt x="172" y="26"/>
                    </a:cubicBezTo>
                    <a:cubicBezTo>
                      <a:pt x="172" y="66"/>
                      <a:pt x="172" y="106"/>
                      <a:pt x="172" y="146"/>
                    </a:cubicBezTo>
                    <a:cubicBezTo>
                      <a:pt x="172" y="163"/>
                      <a:pt x="162" y="172"/>
                      <a:pt x="146" y="172"/>
                    </a:cubicBezTo>
                    <a:cubicBezTo>
                      <a:pt x="106" y="172"/>
                      <a:pt x="66" y="172"/>
                      <a:pt x="26" y="172"/>
                    </a:cubicBezTo>
                    <a:cubicBezTo>
                      <a:pt x="10" y="172"/>
                      <a:pt x="1" y="162"/>
                      <a:pt x="1" y="147"/>
                    </a:cubicBezTo>
                    <a:cubicBezTo>
                      <a:pt x="0" y="107"/>
                      <a:pt x="0" y="67"/>
                      <a:pt x="1" y="27"/>
                    </a:cubicBezTo>
                    <a:cubicBezTo>
                      <a:pt x="1" y="9"/>
                      <a:pt x="11" y="0"/>
                      <a:pt x="29" y="1"/>
                    </a:cubicBezTo>
                    <a:cubicBezTo>
                      <a:pt x="48" y="1"/>
                      <a:pt x="67" y="1"/>
                      <a:pt x="87" y="1"/>
                    </a:cubicBezTo>
                    <a:close/>
                    <a:moveTo>
                      <a:pt x="128" y="45"/>
                    </a:moveTo>
                    <a:cubicBezTo>
                      <a:pt x="99" y="45"/>
                      <a:pt x="72" y="45"/>
                      <a:pt x="45" y="45"/>
                    </a:cubicBezTo>
                    <a:cubicBezTo>
                      <a:pt x="45" y="73"/>
                      <a:pt x="45" y="100"/>
                      <a:pt x="45" y="128"/>
                    </a:cubicBezTo>
                    <a:cubicBezTo>
                      <a:pt x="73" y="128"/>
                      <a:pt x="100" y="128"/>
                      <a:pt x="128" y="128"/>
                    </a:cubicBezTo>
                    <a:cubicBezTo>
                      <a:pt x="128" y="100"/>
                      <a:pt x="128" y="74"/>
                      <a:pt x="128"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47"/>
              <p:cNvSpPr>
                <a:spLocks noEditPoints="1"/>
              </p:cNvSpPr>
              <p:nvPr/>
            </p:nvSpPr>
            <p:spPr bwMode="auto">
              <a:xfrm>
                <a:off x="344" y="2234"/>
                <a:ext cx="17" cy="17"/>
              </a:xfrm>
              <a:custGeom>
                <a:avLst/>
                <a:gdLst>
                  <a:gd name="T0" fmla="*/ 87 w 172"/>
                  <a:gd name="T1" fmla="*/ 0 h 171"/>
                  <a:gd name="T2" fmla="*/ 145 w 172"/>
                  <a:gd name="T3" fmla="*/ 0 h 171"/>
                  <a:gd name="T4" fmla="*/ 171 w 172"/>
                  <a:gd name="T5" fmla="*/ 25 h 171"/>
                  <a:gd name="T6" fmla="*/ 172 w 172"/>
                  <a:gd name="T7" fmla="*/ 145 h 171"/>
                  <a:gd name="T8" fmla="*/ 145 w 172"/>
                  <a:gd name="T9" fmla="*/ 171 h 171"/>
                  <a:gd name="T10" fmla="*/ 27 w 172"/>
                  <a:gd name="T11" fmla="*/ 171 h 171"/>
                  <a:gd name="T12" fmla="*/ 0 w 172"/>
                  <a:gd name="T13" fmla="*/ 143 h 171"/>
                  <a:gd name="T14" fmla="*/ 1 w 172"/>
                  <a:gd name="T15" fmla="*/ 27 h 171"/>
                  <a:gd name="T16" fmla="*/ 29 w 172"/>
                  <a:gd name="T17" fmla="*/ 0 h 171"/>
                  <a:gd name="T18" fmla="*/ 87 w 172"/>
                  <a:gd name="T19" fmla="*/ 0 h 171"/>
                  <a:gd name="T20" fmla="*/ 45 w 172"/>
                  <a:gd name="T21" fmla="*/ 127 h 171"/>
                  <a:gd name="T22" fmla="*/ 127 w 172"/>
                  <a:gd name="T23" fmla="*/ 127 h 171"/>
                  <a:gd name="T24" fmla="*/ 127 w 172"/>
                  <a:gd name="T25" fmla="*/ 44 h 171"/>
                  <a:gd name="T26" fmla="*/ 45 w 172"/>
                  <a:gd name="T27" fmla="*/ 44 h 171"/>
                  <a:gd name="T28" fmla="*/ 45 w 172"/>
                  <a:gd name="T29" fmla="*/ 12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171">
                    <a:moveTo>
                      <a:pt x="87" y="0"/>
                    </a:moveTo>
                    <a:cubicBezTo>
                      <a:pt x="106" y="0"/>
                      <a:pt x="126" y="0"/>
                      <a:pt x="145" y="0"/>
                    </a:cubicBezTo>
                    <a:cubicBezTo>
                      <a:pt x="162" y="0"/>
                      <a:pt x="171" y="9"/>
                      <a:pt x="171" y="25"/>
                    </a:cubicBezTo>
                    <a:cubicBezTo>
                      <a:pt x="172" y="65"/>
                      <a:pt x="172" y="105"/>
                      <a:pt x="172" y="145"/>
                    </a:cubicBezTo>
                    <a:cubicBezTo>
                      <a:pt x="171" y="162"/>
                      <a:pt x="161" y="171"/>
                      <a:pt x="145" y="171"/>
                    </a:cubicBezTo>
                    <a:cubicBezTo>
                      <a:pt x="105" y="171"/>
                      <a:pt x="66" y="171"/>
                      <a:pt x="27" y="171"/>
                    </a:cubicBezTo>
                    <a:cubicBezTo>
                      <a:pt x="9" y="171"/>
                      <a:pt x="0" y="161"/>
                      <a:pt x="0" y="143"/>
                    </a:cubicBezTo>
                    <a:cubicBezTo>
                      <a:pt x="1" y="104"/>
                      <a:pt x="0" y="66"/>
                      <a:pt x="1" y="27"/>
                    </a:cubicBezTo>
                    <a:cubicBezTo>
                      <a:pt x="1" y="7"/>
                      <a:pt x="8" y="0"/>
                      <a:pt x="29" y="0"/>
                    </a:cubicBezTo>
                    <a:cubicBezTo>
                      <a:pt x="48" y="0"/>
                      <a:pt x="68" y="0"/>
                      <a:pt x="87" y="0"/>
                    </a:cubicBezTo>
                    <a:close/>
                    <a:moveTo>
                      <a:pt x="45" y="127"/>
                    </a:moveTo>
                    <a:cubicBezTo>
                      <a:pt x="73" y="127"/>
                      <a:pt x="100" y="127"/>
                      <a:pt x="127" y="127"/>
                    </a:cubicBezTo>
                    <a:cubicBezTo>
                      <a:pt x="127" y="99"/>
                      <a:pt x="127" y="72"/>
                      <a:pt x="127" y="44"/>
                    </a:cubicBezTo>
                    <a:cubicBezTo>
                      <a:pt x="100" y="44"/>
                      <a:pt x="73" y="44"/>
                      <a:pt x="45" y="44"/>
                    </a:cubicBezTo>
                    <a:cubicBezTo>
                      <a:pt x="45" y="72"/>
                      <a:pt x="45" y="98"/>
                      <a:pt x="45" y="1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48"/>
              <p:cNvSpPr>
                <a:spLocks noEditPoints="1"/>
              </p:cNvSpPr>
              <p:nvPr/>
            </p:nvSpPr>
            <p:spPr bwMode="auto">
              <a:xfrm>
                <a:off x="302" y="2255"/>
                <a:ext cx="17" cy="17"/>
              </a:xfrm>
              <a:custGeom>
                <a:avLst/>
                <a:gdLst>
                  <a:gd name="T0" fmla="*/ 86 w 172"/>
                  <a:gd name="T1" fmla="*/ 172 h 172"/>
                  <a:gd name="T2" fmla="*/ 30 w 172"/>
                  <a:gd name="T3" fmla="*/ 172 h 172"/>
                  <a:gd name="T4" fmla="*/ 1 w 172"/>
                  <a:gd name="T5" fmla="*/ 145 h 172"/>
                  <a:gd name="T6" fmla="*/ 1 w 172"/>
                  <a:gd name="T7" fmla="*/ 29 h 172"/>
                  <a:gd name="T8" fmla="*/ 29 w 172"/>
                  <a:gd name="T9" fmla="*/ 1 h 172"/>
                  <a:gd name="T10" fmla="*/ 143 w 172"/>
                  <a:gd name="T11" fmla="*/ 1 h 172"/>
                  <a:gd name="T12" fmla="*/ 172 w 172"/>
                  <a:gd name="T13" fmla="*/ 30 h 172"/>
                  <a:gd name="T14" fmla="*/ 172 w 172"/>
                  <a:gd name="T15" fmla="*/ 144 h 172"/>
                  <a:gd name="T16" fmla="*/ 143 w 172"/>
                  <a:gd name="T17" fmla="*/ 172 h 172"/>
                  <a:gd name="T18" fmla="*/ 86 w 172"/>
                  <a:gd name="T19" fmla="*/ 172 h 172"/>
                  <a:gd name="T20" fmla="*/ 127 w 172"/>
                  <a:gd name="T21" fmla="*/ 128 h 172"/>
                  <a:gd name="T22" fmla="*/ 127 w 172"/>
                  <a:gd name="T23" fmla="*/ 45 h 172"/>
                  <a:gd name="T24" fmla="*/ 45 w 172"/>
                  <a:gd name="T25" fmla="*/ 45 h 172"/>
                  <a:gd name="T26" fmla="*/ 45 w 172"/>
                  <a:gd name="T27" fmla="*/ 128 h 172"/>
                  <a:gd name="T28" fmla="*/ 127 w 172"/>
                  <a:gd name="T29" fmla="*/ 12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172">
                    <a:moveTo>
                      <a:pt x="86" y="172"/>
                    </a:moveTo>
                    <a:cubicBezTo>
                      <a:pt x="67" y="172"/>
                      <a:pt x="48" y="172"/>
                      <a:pt x="30" y="172"/>
                    </a:cubicBezTo>
                    <a:cubicBezTo>
                      <a:pt x="9" y="171"/>
                      <a:pt x="1" y="165"/>
                      <a:pt x="1" y="145"/>
                    </a:cubicBezTo>
                    <a:cubicBezTo>
                      <a:pt x="0" y="106"/>
                      <a:pt x="0" y="67"/>
                      <a:pt x="1" y="29"/>
                    </a:cubicBezTo>
                    <a:cubicBezTo>
                      <a:pt x="1" y="10"/>
                      <a:pt x="10" y="1"/>
                      <a:pt x="29" y="1"/>
                    </a:cubicBezTo>
                    <a:cubicBezTo>
                      <a:pt x="67" y="1"/>
                      <a:pt x="105" y="0"/>
                      <a:pt x="143" y="1"/>
                    </a:cubicBezTo>
                    <a:cubicBezTo>
                      <a:pt x="164" y="1"/>
                      <a:pt x="171" y="9"/>
                      <a:pt x="172" y="30"/>
                    </a:cubicBezTo>
                    <a:cubicBezTo>
                      <a:pt x="172" y="68"/>
                      <a:pt x="172" y="106"/>
                      <a:pt x="172" y="144"/>
                    </a:cubicBezTo>
                    <a:cubicBezTo>
                      <a:pt x="171" y="164"/>
                      <a:pt x="164" y="171"/>
                      <a:pt x="143" y="172"/>
                    </a:cubicBezTo>
                    <a:cubicBezTo>
                      <a:pt x="124" y="172"/>
                      <a:pt x="105" y="172"/>
                      <a:pt x="86" y="172"/>
                    </a:cubicBezTo>
                    <a:close/>
                    <a:moveTo>
                      <a:pt x="127" y="128"/>
                    </a:moveTo>
                    <a:cubicBezTo>
                      <a:pt x="127" y="99"/>
                      <a:pt x="127" y="72"/>
                      <a:pt x="127" y="45"/>
                    </a:cubicBezTo>
                    <a:cubicBezTo>
                      <a:pt x="98" y="45"/>
                      <a:pt x="71" y="45"/>
                      <a:pt x="45" y="45"/>
                    </a:cubicBezTo>
                    <a:cubicBezTo>
                      <a:pt x="45" y="74"/>
                      <a:pt x="45" y="101"/>
                      <a:pt x="45" y="128"/>
                    </a:cubicBezTo>
                    <a:cubicBezTo>
                      <a:pt x="73" y="128"/>
                      <a:pt x="99" y="128"/>
                      <a:pt x="127" y="1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49"/>
              <p:cNvSpPr>
                <a:spLocks noEditPoints="1"/>
              </p:cNvSpPr>
              <p:nvPr/>
            </p:nvSpPr>
            <p:spPr bwMode="auto">
              <a:xfrm>
                <a:off x="344" y="2255"/>
                <a:ext cx="17" cy="17"/>
              </a:xfrm>
              <a:custGeom>
                <a:avLst/>
                <a:gdLst>
                  <a:gd name="T0" fmla="*/ 85 w 172"/>
                  <a:gd name="T1" fmla="*/ 172 h 172"/>
                  <a:gd name="T2" fmla="*/ 27 w 172"/>
                  <a:gd name="T3" fmla="*/ 172 h 172"/>
                  <a:gd name="T4" fmla="*/ 1 w 172"/>
                  <a:gd name="T5" fmla="*/ 145 h 172"/>
                  <a:gd name="T6" fmla="*/ 0 w 172"/>
                  <a:gd name="T7" fmla="*/ 29 h 172"/>
                  <a:gd name="T8" fmla="*/ 27 w 172"/>
                  <a:gd name="T9" fmla="*/ 1 h 172"/>
                  <a:gd name="T10" fmla="*/ 145 w 172"/>
                  <a:gd name="T11" fmla="*/ 1 h 172"/>
                  <a:gd name="T12" fmla="*/ 172 w 172"/>
                  <a:gd name="T13" fmla="*/ 28 h 172"/>
                  <a:gd name="T14" fmla="*/ 172 w 172"/>
                  <a:gd name="T15" fmla="*/ 144 h 172"/>
                  <a:gd name="T16" fmla="*/ 143 w 172"/>
                  <a:gd name="T17" fmla="*/ 172 h 172"/>
                  <a:gd name="T18" fmla="*/ 85 w 172"/>
                  <a:gd name="T19" fmla="*/ 172 h 172"/>
                  <a:gd name="T20" fmla="*/ 127 w 172"/>
                  <a:gd name="T21" fmla="*/ 128 h 172"/>
                  <a:gd name="T22" fmla="*/ 127 w 172"/>
                  <a:gd name="T23" fmla="*/ 45 h 172"/>
                  <a:gd name="T24" fmla="*/ 45 w 172"/>
                  <a:gd name="T25" fmla="*/ 45 h 172"/>
                  <a:gd name="T26" fmla="*/ 45 w 172"/>
                  <a:gd name="T27" fmla="*/ 128 h 172"/>
                  <a:gd name="T28" fmla="*/ 127 w 172"/>
                  <a:gd name="T29" fmla="*/ 12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172">
                    <a:moveTo>
                      <a:pt x="85" y="172"/>
                    </a:moveTo>
                    <a:cubicBezTo>
                      <a:pt x="66" y="172"/>
                      <a:pt x="47" y="172"/>
                      <a:pt x="27" y="172"/>
                    </a:cubicBezTo>
                    <a:cubicBezTo>
                      <a:pt x="9" y="172"/>
                      <a:pt x="0" y="163"/>
                      <a:pt x="1" y="145"/>
                    </a:cubicBezTo>
                    <a:cubicBezTo>
                      <a:pt x="1" y="106"/>
                      <a:pt x="1" y="67"/>
                      <a:pt x="0" y="29"/>
                    </a:cubicBezTo>
                    <a:cubicBezTo>
                      <a:pt x="0" y="11"/>
                      <a:pt x="9" y="1"/>
                      <a:pt x="27" y="1"/>
                    </a:cubicBezTo>
                    <a:cubicBezTo>
                      <a:pt x="66" y="0"/>
                      <a:pt x="105" y="1"/>
                      <a:pt x="145" y="1"/>
                    </a:cubicBezTo>
                    <a:cubicBezTo>
                      <a:pt x="162" y="1"/>
                      <a:pt x="172" y="10"/>
                      <a:pt x="172" y="28"/>
                    </a:cubicBezTo>
                    <a:cubicBezTo>
                      <a:pt x="172" y="67"/>
                      <a:pt x="172" y="105"/>
                      <a:pt x="172" y="144"/>
                    </a:cubicBezTo>
                    <a:cubicBezTo>
                      <a:pt x="171" y="164"/>
                      <a:pt x="164" y="171"/>
                      <a:pt x="143" y="172"/>
                    </a:cubicBezTo>
                    <a:cubicBezTo>
                      <a:pt x="124" y="172"/>
                      <a:pt x="105" y="172"/>
                      <a:pt x="85" y="172"/>
                    </a:cubicBezTo>
                    <a:close/>
                    <a:moveTo>
                      <a:pt x="127" y="128"/>
                    </a:moveTo>
                    <a:cubicBezTo>
                      <a:pt x="127" y="99"/>
                      <a:pt x="127" y="72"/>
                      <a:pt x="127" y="45"/>
                    </a:cubicBezTo>
                    <a:cubicBezTo>
                      <a:pt x="99" y="45"/>
                      <a:pt x="72" y="45"/>
                      <a:pt x="45" y="45"/>
                    </a:cubicBezTo>
                    <a:cubicBezTo>
                      <a:pt x="45" y="73"/>
                      <a:pt x="45" y="100"/>
                      <a:pt x="45" y="128"/>
                    </a:cubicBezTo>
                    <a:cubicBezTo>
                      <a:pt x="73" y="128"/>
                      <a:pt x="99" y="128"/>
                      <a:pt x="127" y="1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50"/>
              <p:cNvSpPr>
                <a:spLocks noEditPoints="1"/>
              </p:cNvSpPr>
              <p:nvPr/>
            </p:nvSpPr>
            <p:spPr bwMode="auto">
              <a:xfrm>
                <a:off x="323" y="2234"/>
                <a:ext cx="17" cy="17"/>
              </a:xfrm>
              <a:custGeom>
                <a:avLst/>
                <a:gdLst>
                  <a:gd name="T0" fmla="*/ 171 w 171"/>
                  <a:gd name="T1" fmla="*/ 86 h 171"/>
                  <a:gd name="T2" fmla="*/ 171 w 171"/>
                  <a:gd name="T3" fmla="*/ 144 h 171"/>
                  <a:gd name="T4" fmla="*/ 144 w 171"/>
                  <a:gd name="T5" fmla="*/ 171 h 171"/>
                  <a:gd name="T6" fmla="*/ 26 w 171"/>
                  <a:gd name="T7" fmla="*/ 171 h 171"/>
                  <a:gd name="T8" fmla="*/ 1 w 171"/>
                  <a:gd name="T9" fmla="*/ 144 h 171"/>
                  <a:gd name="T10" fmla="*/ 1 w 171"/>
                  <a:gd name="T11" fmla="*/ 25 h 171"/>
                  <a:gd name="T12" fmla="*/ 25 w 171"/>
                  <a:gd name="T13" fmla="*/ 0 h 171"/>
                  <a:gd name="T14" fmla="*/ 145 w 171"/>
                  <a:gd name="T15" fmla="*/ 0 h 171"/>
                  <a:gd name="T16" fmla="*/ 171 w 171"/>
                  <a:gd name="T17" fmla="*/ 26 h 171"/>
                  <a:gd name="T18" fmla="*/ 171 w 171"/>
                  <a:gd name="T19" fmla="*/ 86 h 171"/>
                  <a:gd name="T20" fmla="*/ 44 w 171"/>
                  <a:gd name="T21" fmla="*/ 44 h 171"/>
                  <a:gd name="T22" fmla="*/ 44 w 171"/>
                  <a:gd name="T23" fmla="*/ 126 h 171"/>
                  <a:gd name="T24" fmla="*/ 127 w 171"/>
                  <a:gd name="T25" fmla="*/ 126 h 171"/>
                  <a:gd name="T26" fmla="*/ 127 w 171"/>
                  <a:gd name="T27" fmla="*/ 44 h 171"/>
                  <a:gd name="T28" fmla="*/ 44 w 171"/>
                  <a:gd name="T29" fmla="*/ 4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71">
                    <a:moveTo>
                      <a:pt x="171" y="86"/>
                    </a:moveTo>
                    <a:cubicBezTo>
                      <a:pt x="171" y="105"/>
                      <a:pt x="170" y="124"/>
                      <a:pt x="171" y="144"/>
                    </a:cubicBezTo>
                    <a:cubicBezTo>
                      <a:pt x="171" y="162"/>
                      <a:pt x="162" y="171"/>
                      <a:pt x="144" y="171"/>
                    </a:cubicBezTo>
                    <a:cubicBezTo>
                      <a:pt x="105" y="171"/>
                      <a:pt x="65" y="171"/>
                      <a:pt x="26" y="171"/>
                    </a:cubicBezTo>
                    <a:cubicBezTo>
                      <a:pt x="9" y="171"/>
                      <a:pt x="0" y="162"/>
                      <a:pt x="1" y="144"/>
                    </a:cubicBezTo>
                    <a:cubicBezTo>
                      <a:pt x="1" y="105"/>
                      <a:pt x="1" y="65"/>
                      <a:pt x="1" y="25"/>
                    </a:cubicBezTo>
                    <a:cubicBezTo>
                      <a:pt x="1" y="8"/>
                      <a:pt x="9" y="0"/>
                      <a:pt x="25" y="0"/>
                    </a:cubicBezTo>
                    <a:cubicBezTo>
                      <a:pt x="65" y="0"/>
                      <a:pt x="105" y="0"/>
                      <a:pt x="145" y="0"/>
                    </a:cubicBezTo>
                    <a:cubicBezTo>
                      <a:pt x="162" y="0"/>
                      <a:pt x="171" y="9"/>
                      <a:pt x="171" y="26"/>
                    </a:cubicBezTo>
                    <a:cubicBezTo>
                      <a:pt x="171" y="46"/>
                      <a:pt x="171" y="66"/>
                      <a:pt x="171" y="86"/>
                    </a:cubicBezTo>
                    <a:close/>
                    <a:moveTo>
                      <a:pt x="44" y="44"/>
                    </a:moveTo>
                    <a:cubicBezTo>
                      <a:pt x="44" y="73"/>
                      <a:pt x="44" y="100"/>
                      <a:pt x="44" y="126"/>
                    </a:cubicBezTo>
                    <a:cubicBezTo>
                      <a:pt x="73" y="126"/>
                      <a:pt x="100" y="126"/>
                      <a:pt x="127" y="126"/>
                    </a:cubicBezTo>
                    <a:cubicBezTo>
                      <a:pt x="127" y="98"/>
                      <a:pt x="127" y="71"/>
                      <a:pt x="127" y="44"/>
                    </a:cubicBezTo>
                    <a:cubicBezTo>
                      <a:pt x="99" y="44"/>
                      <a:pt x="72" y="44"/>
                      <a:pt x="44"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51"/>
              <p:cNvSpPr>
                <a:spLocks noEditPoints="1"/>
              </p:cNvSpPr>
              <p:nvPr/>
            </p:nvSpPr>
            <p:spPr bwMode="auto">
              <a:xfrm>
                <a:off x="323" y="2255"/>
                <a:ext cx="17" cy="17"/>
              </a:xfrm>
              <a:custGeom>
                <a:avLst/>
                <a:gdLst>
                  <a:gd name="T0" fmla="*/ 84 w 170"/>
                  <a:gd name="T1" fmla="*/ 171 h 171"/>
                  <a:gd name="T2" fmla="*/ 26 w 170"/>
                  <a:gd name="T3" fmla="*/ 171 h 171"/>
                  <a:gd name="T4" fmla="*/ 0 w 170"/>
                  <a:gd name="T5" fmla="*/ 145 h 171"/>
                  <a:gd name="T6" fmla="*/ 0 w 170"/>
                  <a:gd name="T7" fmla="*/ 26 h 171"/>
                  <a:gd name="T8" fmla="*/ 26 w 170"/>
                  <a:gd name="T9" fmla="*/ 0 h 171"/>
                  <a:gd name="T10" fmla="*/ 144 w 170"/>
                  <a:gd name="T11" fmla="*/ 0 h 171"/>
                  <a:gd name="T12" fmla="*/ 170 w 170"/>
                  <a:gd name="T13" fmla="*/ 28 h 171"/>
                  <a:gd name="T14" fmla="*/ 170 w 170"/>
                  <a:gd name="T15" fmla="*/ 143 h 171"/>
                  <a:gd name="T16" fmla="*/ 142 w 170"/>
                  <a:gd name="T17" fmla="*/ 171 h 171"/>
                  <a:gd name="T18" fmla="*/ 84 w 170"/>
                  <a:gd name="T19" fmla="*/ 171 h 171"/>
                  <a:gd name="T20" fmla="*/ 127 w 170"/>
                  <a:gd name="T21" fmla="*/ 44 h 171"/>
                  <a:gd name="T22" fmla="*/ 43 w 170"/>
                  <a:gd name="T23" fmla="*/ 44 h 171"/>
                  <a:gd name="T24" fmla="*/ 43 w 170"/>
                  <a:gd name="T25" fmla="*/ 126 h 171"/>
                  <a:gd name="T26" fmla="*/ 127 w 170"/>
                  <a:gd name="T27" fmla="*/ 126 h 171"/>
                  <a:gd name="T28" fmla="*/ 127 w 170"/>
                  <a:gd name="T29" fmla="*/ 4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1">
                    <a:moveTo>
                      <a:pt x="84" y="171"/>
                    </a:moveTo>
                    <a:cubicBezTo>
                      <a:pt x="64" y="171"/>
                      <a:pt x="45" y="171"/>
                      <a:pt x="26" y="171"/>
                    </a:cubicBezTo>
                    <a:cubicBezTo>
                      <a:pt x="9" y="171"/>
                      <a:pt x="0" y="163"/>
                      <a:pt x="0" y="145"/>
                    </a:cubicBezTo>
                    <a:cubicBezTo>
                      <a:pt x="0" y="105"/>
                      <a:pt x="0" y="65"/>
                      <a:pt x="0" y="26"/>
                    </a:cubicBezTo>
                    <a:cubicBezTo>
                      <a:pt x="0" y="8"/>
                      <a:pt x="9" y="0"/>
                      <a:pt x="26" y="0"/>
                    </a:cubicBezTo>
                    <a:cubicBezTo>
                      <a:pt x="65" y="0"/>
                      <a:pt x="104" y="0"/>
                      <a:pt x="144" y="0"/>
                    </a:cubicBezTo>
                    <a:cubicBezTo>
                      <a:pt x="161" y="0"/>
                      <a:pt x="170" y="9"/>
                      <a:pt x="170" y="28"/>
                    </a:cubicBezTo>
                    <a:cubicBezTo>
                      <a:pt x="169" y="66"/>
                      <a:pt x="170" y="105"/>
                      <a:pt x="170" y="143"/>
                    </a:cubicBezTo>
                    <a:cubicBezTo>
                      <a:pt x="169" y="164"/>
                      <a:pt x="162" y="170"/>
                      <a:pt x="142" y="171"/>
                    </a:cubicBezTo>
                    <a:cubicBezTo>
                      <a:pt x="122" y="171"/>
                      <a:pt x="103" y="171"/>
                      <a:pt x="84" y="171"/>
                    </a:cubicBezTo>
                    <a:close/>
                    <a:moveTo>
                      <a:pt x="127" y="44"/>
                    </a:moveTo>
                    <a:cubicBezTo>
                      <a:pt x="97" y="44"/>
                      <a:pt x="70" y="44"/>
                      <a:pt x="43" y="44"/>
                    </a:cubicBezTo>
                    <a:cubicBezTo>
                      <a:pt x="43" y="73"/>
                      <a:pt x="43" y="99"/>
                      <a:pt x="43" y="126"/>
                    </a:cubicBezTo>
                    <a:cubicBezTo>
                      <a:pt x="72" y="126"/>
                      <a:pt x="99" y="126"/>
                      <a:pt x="127" y="126"/>
                    </a:cubicBezTo>
                    <a:cubicBezTo>
                      <a:pt x="127" y="98"/>
                      <a:pt x="127" y="72"/>
                      <a:pt x="127"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52"/>
              <p:cNvSpPr>
                <a:spLocks noEditPoints="1"/>
              </p:cNvSpPr>
              <p:nvPr/>
            </p:nvSpPr>
            <p:spPr bwMode="auto">
              <a:xfrm>
                <a:off x="302" y="2276"/>
                <a:ext cx="17" cy="17"/>
              </a:xfrm>
              <a:custGeom>
                <a:avLst/>
                <a:gdLst>
                  <a:gd name="T0" fmla="*/ 86 w 172"/>
                  <a:gd name="T1" fmla="*/ 170 h 170"/>
                  <a:gd name="T2" fmla="*/ 28 w 172"/>
                  <a:gd name="T3" fmla="*/ 170 h 170"/>
                  <a:gd name="T4" fmla="*/ 1 w 172"/>
                  <a:gd name="T5" fmla="*/ 143 h 170"/>
                  <a:gd name="T6" fmla="*/ 1 w 172"/>
                  <a:gd name="T7" fmla="*/ 25 h 170"/>
                  <a:gd name="T8" fmla="*/ 27 w 172"/>
                  <a:gd name="T9" fmla="*/ 0 h 170"/>
                  <a:gd name="T10" fmla="*/ 147 w 172"/>
                  <a:gd name="T11" fmla="*/ 0 h 170"/>
                  <a:gd name="T12" fmla="*/ 172 w 172"/>
                  <a:gd name="T13" fmla="*/ 24 h 170"/>
                  <a:gd name="T14" fmla="*/ 172 w 172"/>
                  <a:gd name="T15" fmla="*/ 144 h 170"/>
                  <a:gd name="T16" fmla="*/ 146 w 172"/>
                  <a:gd name="T17" fmla="*/ 170 h 170"/>
                  <a:gd name="T18" fmla="*/ 86 w 172"/>
                  <a:gd name="T19" fmla="*/ 170 h 170"/>
                  <a:gd name="T20" fmla="*/ 44 w 172"/>
                  <a:gd name="T21" fmla="*/ 126 h 170"/>
                  <a:gd name="T22" fmla="*/ 127 w 172"/>
                  <a:gd name="T23" fmla="*/ 126 h 170"/>
                  <a:gd name="T24" fmla="*/ 127 w 172"/>
                  <a:gd name="T25" fmla="*/ 43 h 170"/>
                  <a:gd name="T26" fmla="*/ 44 w 172"/>
                  <a:gd name="T27" fmla="*/ 43 h 170"/>
                  <a:gd name="T28" fmla="*/ 44 w 172"/>
                  <a:gd name="T29" fmla="*/ 12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170">
                    <a:moveTo>
                      <a:pt x="86" y="170"/>
                    </a:moveTo>
                    <a:cubicBezTo>
                      <a:pt x="66" y="170"/>
                      <a:pt x="47" y="170"/>
                      <a:pt x="28" y="170"/>
                    </a:cubicBezTo>
                    <a:cubicBezTo>
                      <a:pt x="9" y="170"/>
                      <a:pt x="1" y="161"/>
                      <a:pt x="1" y="143"/>
                    </a:cubicBezTo>
                    <a:cubicBezTo>
                      <a:pt x="0" y="104"/>
                      <a:pt x="0" y="65"/>
                      <a:pt x="1" y="25"/>
                    </a:cubicBezTo>
                    <a:cubicBezTo>
                      <a:pt x="1" y="9"/>
                      <a:pt x="9" y="0"/>
                      <a:pt x="27" y="0"/>
                    </a:cubicBezTo>
                    <a:cubicBezTo>
                      <a:pt x="67" y="0"/>
                      <a:pt x="107" y="0"/>
                      <a:pt x="147" y="0"/>
                    </a:cubicBezTo>
                    <a:cubicBezTo>
                      <a:pt x="163" y="0"/>
                      <a:pt x="172" y="8"/>
                      <a:pt x="172" y="24"/>
                    </a:cubicBezTo>
                    <a:cubicBezTo>
                      <a:pt x="172" y="64"/>
                      <a:pt x="172" y="104"/>
                      <a:pt x="172" y="144"/>
                    </a:cubicBezTo>
                    <a:cubicBezTo>
                      <a:pt x="172" y="162"/>
                      <a:pt x="163" y="170"/>
                      <a:pt x="146" y="170"/>
                    </a:cubicBezTo>
                    <a:cubicBezTo>
                      <a:pt x="126" y="170"/>
                      <a:pt x="106" y="170"/>
                      <a:pt x="86" y="170"/>
                    </a:cubicBezTo>
                    <a:close/>
                    <a:moveTo>
                      <a:pt x="44" y="126"/>
                    </a:moveTo>
                    <a:cubicBezTo>
                      <a:pt x="73" y="126"/>
                      <a:pt x="100" y="126"/>
                      <a:pt x="127" y="126"/>
                    </a:cubicBezTo>
                    <a:cubicBezTo>
                      <a:pt x="127" y="97"/>
                      <a:pt x="127" y="71"/>
                      <a:pt x="127" y="43"/>
                    </a:cubicBezTo>
                    <a:cubicBezTo>
                      <a:pt x="98" y="43"/>
                      <a:pt x="72" y="43"/>
                      <a:pt x="44" y="43"/>
                    </a:cubicBezTo>
                    <a:cubicBezTo>
                      <a:pt x="44" y="72"/>
                      <a:pt x="44" y="98"/>
                      <a:pt x="44"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53"/>
              <p:cNvSpPr>
                <a:spLocks noEditPoints="1"/>
              </p:cNvSpPr>
              <p:nvPr/>
            </p:nvSpPr>
            <p:spPr bwMode="auto">
              <a:xfrm>
                <a:off x="344" y="2276"/>
                <a:ext cx="17" cy="17"/>
              </a:xfrm>
              <a:custGeom>
                <a:avLst/>
                <a:gdLst>
                  <a:gd name="T0" fmla="*/ 87 w 172"/>
                  <a:gd name="T1" fmla="*/ 1 h 171"/>
                  <a:gd name="T2" fmla="*/ 144 w 172"/>
                  <a:gd name="T3" fmla="*/ 1 h 171"/>
                  <a:gd name="T4" fmla="*/ 172 w 172"/>
                  <a:gd name="T5" fmla="*/ 27 h 171"/>
                  <a:gd name="T6" fmla="*/ 172 w 172"/>
                  <a:gd name="T7" fmla="*/ 145 h 171"/>
                  <a:gd name="T8" fmla="*/ 145 w 172"/>
                  <a:gd name="T9" fmla="*/ 171 h 171"/>
                  <a:gd name="T10" fmla="*/ 25 w 172"/>
                  <a:gd name="T11" fmla="*/ 171 h 171"/>
                  <a:gd name="T12" fmla="*/ 1 w 172"/>
                  <a:gd name="T13" fmla="*/ 146 h 171"/>
                  <a:gd name="T14" fmla="*/ 1 w 172"/>
                  <a:gd name="T15" fmla="*/ 26 h 171"/>
                  <a:gd name="T16" fmla="*/ 27 w 172"/>
                  <a:gd name="T17" fmla="*/ 1 h 171"/>
                  <a:gd name="T18" fmla="*/ 87 w 172"/>
                  <a:gd name="T19" fmla="*/ 1 h 171"/>
                  <a:gd name="T20" fmla="*/ 45 w 172"/>
                  <a:gd name="T21" fmla="*/ 44 h 171"/>
                  <a:gd name="T22" fmla="*/ 45 w 172"/>
                  <a:gd name="T23" fmla="*/ 128 h 171"/>
                  <a:gd name="T24" fmla="*/ 127 w 172"/>
                  <a:gd name="T25" fmla="*/ 128 h 171"/>
                  <a:gd name="T26" fmla="*/ 127 w 172"/>
                  <a:gd name="T27" fmla="*/ 44 h 171"/>
                  <a:gd name="T28" fmla="*/ 45 w 172"/>
                  <a:gd name="T29" fmla="*/ 4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171">
                    <a:moveTo>
                      <a:pt x="87" y="1"/>
                    </a:moveTo>
                    <a:cubicBezTo>
                      <a:pt x="106" y="1"/>
                      <a:pt x="125" y="1"/>
                      <a:pt x="144" y="1"/>
                    </a:cubicBezTo>
                    <a:cubicBezTo>
                      <a:pt x="163" y="0"/>
                      <a:pt x="172" y="10"/>
                      <a:pt x="172" y="27"/>
                    </a:cubicBezTo>
                    <a:cubicBezTo>
                      <a:pt x="172" y="67"/>
                      <a:pt x="172" y="106"/>
                      <a:pt x="172" y="145"/>
                    </a:cubicBezTo>
                    <a:cubicBezTo>
                      <a:pt x="171" y="162"/>
                      <a:pt x="163" y="171"/>
                      <a:pt x="145" y="171"/>
                    </a:cubicBezTo>
                    <a:cubicBezTo>
                      <a:pt x="105" y="171"/>
                      <a:pt x="65" y="171"/>
                      <a:pt x="25" y="171"/>
                    </a:cubicBezTo>
                    <a:cubicBezTo>
                      <a:pt x="9" y="171"/>
                      <a:pt x="1" y="162"/>
                      <a:pt x="1" y="146"/>
                    </a:cubicBezTo>
                    <a:cubicBezTo>
                      <a:pt x="0" y="106"/>
                      <a:pt x="1" y="66"/>
                      <a:pt x="1" y="26"/>
                    </a:cubicBezTo>
                    <a:cubicBezTo>
                      <a:pt x="1" y="9"/>
                      <a:pt x="9" y="1"/>
                      <a:pt x="27" y="1"/>
                    </a:cubicBezTo>
                    <a:cubicBezTo>
                      <a:pt x="47" y="1"/>
                      <a:pt x="67" y="1"/>
                      <a:pt x="87" y="1"/>
                    </a:cubicBezTo>
                    <a:close/>
                    <a:moveTo>
                      <a:pt x="45" y="44"/>
                    </a:moveTo>
                    <a:cubicBezTo>
                      <a:pt x="45" y="73"/>
                      <a:pt x="45" y="100"/>
                      <a:pt x="45" y="128"/>
                    </a:cubicBezTo>
                    <a:cubicBezTo>
                      <a:pt x="74" y="128"/>
                      <a:pt x="100" y="128"/>
                      <a:pt x="127" y="128"/>
                    </a:cubicBezTo>
                    <a:cubicBezTo>
                      <a:pt x="127" y="99"/>
                      <a:pt x="127" y="72"/>
                      <a:pt x="127" y="44"/>
                    </a:cubicBezTo>
                    <a:cubicBezTo>
                      <a:pt x="99" y="44"/>
                      <a:pt x="73" y="44"/>
                      <a:pt x="45"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54"/>
              <p:cNvSpPr>
                <a:spLocks noEditPoints="1"/>
              </p:cNvSpPr>
              <p:nvPr/>
            </p:nvSpPr>
            <p:spPr bwMode="auto">
              <a:xfrm>
                <a:off x="323" y="2276"/>
                <a:ext cx="17" cy="17"/>
              </a:xfrm>
              <a:custGeom>
                <a:avLst/>
                <a:gdLst>
                  <a:gd name="T0" fmla="*/ 88 w 171"/>
                  <a:gd name="T1" fmla="*/ 1 h 171"/>
                  <a:gd name="T2" fmla="*/ 145 w 171"/>
                  <a:gd name="T3" fmla="*/ 1 h 171"/>
                  <a:gd name="T4" fmla="*/ 171 w 171"/>
                  <a:gd name="T5" fmla="*/ 25 h 171"/>
                  <a:gd name="T6" fmla="*/ 171 w 171"/>
                  <a:gd name="T7" fmla="*/ 147 h 171"/>
                  <a:gd name="T8" fmla="*/ 146 w 171"/>
                  <a:gd name="T9" fmla="*/ 171 h 171"/>
                  <a:gd name="T10" fmla="*/ 26 w 171"/>
                  <a:gd name="T11" fmla="*/ 171 h 171"/>
                  <a:gd name="T12" fmla="*/ 1 w 171"/>
                  <a:gd name="T13" fmla="*/ 145 h 171"/>
                  <a:gd name="T14" fmla="*/ 1 w 171"/>
                  <a:gd name="T15" fmla="*/ 27 h 171"/>
                  <a:gd name="T16" fmla="*/ 28 w 171"/>
                  <a:gd name="T17" fmla="*/ 1 h 171"/>
                  <a:gd name="T18" fmla="*/ 88 w 171"/>
                  <a:gd name="T19" fmla="*/ 1 h 171"/>
                  <a:gd name="T20" fmla="*/ 127 w 171"/>
                  <a:gd name="T21" fmla="*/ 43 h 171"/>
                  <a:gd name="T22" fmla="*/ 54 w 171"/>
                  <a:gd name="T23" fmla="*/ 43 h 171"/>
                  <a:gd name="T24" fmla="*/ 43 w 171"/>
                  <a:gd name="T25" fmla="*/ 52 h 171"/>
                  <a:gd name="T26" fmla="*/ 43 w 171"/>
                  <a:gd name="T27" fmla="*/ 127 h 171"/>
                  <a:gd name="T28" fmla="*/ 127 w 171"/>
                  <a:gd name="T29" fmla="*/ 127 h 171"/>
                  <a:gd name="T30" fmla="*/ 127 w 171"/>
                  <a:gd name="T31" fmla="*/ 4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171">
                    <a:moveTo>
                      <a:pt x="88" y="1"/>
                    </a:moveTo>
                    <a:cubicBezTo>
                      <a:pt x="107" y="1"/>
                      <a:pt x="126" y="1"/>
                      <a:pt x="145" y="1"/>
                    </a:cubicBezTo>
                    <a:cubicBezTo>
                      <a:pt x="162" y="1"/>
                      <a:pt x="171" y="8"/>
                      <a:pt x="171" y="25"/>
                    </a:cubicBezTo>
                    <a:cubicBezTo>
                      <a:pt x="171" y="65"/>
                      <a:pt x="171" y="106"/>
                      <a:pt x="171" y="147"/>
                    </a:cubicBezTo>
                    <a:cubicBezTo>
                      <a:pt x="171" y="163"/>
                      <a:pt x="162" y="171"/>
                      <a:pt x="146" y="171"/>
                    </a:cubicBezTo>
                    <a:cubicBezTo>
                      <a:pt x="106" y="171"/>
                      <a:pt x="66" y="171"/>
                      <a:pt x="26" y="171"/>
                    </a:cubicBezTo>
                    <a:cubicBezTo>
                      <a:pt x="8" y="171"/>
                      <a:pt x="0" y="162"/>
                      <a:pt x="1" y="145"/>
                    </a:cubicBezTo>
                    <a:cubicBezTo>
                      <a:pt x="1" y="105"/>
                      <a:pt x="1" y="66"/>
                      <a:pt x="1" y="27"/>
                    </a:cubicBezTo>
                    <a:cubicBezTo>
                      <a:pt x="0" y="8"/>
                      <a:pt x="10" y="0"/>
                      <a:pt x="28" y="1"/>
                    </a:cubicBezTo>
                    <a:cubicBezTo>
                      <a:pt x="48" y="1"/>
                      <a:pt x="68" y="1"/>
                      <a:pt x="88" y="1"/>
                    </a:cubicBezTo>
                    <a:close/>
                    <a:moveTo>
                      <a:pt x="127" y="43"/>
                    </a:moveTo>
                    <a:cubicBezTo>
                      <a:pt x="101" y="43"/>
                      <a:pt x="77" y="43"/>
                      <a:pt x="54" y="43"/>
                    </a:cubicBezTo>
                    <a:cubicBezTo>
                      <a:pt x="50" y="43"/>
                      <a:pt x="43" y="49"/>
                      <a:pt x="43" y="52"/>
                    </a:cubicBezTo>
                    <a:cubicBezTo>
                      <a:pt x="43" y="77"/>
                      <a:pt x="43" y="102"/>
                      <a:pt x="43" y="127"/>
                    </a:cubicBezTo>
                    <a:cubicBezTo>
                      <a:pt x="72" y="127"/>
                      <a:pt x="99" y="127"/>
                      <a:pt x="127" y="127"/>
                    </a:cubicBezTo>
                    <a:cubicBezTo>
                      <a:pt x="127" y="99"/>
                      <a:pt x="127" y="73"/>
                      <a:pt x="127"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2" name="Group 11"/>
          <p:cNvGrpSpPr/>
          <p:nvPr/>
        </p:nvGrpSpPr>
        <p:grpSpPr>
          <a:xfrm>
            <a:off x="4556481" y="1801379"/>
            <a:ext cx="3203357" cy="1903296"/>
            <a:chOff x="4556481" y="1801379"/>
            <a:chExt cx="3203357" cy="1903296"/>
          </a:xfrm>
        </p:grpSpPr>
        <p:grpSp>
          <p:nvGrpSpPr>
            <p:cNvPr id="273" name="Group 272"/>
            <p:cNvGrpSpPr/>
            <p:nvPr/>
          </p:nvGrpSpPr>
          <p:grpSpPr>
            <a:xfrm>
              <a:off x="4556481" y="1801379"/>
              <a:ext cx="3203357" cy="1863820"/>
              <a:chOff x="3434969" y="2136411"/>
              <a:chExt cx="3203357" cy="1863820"/>
            </a:xfrm>
          </p:grpSpPr>
          <p:graphicFrame>
            <p:nvGraphicFramePr>
              <p:cNvPr id="274" name="Chart 273">
                <a:extLst>
                  <a:ext uri="{FF2B5EF4-FFF2-40B4-BE49-F238E27FC236}">
                    <a16:creationId xmlns:a16="http://schemas.microsoft.com/office/drawing/2014/main" id="{00000000-0008-0000-0D00-000002000000}"/>
                  </a:ext>
                </a:extLst>
              </p:cNvPr>
              <p:cNvGraphicFramePr>
                <a:graphicFrameLocks/>
              </p:cNvGraphicFramePr>
              <p:nvPr/>
            </p:nvGraphicFramePr>
            <p:xfrm>
              <a:off x="3434969" y="2136411"/>
              <a:ext cx="3203357" cy="1863820"/>
            </p:xfrm>
            <a:graphic>
              <a:graphicData uri="http://schemas.openxmlformats.org/drawingml/2006/chart">
                <c:chart xmlns:c="http://schemas.openxmlformats.org/drawingml/2006/chart" xmlns:r="http://schemas.openxmlformats.org/officeDocument/2006/relationships" r:id="rId5"/>
              </a:graphicData>
            </a:graphic>
          </p:graphicFrame>
          <p:sp>
            <p:nvSpPr>
              <p:cNvPr id="275" name="Oval 274">
                <a:extLst>
                  <a:ext uri="{FF2B5EF4-FFF2-40B4-BE49-F238E27FC236}">
                    <a16:creationId xmlns:a16="http://schemas.microsoft.com/office/drawing/2014/main" id="{498DE85D-45D6-D431-3F93-B49E3A301F33}"/>
                  </a:ext>
                </a:extLst>
              </p:cNvPr>
              <p:cNvSpPr/>
              <p:nvPr/>
            </p:nvSpPr>
            <p:spPr>
              <a:xfrm>
                <a:off x="3538637" y="3543558"/>
                <a:ext cx="45720" cy="45720"/>
              </a:xfrm>
              <a:prstGeom prst="ellipse">
                <a:avLst/>
              </a:prstGeom>
              <a:solidFill>
                <a:srgbClr val="07529F"/>
              </a:solidFill>
              <a:ln w="19050">
                <a:solidFill>
                  <a:srgbClr val="FFC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a:extLst>
                  <a:ext uri="{FF2B5EF4-FFF2-40B4-BE49-F238E27FC236}">
                    <a16:creationId xmlns:a16="http://schemas.microsoft.com/office/drawing/2014/main" id="{498DE85D-45D6-D431-3F93-B49E3A301F33}"/>
                  </a:ext>
                </a:extLst>
              </p:cNvPr>
              <p:cNvSpPr/>
              <p:nvPr/>
            </p:nvSpPr>
            <p:spPr>
              <a:xfrm>
                <a:off x="3721903" y="3397910"/>
                <a:ext cx="45720" cy="45720"/>
              </a:xfrm>
              <a:prstGeom prst="ellipse">
                <a:avLst/>
              </a:prstGeom>
              <a:solidFill>
                <a:srgbClr val="07529F"/>
              </a:solidFill>
              <a:ln w="19050">
                <a:solidFill>
                  <a:srgbClr val="FFC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498DE85D-45D6-D431-3F93-B49E3A301F33}"/>
                  </a:ext>
                </a:extLst>
              </p:cNvPr>
              <p:cNvSpPr/>
              <p:nvPr/>
            </p:nvSpPr>
            <p:spPr>
              <a:xfrm>
                <a:off x="3962415" y="3221523"/>
                <a:ext cx="45720" cy="45720"/>
              </a:xfrm>
              <a:prstGeom prst="ellipse">
                <a:avLst/>
              </a:prstGeom>
              <a:solidFill>
                <a:srgbClr val="07529F"/>
              </a:solidFill>
              <a:ln w="19050">
                <a:solidFill>
                  <a:srgbClr val="FFC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a:extLst>
                  <a:ext uri="{FF2B5EF4-FFF2-40B4-BE49-F238E27FC236}">
                    <a16:creationId xmlns:a16="http://schemas.microsoft.com/office/drawing/2014/main" id="{498DE85D-45D6-D431-3F93-B49E3A301F33}"/>
                  </a:ext>
                </a:extLst>
              </p:cNvPr>
              <p:cNvSpPr/>
              <p:nvPr/>
            </p:nvSpPr>
            <p:spPr>
              <a:xfrm>
                <a:off x="4203429" y="3109636"/>
                <a:ext cx="45720" cy="45720"/>
              </a:xfrm>
              <a:prstGeom prst="ellipse">
                <a:avLst/>
              </a:prstGeom>
              <a:solidFill>
                <a:srgbClr val="07529F"/>
              </a:solidFill>
              <a:ln w="19050">
                <a:solidFill>
                  <a:srgbClr val="FFC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a:extLst>
                  <a:ext uri="{FF2B5EF4-FFF2-40B4-BE49-F238E27FC236}">
                    <a16:creationId xmlns:a16="http://schemas.microsoft.com/office/drawing/2014/main" id="{498DE85D-45D6-D431-3F93-B49E3A301F33}"/>
                  </a:ext>
                </a:extLst>
              </p:cNvPr>
              <p:cNvSpPr/>
              <p:nvPr/>
            </p:nvSpPr>
            <p:spPr>
              <a:xfrm>
                <a:off x="4434778" y="2995373"/>
                <a:ext cx="45720" cy="45720"/>
              </a:xfrm>
              <a:prstGeom prst="ellipse">
                <a:avLst/>
              </a:prstGeom>
              <a:solidFill>
                <a:srgbClr val="07529F"/>
              </a:solidFill>
              <a:ln w="19050">
                <a:solidFill>
                  <a:srgbClr val="FFC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a:extLst>
                  <a:ext uri="{FF2B5EF4-FFF2-40B4-BE49-F238E27FC236}">
                    <a16:creationId xmlns:a16="http://schemas.microsoft.com/office/drawing/2014/main" id="{498DE85D-45D6-D431-3F93-B49E3A301F33}"/>
                  </a:ext>
                </a:extLst>
              </p:cNvPr>
              <p:cNvSpPr/>
              <p:nvPr/>
            </p:nvSpPr>
            <p:spPr>
              <a:xfrm>
                <a:off x="6480976" y="2491354"/>
                <a:ext cx="45720" cy="45720"/>
              </a:xfrm>
              <a:prstGeom prst="ellipse">
                <a:avLst/>
              </a:prstGeom>
              <a:solidFill>
                <a:srgbClr val="07529F"/>
              </a:solidFill>
              <a:ln w="19050">
                <a:solidFill>
                  <a:srgbClr val="FFC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280"/>
            <p:cNvGrpSpPr/>
            <p:nvPr/>
          </p:nvGrpSpPr>
          <p:grpSpPr>
            <a:xfrm>
              <a:off x="4574788" y="3231468"/>
              <a:ext cx="3147909" cy="473207"/>
              <a:chOff x="3452587" y="3656996"/>
              <a:chExt cx="3147909" cy="473207"/>
            </a:xfrm>
          </p:grpSpPr>
          <p:sp>
            <p:nvSpPr>
              <p:cNvPr id="282" name="TextBox 281">
                <a:extLst>
                  <a:ext uri="{FF2B5EF4-FFF2-40B4-BE49-F238E27FC236}">
                    <a16:creationId xmlns:a16="http://schemas.microsoft.com/office/drawing/2014/main" id="{39E28315-0B3C-10A9-0DB8-5ECA98433F49}"/>
                  </a:ext>
                </a:extLst>
              </p:cNvPr>
              <p:cNvSpPr txBox="1"/>
              <p:nvPr/>
            </p:nvSpPr>
            <p:spPr>
              <a:xfrm rot="16200000">
                <a:off x="3352079" y="3757505"/>
                <a:ext cx="401072" cy="200055"/>
              </a:xfrm>
              <a:prstGeom prst="rect">
                <a:avLst/>
              </a:prstGeom>
            </p:spPr>
            <p:txBody>
              <a:bodyPr wrap="none" rtlCol="0">
                <a:spAutoFit/>
              </a:bodyPr>
              <a:lstStyle/>
              <a:p>
                <a:pPr algn="r"/>
                <a:r>
                  <a:rPr lang="en-GB" sz="700" dirty="0">
                    <a:solidFill>
                      <a:schemeClr val="tx1">
                        <a:lumMod val="75000"/>
                        <a:lumOff val="25000"/>
                      </a:schemeClr>
                    </a:solidFill>
                    <a:latin typeface="Rubik" pitchFamily="2" charset="-79"/>
                    <a:cs typeface="Rubik" pitchFamily="2" charset="-79"/>
                  </a:rPr>
                  <a:t>Top 1</a:t>
                </a:r>
              </a:p>
            </p:txBody>
          </p:sp>
          <p:sp>
            <p:nvSpPr>
              <p:cNvPr id="283" name="TextBox 282">
                <a:extLst>
                  <a:ext uri="{FF2B5EF4-FFF2-40B4-BE49-F238E27FC236}">
                    <a16:creationId xmlns:a16="http://schemas.microsoft.com/office/drawing/2014/main" id="{86F200E8-2E22-8479-1714-589A1F347FDB}"/>
                  </a:ext>
                </a:extLst>
              </p:cNvPr>
              <p:cNvSpPr txBox="1"/>
              <p:nvPr/>
            </p:nvSpPr>
            <p:spPr>
              <a:xfrm rot="16200000">
                <a:off x="3556141" y="3764718"/>
                <a:ext cx="415499" cy="200055"/>
              </a:xfrm>
              <a:prstGeom prst="rect">
                <a:avLst/>
              </a:prstGeom>
            </p:spPr>
            <p:txBody>
              <a:bodyPr wrap="none" rtlCol="0">
                <a:spAutoFit/>
              </a:bodyPr>
              <a:lstStyle/>
              <a:p>
                <a:pPr algn="r"/>
                <a:r>
                  <a:rPr lang="en-GB" sz="700" dirty="0">
                    <a:solidFill>
                      <a:schemeClr val="tx1">
                        <a:lumMod val="75000"/>
                        <a:lumOff val="25000"/>
                      </a:schemeClr>
                    </a:solidFill>
                    <a:latin typeface="Rubik" pitchFamily="2" charset="-79"/>
                    <a:cs typeface="Rubik" pitchFamily="2" charset="-79"/>
                  </a:rPr>
                  <a:t>Top 5</a:t>
                </a:r>
              </a:p>
            </p:txBody>
          </p:sp>
          <p:sp>
            <p:nvSpPr>
              <p:cNvPr id="284" name="TextBox 283">
                <a:extLst>
                  <a:ext uri="{FF2B5EF4-FFF2-40B4-BE49-F238E27FC236}">
                    <a16:creationId xmlns:a16="http://schemas.microsoft.com/office/drawing/2014/main" id="{D1C37DE2-973F-E8B6-7588-EF15544EADDD}"/>
                  </a:ext>
                </a:extLst>
              </p:cNvPr>
              <p:cNvSpPr txBox="1"/>
              <p:nvPr/>
            </p:nvSpPr>
            <p:spPr>
              <a:xfrm rot="16200000">
                <a:off x="3782748" y="3786360"/>
                <a:ext cx="458780" cy="200055"/>
              </a:xfrm>
              <a:prstGeom prst="rect">
                <a:avLst/>
              </a:prstGeom>
            </p:spPr>
            <p:txBody>
              <a:bodyPr wrap="none" rtlCol="0">
                <a:spAutoFit/>
              </a:bodyPr>
              <a:lstStyle/>
              <a:p>
                <a:pPr algn="r"/>
                <a:r>
                  <a:rPr lang="en-GB" sz="700" dirty="0">
                    <a:solidFill>
                      <a:schemeClr val="tx1">
                        <a:lumMod val="75000"/>
                        <a:lumOff val="25000"/>
                      </a:schemeClr>
                    </a:solidFill>
                    <a:latin typeface="Rubik" pitchFamily="2" charset="-79"/>
                    <a:cs typeface="Rubik" pitchFamily="2" charset="-79"/>
                  </a:rPr>
                  <a:t>Top 10</a:t>
                </a:r>
              </a:p>
            </p:txBody>
          </p:sp>
          <p:sp>
            <p:nvSpPr>
              <p:cNvPr id="285" name="TextBox 284">
                <a:extLst>
                  <a:ext uri="{FF2B5EF4-FFF2-40B4-BE49-F238E27FC236}">
                    <a16:creationId xmlns:a16="http://schemas.microsoft.com/office/drawing/2014/main" id="{C182FCAC-AA6E-CA5E-556C-CCC3B89FF530}"/>
                  </a:ext>
                </a:extLst>
              </p:cNvPr>
              <p:cNvSpPr txBox="1"/>
              <p:nvPr/>
            </p:nvSpPr>
            <p:spPr>
              <a:xfrm rot="16200000">
                <a:off x="4020032" y="3783954"/>
                <a:ext cx="453971" cy="200055"/>
              </a:xfrm>
              <a:prstGeom prst="rect">
                <a:avLst/>
              </a:prstGeom>
            </p:spPr>
            <p:txBody>
              <a:bodyPr wrap="none" rtlCol="0">
                <a:spAutoFit/>
              </a:bodyPr>
              <a:lstStyle/>
              <a:p>
                <a:pPr algn="r"/>
                <a:r>
                  <a:rPr lang="en-GB" sz="700" dirty="0">
                    <a:solidFill>
                      <a:schemeClr val="tx1">
                        <a:lumMod val="75000"/>
                        <a:lumOff val="25000"/>
                      </a:schemeClr>
                    </a:solidFill>
                    <a:latin typeface="Rubik" pitchFamily="2" charset="-79"/>
                    <a:cs typeface="Rubik" pitchFamily="2" charset="-79"/>
                  </a:rPr>
                  <a:t>Top 15</a:t>
                </a:r>
              </a:p>
            </p:txBody>
          </p:sp>
          <p:sp>
            <p:nvSpPr>
              <p:cNvPr id="286" name="TextBox 285">
                <a:extLst>
                  <a:ext uri="{FF2B5EF4-FFF2-40B4-BE49-F238E27FC236}">
                    <a16:creationId xmlns:a16="http://schemas.microsoft.com/office/drawing/2014/main" id="{25C6AB8D-D5E9-11F7-92E7-91B7F0AD5090}"/>
                  </a:ext>
                </a:extLst>
              </p:cNvPr>
              <p:cNvSpPr txBox="1"/>
              <p:nvPr/>
            </p:nvSpPr>
            <p:spPr>
              <a:xfrm rot="16200000">
                <a:off x="4248418" y="3793572"/>
                <a:ext cx="473206" cy="200055"/>
              </a:xfrm>
              <a:prstGeom prst="rect">
                <a:avLst/>
              </a:prstGeom>
            </p:spPr>
            <p:txBody>
              <a:bodyPr wrap="none" rtlCol="0">
                <a:spAutoFit/>
              </a:bodyPr>
              <a:lstStyle/>
              <a:p>
                <a:pPr algn="r"/>
                <a:r>
                  <a:rPr lang="en-GB" sz="700" dirty="0">
                    <a:solidFill>
                      <a:schemeClr val="tx1">
                        <a:lumMod val="75000"/>
                        <a:lumOff val="25000"/>
                      </a:schemeClr>
                    </a:solidFill>
                    <a:latin typeface="Rubik" pitchFamily="2" charset="-79"/>
                    <a:cs typeface="Rubik" pitchFamily="2" charset="-79"/>
                  </a:rPr>
                  <a:t>Top 20</a:t>
                </a:r>
              </a:p>
            </p:txBody>
          </p:sp>
          <p:sp>
            <p:nvSpPr>
              <p:cNvPr id="287" name="TextBox 286">
                <a:extLst>
                  <a:ext uri="{FF2B5EF4-FFF2-40B4-BE49-F238E27FC236}">
                    <a16:creationId xmlns:a16="http://schemas.microsoft.com/office/drawing/2014/main" id="{1BA09786-BE1A-A86D-029C-C37F97498CA1}"/>
                  </a:ext>
                </a:extLst>
              </p:cNvPr>
              <p:cNvSpPr txBox="1"/>
              <p:nvPr/>
            </p:nvSpPr>
            <p:spPr>
              <a:xfrm rot="16200000">
                <a:off x="6281498" y="3786429"/>
                <a:ext cx="437941" cy="200055"/>
              </a:xfrm>
              <a:prstGeom prst="rect">
                <a:avLst/>
              </a:prstGeom>
            </p:spPr>
            <p:txBody>
              <a:bodyPr wrap="none" rtlCol="0">
                <a:spAutoFit/>
              </a:bodyPr>
              <a:lstStyle/>
              <a:p>
                <a:pPr algn="r"/>
                <a:r>
                  <a:rPr lang="en-US" sz="700" dirty="0">
                    <a:solidFill>
                      <a:schemeClr val="tx1">
                        <a:lumMod val="75000"/>
                        <a:lumOff val="25000"/>
                      </a:schemeClr>
                    </a:solidFill>
                    <a:latin typeface="Rubik" pitchFamily="2" charset="-79"/>
                    <a:cs typeface="Rubik" pitchFamily="2" charset="-79"/>
                  </a:rPr>
                  <a:t>All 63 </a:t>
                </a:r>
                <a:endParaRPr lang="en-GB" sz="700" dirty="0">
                  <a:solidFill>
                    <a:schemeClr val="tx1">
                      <a:lumMod val="75000"/>
                      <a:lumOff val="25000"/>
                    </a:schemeClr>
                  </a:solidFill>
                  <a:latin typeface="Rubik" pitchFamily="2" charset="-79"/>
                  <a:cs typeface="Rubik" pitchFamily="2" charset="-79"/>
                </a:endParaRPr>
              </a:p>
            </p:txBody>
          </p:sp>
        </p:grpSp>
      </p:grpSp>
      <p:grpSp>
        <p:nvGrpSpPr>
          <p:cNvPr id="13" name="Group 12"/>
          <p:cNvGrpSpPr/>
          <p:nvPr/>
        </p:nvGrpSpPr>
        <p:grpSpPr>
          <a:xfrm>
            <a:off x="449476" y="4237231"/>
            <a:ext cx="4336588" cy="2588539"/>
            <a:chOff x="2263908" y="4400352"/>
            <a:chExt cx="4336588" cy="2588539"/>
          </a:xfrm>
        </p:grpSpPr>
        <p:grpSp>
          <p:nvGrpSpPr>
            <p:cNvPr id="288" name="Group 287">
              <a:extLst>
                <a:ext uri="{FF2B5EF4-FFF2-40B4-BE49-F238E27FC236}">
                  <a16:creationId xmlns:a16="http://schemas.microsoft.com/office/drawing/2014/main" id="{49FE590C-6E50-3E97-27B7-03023784277E}"/>
                </a:ext>
              </a:extLst>
            </p:cNvPr>
            <p:cNvGrpSpPr/>
            <p:nvPr/>
          </p:nvGrpSpPr>
          <p:grpSpPr>
            <a:xfrm>
              <a:off x="2489059" y="5766991"/>
              <a:ext cx="3860705" cy="1221900"/>
              <a:chOff x="-1290262" y="11222916"/>
              <a:chExt cx="2323703" cy="1221900"/>
            </a:xfrm>
          </p:grpSpPr>
          <p:sp>
            <p:nvSpPr>
              <p:cNvPr id="289" name="TextBox 366"/>
              <p:cNvSpPr txBox="1"/>
              <p:nvPr/>
            </p:nvSpPr>
            <p:spPr>
              <a:xfrm rot="16200000">
                <a:off x="-1807773" y="11740429"/>
                <a:ext cx="1155431" cy="1204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700" dirty="0">
                    <a:solidFill>
                      <a:schemeClr val="tx1">
                        <a:lumMod val="75000"/>
                        <a:lumOff val="25000"/>
                      </a:schemeClr>
                    </a:solidFill>
                    <a:latin typeface="Rubik" pitchFamily="2" charset="-79"/>
                    <a:cs typeface="Rubik" pitchFamily="2" charset="-79"/>
                  </a:rPr>
                  <a:t>Banks </a:t>
                </a:r>
              </a:p>
            </p:txBody>
          </p:sp>
          <p:sp>
            <p:nvSpPr>
              <p:cNvPr id="299" name="TextBox 367"/>
              <p:cNvSpPr txBox="1"/>
              <p:nvPr/>
            </p:nvSpPr>
            <p:spPr>
              <a:xfrm rot="16200000">
                <a:off x="-1512090" y="11644935"/>
                <a:ext cx="1029285" cy="18524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700" dirty="0">
                    <a:solidFill>
                      <a:schemeClr val="tx1">
                        <a:lumMod val="75000"/>
                        <a:lumOff val="25000"/>
                      </a:schemeClr>
                    </a:solidFill>
                    <a:latin typeface="Rubik" pitchFamily="2" charset="-79"/>
                    <a:cs typeface="Rubik" pitchFamily="2" charset="-79"/>
                  </a:rPr>
                  <a:t>Pharmaceuticals &amp; Biotechnology </a:t>
                </a:r>
              </a:p>
            </p:txBody>
          </p:sp>
          <p:sp>
            <p:nvSpPr>
              <p:cNvPr id="300" name="TextBox 368"/>
              <p:cNvSpPr txBox="1"/>
              <p:nvPr/>
            </p:nvSpPr>
            <p:spPr>
              <a:xfrm rot="16200000">
                <a:off x="-1362434" y="11773664"/>
                <a:ext cx="1221894" cy="1204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700" dirty="0">
                    <a:solidFill>
                      <a:schemeClr val="tx1">
                        <a:lumMod val="75000"/>
                        <a:lumOff val="25000"/>
                      </a:schemeClr>
                    </a:solidFill>
                    <a:latin typeface="Rubik" pitchFamily="2" charset="-79"/>
                    <a:cs typeface="Rubik" pitchFamily="2" charset="-79"/>
                  </a:rPr>
                  <a:t>Auto Components </a:t>
                </a:r>
              </a:p>
            </p:txBody>
          </p:sp>
          <p:sp>
            <p:nvSpPr>
              <p:cNvPr id="301" name="TextBox 369"/>
              <p:cNvSpPr txBox="1"/>
              <p:nvPr/>
            </p:nvSpPr>
            <p:spPr>
              <a:xfrm rot="16200000">
                <a:off x="-1011987" y="11677358"/>
                <a:ext cx="1029285" cy="1204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700" dirty="0">
                    <a:solidFill>
                      <a:schemeClr val="tx1">
                        <a:lumMod val="75000"/>
                        <a:lumOff val="25000"/>
                      </a:schemeClr>
                    </a:solidFill>
                    <a:latin typeface="Rubik" pitchFamily="2" charset="-79"/>
                    <a:cs typeface="Rubik" pitchFamily="2" charset="-79"/>
                  </a:rPr>
                  <a:t>Consumer Durables </a:t>
                </a:r>
              </a:p>
            </p:txBody>
          </p:sp>
          <p:sp>
            <p:nvSpPr>
              <p:cNvPr id="302" name="TextBox 370"/>
              <p:cNvSpPr txBox="1"/>
              <p:nvPr/>
            </p:nvSpPr>
            <p:spPr>
              <a:xfrm rot="16200000">
                <a:off x="-811300" y="11717315"/>
                <a:ext cx="1109203" cy="1204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700" dirty="0">
                    <a:solidFill>
                      <a:schemeClr val="tx1">
                        <a:lumMod val="75000"/>
                        <a:lumOff val="25000"/>
                      </a:schemeClr>
                    </a:solidFill>
                    <a:latin typeface="Rubik" pitchFamily="2" charset="-79"/>
                    <a:cs typeface="Rubik" pitchFamily="2" charset="-79"/>
                  </a:rPr>
                  <a:t>Finance </a:t>
                </a:r>
              </a:p>
            </p:txBody>
          </p:sp>
          <p:sp>
            <p:nvSpPr>
              <p:cNvPr id="303" name="TextBox 371"/>
              <p:cNvSpPr txBox="1"/>
              <p:nvPr/>
            </p:nvSpPr>
            <p:spPr>
              <a:xfrm rot="16200000">
                <a:off x="-595751" y="11744400"/>
                <a:ext cx="1163369" cy="1204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700" dirty="0">
                    <a:solidFill>
                      <a:schemeClr val="tx1">
                        <a:lumMod val="75000"/>
                        <a:lumOff val="25000"/>
                      </a:schemeClr>
                    </a:solidFill>
                    <a:latin typeface="Rubik" pitchFamily="2" charset="-79"/>
                    <a:cs typeface="Rubik" pitchFamily="2" charset="-79"/>
                  </a:rPr>
                  <a:t>Capital Markets </a:t>
                </a:r>
              </a:p>
            </p:txBody>
          </p:sp>
          <p:sp>
            <p:nvSpPr>
              <p:cNvPr id="304" name="TextBox 372"/>
              <p:cNvSpPr txBox="1"/>
              <p:nvPr/>
            </p:nvSpPr>
            <p:spPr>
              <a:xfrm rot="16200000">
                <a:off x="-283096" y="11680079"/>
                <a:ext cx="1034727" cy="1204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700" dirty="0">
                    <a:solidFill>
                      <a:schemeClr val="tx1">
                        <a:lumMod val="75000"/>
                        <a:lumOff val="25000"/>
                      </a:schemeClr>
                    </a:solidFill>
                    <a:latin typeface="Rubik" pitchFamily="2" charset="-79"/>
                    <a:cs typeface="Rubik" pitchFamily="2" charset="-79"/>
                  </a:rPr>
                  <a:t>IT - Software </a:t>
                </a:r>
              </a:p>
            </p:txBody>
          </p:sp>
          <p:sp>
            <p:nvSpPr>
              <p:cNvPr id="305" name="TextBox 373"/>
              <p:cNvSpPr txBox="1"/>
              <p:nvPr/>
            </p:nvSpPr>
            <p:spPr>
              <a:xfrm rot="16200000">
                <a:off x="-38296" y="11680078"/>
                <a:ext cx="1034725" cy="1204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700" dirty="0">
                    <a:solidFill>
                      <a:schemeClr val="tx1">
                        <a:lumMod val="75000"/>
                        <a:lumOff val="25000"/>
                      </a:schemeClr>
                    </a:solidFill>
                    <a:latin typeface="Rubik" pitchFamily="2" charset="-79"/>
                    <a:cs typeface="Rubik" pitchFamily="2" charset="-79"/>
                  </a:rPr>
                  <a:t>Healthcare Services </a:t>
                </a:r>
              </a:p>
            </p:txBody>
          </p:sp>
          <p:sp>
            <p:nvSpPr>
              <p:cNvPr id="306" name="TextBox 374"/>
              <p:cNvSpPr txBox="1"/>
              <p:nvPr/>
            </p:nvSpPr>
            <p:spPr>
              <a:xfrm rot="16200000">
                <a:off x="170892" y="11684899"/>
                <a:ext cx="1109203" cy="18524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700" dirty="0">
                    <a:solidFill>
                      <a:schemeClr val="tx1">
                        <a:lumMod val="75000"/>
                        <a:lumOff val="25000"/>
                      </a:schemeClr>
                    </a:solidFill>
                    <a:latin typeface="Rubik" pitchFamily="2" charset="-79"/>
                    <a:cs typeface="Rubik" pitchFamily="2" charset="-79"/>
                  </a:rPr>
                  <a:t>Cement &amp; Cement Products </a:t>
                </a:r>
              </a:p>
            </p:txBody>
          </p:sp>
          <p:sp>
            <p:nvSpPr>
              <p:cNvPr id="307" name="TextBox 375"/>
              <p:cNvSpPr txBox="1"/>
              <p:nvPr/>
            </p:nvSpPr>
            <p:spPr>
              <a:xfrm rot="16200000">
                <a:off x="458594" y="11677357"/>
                <a:ext cx="1029283" cy="1204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700" dirty="0">
                    <a:solidFill>
                      <a:schemeClr val="tx1">
                        <a:lumMod val="75000"/>
                        <a:lumOff val="25000"/>
                      </a:schemeClr>
                    </a:solidFill>
                    <a:latin typeface="Rubik" pitchFamily="2" charset="-79"/>
                    <a:cs typeface="Rubik" pitchFamily="2" charset="-79"/>
                  </a:rPr>
                  <a:t>Automobiles </a:t>
                </a:r>
              </a:p>
            </p:txBody>
          </p:sp>
        </p:grpSp>
        <p:graphicFrame>
          <p:nvGraphicFramePr>
            <p:cNvPr id="308" name="Chart 307">
              <a:extLst>
                <a:ext uri="{FF2B5EF4-FFF2-40B4-BE49-F238E27FC236}">
                  <a16:creationId xmlns:a16="http://schemas.microsoft.com/office/drawing/2014/main" id="{2C53E652-442A-FBF1-DEB4-45C258409F33}"/>
                </a:ext>
              </a:extLst>
            </p:cNvPr>
            <p:cNvGraphicFramePr>
              <a:graphicFrameLocks/>
            </p:cNvGraphicFramePr>
            <p:nvPr/>
          </p:nvGraphicFramePr>
          <p:xfrm>
            <a:off x="2263908" y="4400352"/>
            <a:ext cx="4336588" cy="1558421"/>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14" name="Group 13"/>
          <p:cNvGrpSpPr/>
          <p:nvPr/>
        </p:nvGrpSpPr>
        <p:grpSpPr>
          <a:xfrm>
            <a:off x="5381127" y="4262372"/>
            <a:ext cx="6456693" cy="2326868"/>
            <a:chOff x="200654" y="7291028"/>
            <a:chExt cx="6456693" cy="2326868"/>
          </a:xfrm>
        </p:grpSpPr>
        <p:grpSp>
          <p:nvGrpSpPr>
            <p:cNvPr id="309" name="Group 308"/>
            <p:cNvGrpSpPr/>
            <p:nvPr/>
          </p:nvGrpSpPr>
          <p:grpSpPr>
            <a:xfrm>
              <a:off x="200654" y="7335008"/>
              <a:ext cx="3263090" cy="2282888"/>
              <a:chOff x="143803" y="7335008"/>
              <a:chExt cx="3263090" cy="2282888"/>
            </a:xfrm>
          </p:grpSpPr>
          <p:grpSp>
            <p:nvGrpSpPr>
              <p:cNvPr id="310" name="Group 309">
                <a:extLst>
                  <a:ext uri="{FF2B5EF4-FFF2-40B4-BE49-F238E27FC236}">
                    <a16:creationId xmlns:a16="http://schemas.microsoft.com/office/drawing/2014/main" id="{49FE590C-6E50-3E97-27B7-03023784277E}"/>
                  </a:ext>
                </a:extLst>
              </p:cNvPr>
              <p:cNvGrpSpPr/>
              <p:nvPr/>
            </p:nvGrpSpPr>
            <p:grpSpPr>
              <a:xfrm>
                <a:off x="324238" y="8395997"/>
                <a:ext cx="2892919" cy="1221899"/>
                <a:chOff x="-1307169" y="11222916"/>
                <a:chExt cx="2414220" cy="1221899"/>
              </a:xfrm>
            </p:grpSpPr>
            <p:sp>
              <p:nvSpPr>
                <p:cNvPr id="312" name="TextBox 366"/>
                <p:cNvSpPr txBox="1"/>
                <p:nvPr/>
              </p:nvSpPr>
              <p:spPr>
                <a:xfrm rot="16200000">
                  <a:off x="-1801409" y="11717157"/>
                  <a:ext cx="1155431" cy="16695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700" dirty="0">
                      <a:solidFill>
                        <a:schemeClr val="tx1">
                          <a:lumMod val="75000"/>
                          <a:lumOff val="25000"/>
                        </a:schemeClr>
                      </a:solidFill>
                      <a:latin typeface="Rubik" pitchFamily="2" charset="-79"/>
                      <a:cs typeface="Rubik" pitchFamily="2" charset="-79"/>
                    </a:rPr>
                    <a:t>Auto Components </a:t>
                  </a:r>
                </a:p>
              </p:txBody>
            </p:sp>
            <p:sp>
              <p:nvSpPr>
                <p:cNvPr id="313" name="TextBox 367"/>
                <p:cNvSpPr txBox="1"/>
                <p:nvPr/>
              </p:nvSpPr>
              <p:spPr>
                <a:xfrm rot="16200000">
                  <a:off x="-1493543" y="11654083"/>
                  <a:ext cx="1029285" cy="16695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700" dirty="0">
                      <a:solidFill>
                        <a:schemeClr val="tx1">
                          <a:lumMod val="75000"/>
                          <a:lumOff val="25000"/>
                        </a:schemeClr>
                      </a:solidFill>
                      <a:latin typeface="Rubik" pitchFamily="2" charset="-79"/>
                      <a:cs typeface="Rubik" pitchFamily="2" charset="-79"/>
                    </a:rPr>
                    <a:t>Consumer Durables </a:t>
                  </a:r>
                </a:p>
              </p:txBody>
            </p:sp>
            <p:sp>
              <p:nvSpPr>
                <p:cNvPr id="314" name="TextBox 368"/>
                <p:cNvSpPr txBox="1"/>
                <p:nvPr/>
              </p:nvSpPr>
              <p:spPr>
                <a:xfrm rot="16200000">
                  <a:off x="-1338588" y="11705444"/>
                  <a:ext cx="1221894" cy="25684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700" dirty="0">
                      <a:solidFill>
                        <a:schemeClr val="tx1">
                          <a:lumMod val="75000"/>
                          <a:lumOff val="25000"/>
                        </a:schemeClr>
                      </a:solidFill>
                      <a:latin typeface="Rubik" pitchFamily="2" charset="-79"/>
                      <a:cs typeface="Rubik" pitchFamily="2" charset="-79"/>
                    </a:rPr>
                    <a:t>Pharmaceuticals &amp; Biotechnology </a:t>
                  </a:r>
                </a:p>
              </p:txBody>
            </p:sp>
            <p:sp>
              <p:nvSpPr>
                <p:cNvPr id="315" name="TextBox 369"/>
                <p:cNvSpPr txBox="1"/>
                <p:nvPr/>
              </p:nvSpPr>
              <p:spPr>
                <a:xfrm rot="16200000">
                  <a:off x="-990789" y="11654087"/>
                  <a:ext cx="1029285" cy="16695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700" dirty="0">
                      <a:solidFill>
                        <a:schemeClr val="tx1">
                          <a:lumMod val="75000"/>
                          <a:lumOff val="25000"/>
                        </a:schemeClr>
                      </a:solidFill>
                      <a:latin typeface="Rubik" pitchFamily="2" charset="-79"/>
                      <a:cs typeface="Rubik" pitchFamily="2" charset="-79"/>
                    </a:rPr>
                    <a:t>Consumable Fuels </a:t>
                  </a:r>
                </a:p>
              </p:txBody>
            </p:sp>
            <p:sp>
              <p:nvSpPr>
                <p:cNvPr id="316" name="TextBox 370"/>
                <p:cNvSpPr txBox="1"/>
                <p:nvPr/>
              </p:nvSpPr>
              <p:spPr>
                <a:xfrm rot="16200000">
                  <a:off x="-784803" y="11694044"/>
                  <a:ext cx="1109203" cy="16695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700" dirty="0">
                      <a:solidFill>
                        <a:schemeClr val="tx1">
                          <a:lumMod val="75000"/>
                          <a:lumOff val="25000"/>
                        </a:schemeClr>
                      </a:solidFill>
                      <a:latin typeface="Rubik" pitchFamily="2" charset="-79"/>
                      <a:cs typeface="Rubik" pitchFamily="2" charset="-79"/>
                    </a:rPr>
                    <a:t>Healthcare Services </a:t>
                  </a:r>
                </a:p>
              </p:txBody>
            </p:sp>
            <p:sp>
              <p:nvSpPr>
                <p:cNvPr id="317" name="TextBox 371"/>
                <p:cNvSpPr txBox="1"/>
                <p:nvPr/>
              </p:nvSpPr>
              <p:spPr>
                <a:xfrm rot="16200000">
                  <a:off x="-553358" y="11721130"/>
                  <a:ext cx="1163369" cy="16695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700" dirty="0">
                      <a:solidFill>
                        <a:schemeClr val="tx1">
                          <a:lumMod val="75000"/>
                          <a:lumOff val="25000"/>
                        </a:schemeClr>
                      </a:solidFill>
                      <a:latin typeface="Rubik" pitchFamily="2" charset="-79"/>
                      <a:cs typeface="Rubik" pitchFamily="2" charset="-79"/>
                    </a:rPr>
                    <a:t>Gas </a:t>
                  </a:r>
                </a:p>
              </p:txBody>
            </p:sp>
            <p:sp>
              <p:nvSpPr>
                <p:cNvPr id="318" name="TextBox 372"/>
                <p:cNvSpPr txBox="1"/>
                <p:nvPr/>
              </p:nvSpPr>
              <p:spPr>
                <a:xfrm rot="16200000">
                  <a:off x="-238053" y="11611859"/>
                  <a:ext cx="1034727" cy="25684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700" dirty="0">
                      <a:solidFill>
                        <a:schemeClr val="tx1">
                          <a:lumMod val="75000"/>
                          <a:lumOff val="25000"/>
                        </a:schemeClr>
                      </a:solidFill>
                      <a:latin typeface="Rubik" pitchFamily="2" charset="-79"/>
                      <a:cs typeface="Rubik" pitchFamily="2" charset="-79"/>
                    </a:rPr>
                    <a:t>Cement &amp; Cement Products </a:t>
                  </a:r>
                </a:p>
              </p:txBody>
            </p:sp>
            <p:sp>
              <p:nvSpPr>
                <p:cNvPr id="319" name="TextBox 373"/>
                <p:cNvSpPr txBox="1"/>
                <p:nvPr/>
              </p:nvSpPr>
              <p:spPr>
                <a:xfrm rot="16200000">
                  <a:off x="9401" y="11656807"/>
                  <a:ext cx="1034725" cy="16695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700" dirty="0">
                      <a:solidFill>
                        <a:schemeClr val="tx1">
                          <a:lumMod val="75000"/>
                          <a:lumOff val="25000"/>
                        </a:schemeClr>
                      </a:solidFill>
                      <a:latin typeface="Rubik" pitchFamily="2" charset="-79"/>
                      <a:cs typeface="Rubik" pitchFamily="2" charset="-79"/>
                    </a:rPr>
                    <a:t>Textiles &amp; Apparels </a:t>
                  </a:r>
                </a:p>
              </p:txBody>
            </p:sp>
            <p:sp>
              <p:nvSpPr>
                <p:cNvPr id="320" name="TextBox 374"/>
                <p:cNvSpPr txBox="1"/>
                <p:nvPr/>
              </p:nvSpPr>
              <p:spPr>
                <a:xfrm rot="16200000">
                  <a:off x="223886" y="11694047"/>
                  <a:ext cx="1109203" cy="16695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700" dirty="0">
                      <a:solidFill>
                        <a:schemeClr val="tx1">
                          <a:lumMod val="75000"/>
                          <a:lumOff val="25000"/>
                        </a:schemeClr>
                      </a:solidFill>
                      <a:latin typeface="Rubik" pitchFamily="2" charset="-79"/>
                      <a:cs typeface="Rubik" pitchFamily="2" charset="-79"/>
                    </a:rPr>
                    <a:t>Diversified Metals </a:t>
                  </a:r>
                </a:p>
              </p:txBody>
            </p:sp>
            <p:sp>
              <p:nvSpPr>
                <p:cNvPr id="321" name="TextBox 375"/>
                <p:cNvSpPr txBox="1"/>
                <p:nvPr/>
              </p:nvSpPr>
              <p:spPr>
                <a:xfrm rot="16200000">
                  <a:off x="508934" y="11654087"/>
                  <a:ext cx="1029283" cy="16695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700" dirty="0">
                      <a:solidFill>
                        <a:schemeClr val="tx1">
                          <a:lumMod val="75000"/>
                          <a:lumOff val="25000"/>
                        </a:schemeClr>
                      </a:solidFill>
                      <a:latin typeface="Rubik" pitchFamily="2" charset="-79"/>
                      <a:cs typeface="Rubik" pitchFamily="2" charset="-79"/>
                    </a:rPr>
                    <a:t>Finance </a:t>
                  </a:r>
                </a:p>
              </p:txBody>
            </p:sp>
          </p:grpSp>
          <p:graphicFrame>
            <p:nvGraphicFramePr>
              <p:cNvPr id="311" name="Chart 310">
                <a:extLst>
                  <a:ext uri="{FF2B5EF4-FFF2-40B4-BE49-F238E27FC236}">
                    <a16:creationId xmlns:a16="http://schemas.microsoft.com/office/drawing/2014/main" id="{536EE744-070C-6032-F9EA-C89CF0AB7995}"/>
                  </a:ext>
                </a:extLst>
              </p:cNvPr>
              <p:cNvGraphicFramePr>
                <a:graphicFrameLocks/>
              </p:cNvGraphicFramePr>
              <p:nvPr/>
            </p:nvGraphicFramePr>
            <p:xfrm>
              <a:off x="143803" y="7335008"/>
              <a:ext cx="3263090" cy="1238963"/>
            </p:xfrm>
            <a:graphic>
              <a:graphicData uri="http://schemas.openxmlformats.org/drawingml/2006/chart">
                <c:chart xmlns:c="http://schemas.openxmlformats.org/drawingml/2006/chart" xmlns:r="http://schemas.openxmlformats.org/officeDocument/2006/relationships" r:id="rId7"/>
              </a:graphicData>
            </a:graphic>
          </p:graphicFrame>
        </p:grpSp>
        <p:grpSp>
          <p:nvGrpSpPr>
            <p:cNvPr id="322" name="Group 321"/>
            <p:cNvGrpSpPr/>
            <p:nvPr/>
          </p:nvGrpSpPr>
          <p:grpSpPr>
            <a:xfrm>
              <a:off x="3349432" y="7291028"/>
              <a:ext cx="3307915" cy="2200199"/>
              <a:chOff x="3292581" y="7291028"/>
              <a:chExt cx="3307915" cy="2200199"/>
            </a:xfrm>
          </p:grpSpPr>
          <p:grpSp>
            <p:nvGrpSpPr>
              <p:cNvPr id="323" name="Group 322"/>
              <p:cNvGrpSpPr/>
              <p:nvPr/>
            </p:nvGrpSpPr>
            <p:grpSpPr>
              <a:xfrm>
                <a:off x="3491630" y="7291028"/>
                <a:ext cx="2923349" cy="1203808"/>
                <a:chOff x="3564655" y="7325953"/>
                <a:chExt cx="2923349" cy="1221896"/>
              </a:xfrm>
            </p:grpSpPr>
            <p:sp>
              <p:nvSpPr>
                <p:cNvPr id="325" name="TextBox 366"/>
                <p:cNvSpPr txBox="1"/>
                <p:nvPr/>
              </p:nvSpPr>
              <p:spPr>
                <a:xfrm rot="16200000">
                  <a:off x="3086967" y="7870106"/>
                  <a:ext cx="1155431"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700" dirty="0">
                      <a:solidFill>
                        <a:schemeClr val="tx1">
                          <a:lumMod val="75000"/>
                          <a:lumOff val="25000"/>
                        </a:schemeClr>
                      </a:solidFill>
                      <a:latin typeface="Rubik" pitchFamily="2" charset="-79"/>
                      <a:cs typeface="Rubik" pitchFamily="2" charset="-79"/>
                    </a:rPr>
                    <a:t>IT - Software </a:t>
                  </a:r>
                </a:p>
              </p:txBody>
            </p:sp>
            <p:sp>
              <p:nvSpPr>
                <p:cNvPr id="326" name="TextBox 367"/>
                <p:cNvSpPr txBox="1"/>
                <p:nvPr/>
              </p:nvSpPr>
              <p:spPr>
                <a:xfrm rot="16200000">
                  <a:off x="3443371" y="7933179"/>
                  <a:ext cx="1029285"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700" dirty="0">
                      <a:solidFill>
                        <a:schemeClr val="tx1">
                          <a:lumMod val="75000"/>
                          <a:lumOff val="25000"/>
                        </a:schemeClr>
                      </a:solidFill>
                      <a:latin typeface="Rubik" pitchFamily="2" charset="-79"/>
                      <a:cs typeface="Rubik" pitchFamily="2" charset="-79"/>
                    </a:rPr>
                    <a:t>Insurance </a:t>
                  </a:r>
                </a:p>
              </p:txBody>
            </p:sp>
            <p:sp>
              <p:nvSpPr>
                <p:cNvPr id="327" name="TextBox 368"/>
                <p:cNvSpPr txBox="1"/>
                <p:nvPr/>
              </p:nvSpPr>
              <p:spPr>
                <a:xfrm rot="16200000">
                  <a:off x="3654497" y="7836874"/>
                  <a:ext cx="1221894"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700" dirty="0">
                      <a:solidFill>
                        <a:schemeClr val="tx1">
                          <a:lumMod val="75000"/>
                          <a:lumOff val="25000"/>
                        </a:schemeClr>
                      </a:solidFill>
                      <a:latin typeface="Rubik" pitchFamily="2" charset="-79"/>
                      <a:cs typeface="Rubik" pitchFamily="2" charset="-79"/>
                    </a:rPr>
                    <a:t>Petroleum Products </a:t>
                  </a:r>
                </a:p>
              </p:txBody>
            </p:sp>
            <p:sp>
              <p:nvSpPr>
                <p:cNvPr id="328" name="TextBox 369"/>
                <p:cNvSpPr txBox="1"/>
                <p:nvPr/>
              </p:nvSpPr>
              <p:spPr>
                <a:xfrm rot="16200000">
                  <a:off x="4008320" y="7889335"/>
                  <a:ext cx="1116973"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700" dirty="0">
                      <a:solidFill>
                        <a:schemeClr val="tx1">
                          <a:lumMod val="75000"/>
                          <a:lumOff val="25000"/>
                        </a:schemeClr>
                      </a:solidFill>
                      <a:latin typeface="Rubik" pitchFamily="2" charset="-79"/>
                      <a:cs typeface="Rubik" pitchFamily="2" charset="-79"/>
                    </a:rPr>
                    <a:t>Electrical Equipment </a:t>
                  </a:r>
                </a:p>
              </p:txBody>
            </p:sp>
            <p:sp>
              <p:nvSpPr>
                <p:cNvPr id="329" name="TextBox 370"/>
                <p:cNvSpPr txBox="1"/>
                <p:nvPr/>
              </p:nvSpPr>
              <p:spPr>
                <a:xfrm rot="16200000">
                  <a:off x="4325965" y="7893220"/>
                  <a:ext cx="1109203"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700" dirty="0">
                      <a:solidFill>
                        <a:schemeClr val="tx1">
                          <a:lumMod val="75000"/>
                          <a:lumOff val="25000"/>
                        </a:schemeClr>
                      </a:solidFill>
                      <a:latin typeface="Rubik" pitchFamily="2" charset="-79"/>
                      <a:cs typeface="Rubik" pitchFamily="2" charset="-79"/>
                    </a:rPr>
                    <a:t>Retailing </a:t>
                  </a:r>
                </a:p>
              </p:txBody>
            </p:sp>
            <p:sp>
              <p:nvSpPr>
                <p:cNvPr id="330" name="TextBox 371"/>
                <p:cNvSpPr txBox="1"/>
                <p:nvPr/>
              </p:nvSpPr>
              <p:spPr>
                <a:xfrm rot="16200000">
                  <a:off x="4605076" y="7866137"/>
                  <a:ext cx="1163369"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700" dirty="0">
                      <a:solidFill>
                        <a:schemeClr val="tx1">
                          <a:lumMod val="75000"/>
                          <a:lumOff val="25000"/>
                        </a:schemeClr>
                      </a:solidFill>
                      <a:latin typeface="Rubik" pitchFamily="2" charset="-79"/>
                      <a:cs typeface="Rubik" pitchFamily="2" charset="-79"/>
                    </a:rPr>
                    <a:t>Power </a:t>
                  </a:r>
                </a:p>
              </p:txBody>
            </p:sp>
            <p:sp>
              <p:nvSpPr>
                <p:cNvPr id="331" name="TextBox 372"/>
                <p:cNvSpPr txBox="1"/>
                <p:nvPr/>
              </p:nvSpPr>
              <p:spPr>
                <a:xfrm rot="16200000">
                  <a:off x="4954693" y="7876597"/>
                  <a:ext cx="1034727"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700" dirty="0">
                      <a:solidFill>
                        <a:schemeClr val="tx1">
                          <a:lumMod val="75000"/>
                          <a:lumOff val="25000"/>
                        </a:schemeClr>
                      </a:solidFill>
                      <a:latin typeface="Rubik" pitchFamily="2" charset="-79"/>
                      <a:cs typeface="Rubik" pitchFamily="2" charset="-79"/>
                    </a:rPr>
                    <a:t>Non - Ferrous Metals </a:t>
                  </a:r>
                </a:p>
              </p:txBody>
            </p:sp>
            <p:sp>
              <p:nvSpPr>
                <p:cNvPr id="332" name="TextBox 373"/>
                <p:cNvSpPr txBox="1"/>
                <p:nvPr/>
              </p:nvSpPr>
              <p:spPr>
                <a:xfrm rot="16200000">
                  <a:off x="5251213" y="7876598"/>
                  <a:ext cx="103472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700" dirty="0">
                      <a:solidFill>
                        <a:schemeClr val="tx1">
                          <a:lumMod val="75000"/>
                          <a:lumOff val="25000"/>
                        </a:schemeClr>
                      </a:solidFill>
                      <a:latin typeface="Rubik" pitchFamily="2" charset="-79"/>
                      <a:cs typeface="Rubik" pitchFamily="2" charset="-79"/>
                    </a:rPr>
                    <a:t>Fertilizers &amp; Agrochemicals </a:t>
                  </a:r>
                </a:p>
              </p:txBody>
            </p:sp>
            <p:sp>
              <p:nvSpPr>
                <p:cNvPr id="333" name="TextBox 374"/>
                <p:cNvSpPr txBox="1"/>
                <p:nvPr/>
              </p:nvSpPr>
              <p:spPr>
                <a:xfrm rot="16200000">
                  <a:off x="5471964" y="7783012"/>
                  <a:ext cx="122189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700" dirty="0">
                      <a:solidFill>
                        <a:schemeClr val="tx1">
                          <a:lumMod val="75000"/>
                          <a:lumOff val="25000"/>
                        </a:schemeClr>
                      </a:solidFill>
                      <a:latin typeface="Rubik" pitchFamily="2" charset="-79"/>
                      <a:cs typeface="Rubik" pitchFamily="2" charset="-79"/>
                    </a:rPr>
                    <a:t>Agricultural, Commercial &amp; Construction Vehicles </a:t>
                  </a:r>
                </a:p>
              </p:txBody>
            </p:sp>
            <p:sp>
              <p:nvSpPr>
                <p:cNvPr id="334" name="TextBox 375"/>
                <p:cNvSpPr txBox="1"/>
                <p:nvPr/>
              </p:nvSpPr>
              <p:spPr>
                <a:xfrm rot="16200000">
                  <a:off x="5873335" y="7933180"/>
                  <a:ext cx="1029283"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700" dirty="0">
                      <a:solidFill>
                        <a:schemeClr val="tx1">
                          <a:lumMod val="75000"/>
                          <a:lumOff val="25000"/>
                        </a:schemeClr>
                      </a:solidFill>
                      <a:latin typeface="Rubik" pitchFamily="2" charset="-79"/>
                      <a:cs typeface="Rubik" pitchFamily="2" charset="-79"/>
                    </a:rPr>
                    <a:t>Automobiles </a:t>
                  </a:r>
                </a:p>
              </p:txBody>
            </p:sp>
          </p:grpSp>
          <p:graphicFrame>
            <p:nvGraphicFramePr>
              <p:cNvPr id="324" name="Chart 323">
                <a:extLst>
                  <a:ext uri="{FF2B5EF4-FFF2-40B4-BE49-F238E27FC236}">
                    <a16:creationId xmlns:a16="http://schemas.microsoft.com/office/drawing/2014/main" id="{46E4CBAE-61AB-3477-1DE5-3BEBD648F008}"/>
                  </a:ext>
                </a:extLst>
              </p:cNvPr>
              <p:cNvGraphicFramePr>
                <a:graphicFrameLocks/>
              </p:cNvGraphicFramePr>
              <p:nvPr/>
            </p:nvGraphicFramePr>
            <p:xfrm>
              <a:off x="3292581" y="8293555"/>
              <a:ext cx="3307915" cy="1197672"/>
            </p:xfrm>
            <a:graphic>
              <a:graphicData uri="http://schemas.openxmlformats.org/drawingml/2006/chart">
                <c:chart xmlns:c="http://schemas.openxmlformats.org/drawingml/2006/chart" xmlns:r="http://schemas.openxmlformats.org/officeDocument/2006/relationships" r:id="rId8"/>
              </a:graphicData>
            </a:graphic>
          </p:graphicFrame>
        </p:grpSp>
      </p:grpSp>
      <p:pic>
        <p:nvPicPr>
          <p:cNvPr id="179" name="Graphic 6">
            <a:extLst>
              <a:ext uri="{FF2B5EF4-FFF2-40B4-BE49-F238E27FC236}">
                <a16:creationId xmlns:a16="http://schemas.microsoft.com/office/drawing/2014/main" id="{E1D13358-087B-42EE-C04B-F5EE0E13E83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0872093" y="204149"/>
            <a:ext cx="1105545" cy="467880"/>
          </a:xfrm>
          <a:prstGeom prst="rect">
            <a:avLst/>
          </a:prstGeom>
        </p:spPr>
      </p:pic>
    </p:spTree>
    <p:extLst>
      <p:ext uri="{BB962C8B-B14F-4D97-AF65-F5344CB8AC3E}">
        <p14:creationId xmlns:p14="http://schemas.microsoft.com/office/powerpoint/2010/main" val="196175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1F1F1"/>
          </a:solidFill>
        </p:spPr>
        <p:txBody>
          <a:bodyPr wrap="square" lIns="0" tIns="0" rIns="0" bIns="0" rtlCol="0"/>
          <a:lstStyle/>
          <a:p>
            <a:endParaRPr/>
          </a:p>
        </p:txBody>
      </p:sp>
      <p:grpSp>
        <p:nvGrpSpPr>
          <p:cNvPr id="5" name="object 5"/>
          <p:cNvGrpSpPr/>
          <p:nvPr/>
        </p:nvGrpSpPr>
        <p:grpSpPr>
          <a:xfrm>
            <a:off x="548640" y="0"/>
            <a:ext cx="11094720" cy="6172200"/>
            <a:chOff x="548640" y="0"/>
            <a:chExt cx="11094720" cy="6172200"/>
          </a:xfrm>
        </p:grpSpPr>
        <p:pic>
          <p:nvPicPr>
            <p:cNvPr id="6" name="object 6"/>
            <p:cNvPicPr/>
            <p:nvPr/>
          </p:nvPicPr>
          <p:blipFill>
            <a:blip r:embed="rId2" cstate="print"/>
            <a:stretch>
              <a:fillRect/>
            </a:stretch>
          </p:blipFill>
          <p:spPr>
            <a:xfrm>
              <a:off x="548640" y="838200"/>
              <a:ext cx="11094720" cy="5334000"/>
            </a:xfrm>
            <a:prstGeom prst="rect">
              <a:avLst/>
            </a:prstGeom>
          </p:spPr>
        </p:pic>
        <p:pic>
          <p:nvPicPr>
            <p:cNvPr id="7" name="object 7"/>
            <p:cNvPicPr/>
            <p:nvPr/>
          </p:nvPicPr>
          <p:blipFill>
            <a:blip r:embed="rId3" cstate="print"/>
            <a:stretch>
              <a:fillRect/>
            </a:stretch>
          </p:blipFill>
          <p:spPr>
            <a:xfrm>
              <a:off x="1259586" y="0"/>
              <a:ext cx="4939284" cy="5762244"/>
            </a:xfrm>
            <a:prstGeom prst="rect">
              <a:avLst/>
            </a:prstGeom>
          </p:spPr>
        </p:pic>
        <p:sp>
          <p:nvSpPr>
            <p:cNvPr id="8" name="object 8"/>
            <p:cNvSpPr/>
            <p:nvPr/>
          </p:nvSpPr>
          <p:spPr>
            <a:xfrm>
              <a:off x="1371600" y="0"/>
              <a:ext cx="4724400" cy="5648960"/>
            </a:xfrm>
            <a:custGeom>
              <a:avLst/>
              <a:gdLst/>
              <a:ahLst/>
              <a:cxnLst/>
              <a:rect l="l" t="t" r="r" b="b"/>
              <a:pathLst>
                <a:path w="4724400" h="5648960">
                  <a:moveTo>
                    <a:pt x="0" y="5648706"/>
                  </a:moveTo>
                  <a:lnTo>
                    <a:pt x="4724400" y="5648706"/>
                  </a:lnTo>
                  <a:lnTo>
                    <a:pt x="4724400" y="0"/>
                  </a:lnTo>
                  <a:lnTo>
                    <a:pt x="0" y="0"/>
                  </a:lnTo>
                  <a:lnTo>
                    <a:pt x="0" y="5648706"/>
                  </a:lnTo>
                  <a:close/>
                </a:path>
              </a:pathLst>
            </a:custGeom>
            <a:solidFill>
              <a:srgbClr val="005DAC">
                <a:alpha val="90194"/>
              </a:srgbClr>
            </a:solidFill>
          </p:spPr>
          <p:txBody>
            <a:bodyPr wrap="square" lIns="0" tIns="0" rIns="0" bIns="0" rtlCol="0"/>
            <a:lstStyle/>
            <a:p>
              <a:endParaRPr/>
            </a:p>
          </p:txBody>
        </p:sp>
        <p:sp>
          <p:nvSpPr>
            <p:cNvPr id="9" name="object 9"/>
            <p:cNvSpPr/>
            <p:nvPr/>
          </p:nvSpPr>
          <p:spPr>
            <a:xfrm>
              <a:off x="1907286" y="2170176"/>
              <a:ext cx="1096010" cy="57150"/>
            </a:xfrm>
            <a:custGeom>
              <a:avLst/>
              <a:gdLst/>
              <a:ahLst/>
              <a:cxnLst/>
              <a:rect l="l" t="t" r="r" b="b"/>
              <a:pathLst>
                <a:path w="1096010" h="57150">
                  <a:moveTo>
                    <a:pt x="1095756" y="0"/>
                  </a:moveTo>
                  <a:lnTo>
                    <a:pt x="0" y="0"/>
                  </a:lnTo>
                  <a:lnTo>
                    <a:pt x="0" y="57150"/>
                  </a:lnTo>
                  <a:lnTo>
                    <a:pt x="1095756" y="57150"/>
                  </a:lnTo>
                  <a:lnTo>
                    <a:pt x="1095756" y="0"/>
                  </a:lnTo>
                  <a:close/>
                </a:path>
              </a:pathLst>
            </a:custGeom>
            <a:solidFill>
              <a:srgbClr val="FFFFFF"/>
            </a:solidFill>
          </p:spPr>
          <p:txBody>
            <a:bodyPr wrap="square" lIns="0" tIns="0" rIns="0" bIns="0" rtlCol="0"/>
            <a:lstStyle/>
            <a:p>
              <a:endParaRPr/>
            </a:p>
          </p:txBody>
        </p:sp>
      </p:grpSp>
      <p:sp>
        <p:nvSpPr>
          <p:cNvPr id="10" name="object 10"/>
          <p:cNvSpPr txBox="1"/>
          <p:nvPr/>
        </p:nvSpPr>
        <p:spPr>
          <a:xfrm>
            <a:off x="1371600" y="0"/>
            <a:ext cx="4724400" cy="4601260"/>
          </a:xfrm>
          <a:prstGeom prst="rect">
            <a:avLst/>
          </a:prstGeom>
        </p:spPr>
        <p:txBody>
          <a:bodyPr vert="horz" wrap="square" lIns="0" tIns="0" rIns="0" bIns="0" rtlCol="0">
            <a:spAutoFit/>
          </a:bodyPr>
          <a:lstStyle/>
          <a:p>
            <a:pPr>
              <a:lnSpc>
                <a:spcPct val="100000"/>
              </a:lnSpc>
            </a:pPr>
            <a:endParaRPr sz="3500" dirty="0">
              <a:latin typeface="Times New Roman"/>
              <a:cs typeface="Times New Roman"/>
            </a:endParaRPr>
          </a:p>
          <a:p>
            <a:pPr>
              <a:lnSpc>
                <a:spcPct val="100000"/>
              </a:lnSpc>
            </a:pPr>
            <a:endParaRPr sz="3500" dirty="0">
              <a:latin typeface="Times New Roman"/>
              <a:cs typeface="Times New Roman"/>
            </a:endParaRPr>
          </a:p>
          <a:p>
            <a:pPr>
              <a:lnSpc>
                <a:spcPct val="100000"/>
              </a:lnSpc>
              <a:spcBef>
                <a:spcPts val="35"/>
              </a:spcBef>
            </a:pPr>
            <a:endParaRPr sz="3400" dirty="0">
              <a:latin typeface="Times New Roman"/>
              <a:cs typeface="Times New Roman"/>
            </a:endParaRPr>
          </a:p>
          <a:p>
            <a:pPr marL="525780" algn="just">
              <a:lnSpc>
                <a:spcPct val="100000"/>
              </a:lnSpc>
            </a:pPr>
            <a:r>
              <a:rPr sz="3000" b="0" dirty="0">
                <a:solidFill>
                  <a:srgbClr val="FFFFFF"/>
                </a:solidFill>
                <a:latin typeface="Rubik Medium"/>
                <a:cs typeface="Rubik Medium"/>
              </a:rPr>
              <a:t>What is a </a:t>
            </a:r>
            <a:r>
              <a:rPr sz="3000" b="0" spc="-10" dirty="0">
                <a:solidFill>
                  <a:srgbClr val="FFFFFF"/>
                </a:solidFill>
                <a:latin typeface="Rubik Medium"/>
                <a:cs typeface="Rubik Medium"/>
              </a:rPr>
              <a:t>Moat?</a:t>
            </a:r>
            <a:endParaRPr sz="3000" dirty="0">
              <a:latin typeface="Rubik Medium"/>
              <a:cs typeface="Rubik Medium"/>
            </a:endParaRPr>
          </a:p>
          <a:p>
            <a:pPr algn="l">
              <a:lnSpc>
                <a:spcPct val="100000"/>
              </a:lnSpc>
              <a:spcBef>
                <a:spcPts val="10"/>
              </a:spcBef>
            </a:pPr>
            <a:endParaRPr lang="en-IN" sz="5000" dirty="0">
              <a:latin typeface="Rubik Medium"/>
              <a:cs typeface="Rubik Medium"/>
            </a:endParaRPr>
          </a:p>
          <a:p>
            <a:pPr marL="525780" marR="467995" algn="l">
              <a:lnSpc>
                <a:spcPts val="2270"/>
              </a:lnSpc>
              <a:spcBef>
                <a:spcPts val="5"/>
              </a:spcBef>
            </a:pPr>
            <a:r>
              <a:rPr lang="en-IN" sz="2100" b="0">
                <a:solidFill>
                  <a:srgbClr val="FFFFFF"/>
                </a:solidFill>
                <a:latin typeface="Aptos" panose="020B0004020202020204" pitchFamily="34" charset="0"/>
                <a:cs typeface="Rubik Light"/>
              </a:rPr>
              <a:t>The</a:t>
            </a:r>
            <a:r>
              <a:rPr lang="en-IN" sz="2100" b="0" spc="455">
                <a:solidFill>
                  <a:srgbClr val="FFFFFF"/>
                </a:solidFill>
                <a:latin typeface="Aptos" panose="020B0004020202020204" pitchFamily="34" charset="0"/>
                <a:cs typeface="Rubik Light"/>
              </a:rPr>
              <a:t> </a:t>
            </a:r>
            <a:r>
              <a:rPr lang="en-IN" sz="2100" b="0">
                <a:solidFill>
                  <a:srgbClr val="FFFFFF"/>
                </a:solidFill>
                <a:latin typeface="Aptos" panose="020B0004020202020204" pitchFamily="34" charset="0"/>
                <a:cs typeface="Rubik Light"/>
              </a:rPr>
              <a:t>Moats</a:t>
            </a:r>
            <a:r>
              <a:rPr lang="en-IN" sz="2100" b="0" spc="470">
                <a:solidFill>
                  <a:srgbClr val="FFFFFF"/>
                </a:solidFill>
                <a:latin typeface="Aptos" panose="020B0004020202020204" pitchFamily="34" charset="0"/>
                <a:cs typeface="Rubik Light"/>
              </a:rPr>
              <a:t> </a:t>
            </a:r>
            <a:r>
              <a:rPr lang="en-IN" sz="2100" b="0">
                <a:solidFill>
                  <a:srgbClr val="FFFFFF"/>
                </a:solidFill>
                <a:latin typeface="Aptos" panose="020B0004020202020204" pitchFamily="34" charset="0"/>
                <a:cs typeface="Rubik Light"/>
              </a:rPr>
              <a:t>originate</a:t>
            </a:r>
            <a:r>
              <a:rPr lang="en-IN" sz="2100" b="0" spc="459">
                <a:solidFill>
                  <a:srgbClr val="FFFFFF"/>
                </a:solidFill>
                <a:latin typeface="Aptos" panose="020B0004020202020204" pitchFamily="34" charset="0"/>
                <a:cs typeface="Rubik Light"/>
              </a:rPr>
              <a:t> </a:t>
            </a:r>
            <a:r>
              <a:rPr lang="en-IN" sz="2100" b="0">
                <a:solidFill>
                  <a:srgbClr val="FFFFFF"/>
                </a:solidFill>
                <a:latin typeface="Aptos" panose="020B0004020202020204" pitchFamily="34" charset="0"/>
                <a:cs typeface="Rubik Light"/>
              </a:rPr>
              <a:t>from</a:t>
            </a:r>
            <a:r>
              <a:rPr lang="en-IN" sz="2100" b="0" spc="470">
                <a:solidFill>
                  <a:srgbClr val="FFFFFF"/>
                </a:solidFill>
                <a:latin typeface="Aptos" panose="020B0004020202020204" pitchFamily="34" charset="0"/>
                <a:cs typeface="Rubik Light"/>
              </a:rPr>
              <a:t> </a:t>
            </a:r>
            <a:r>
              <a:rPr lang="en-IN" sz="2100" b="0" spc="-25">
                <a:solidFill>
                  <a:srgbClr val="FFFFFF"/>
                </a:solidFill>
                <a:latin typeface="Aptos" panose="020B0004020202020204" pitchFamily="34" charset="0"/>
                <a:cs typeface="Rubik Light"/>
              </a:rPr>
              <a:t>the </a:t>
            </a:r>
            <a:r>
              <a:rPr lang="en-IN" sz="2100" b="0">
                <a:solidFill>
                  <a:srgbClr val="FFFFFF"/>
                </a:solidFill>
                <a:latin typeface="Aptos" panose="020B0004020202020204" pitchFamily="34" charset="0"/>
                <a:cs typeface="Rubik Light"/>
              </a:rPr>
              <a:t>medieval</a:t>
            </a:r>
            <a:r>
              <a:rPr lang="en-IN" sz="2100" b="0" spc="90">
                <a:solidFill>
                  <a:srgbClr val="FFFFFF"/>
                </a:solidFill>
                <a:latin typeface="Aptos" panose="020B0004020202020204" pitchFamily="34" charset="0"/>
                <a:cs typeface="Rubik Light"/>
              </a:rPr>
              <a:t>  </a:t>
            </a:r>
            <a:r>
              <a:rPr lang="en-IN" sz="2100" b="0">
                <a:solidFill>
                  <a:srgbClr val="FFFFFF"/>
                </a:solidFill>
                <a:latin typeface="Aptos" panose="020B0004020202020204" pitchFamily="34" charset="0"/>
                <a:cs typeface="Rubik Light"/>
              </a:rPr>
              <a:t>periods</a:t>
            </a:r>
            <a:r>
              <a:rPr lang="en-IN" sz="2100" b="0" spc="80">
                <a:solidFill>
                  <a:srgbClr val="FFFFFF"/>
                </a:solidFill>
                <a:latin typeface="Aptos" panose="020B0004020202020204" pitchFamily="34" charset="0"/>
                <a:cs typeface="Rubik Light"/>
              </a:rPr>
              <a:t>  </a:t>
            </a:r>
            <a:r>
              <a:rPr lang="en-IN" sz="2100" b="0">
                <a:solidFill>
                  <a:srgbClr val="FFFFFF"/>
                </a:solidFill>
                <a:latin typeface="Aptos" panose="020B0004020202020204" pitchFamily="34" charset="0"/>
                <a:cs typeface="Rubik Light"/>
              </a:rPr>
              <a:t>when</a:t>
            </a:r>
            <a:r>
              <a:rPr lang="en-IN" sz="2100" b="0" spc="90">
                <a:solidFill>
                  <a:srgbClr val="FFFFFF"/>
                </a:solidFill>
                <a:latin typeface="Aptos" panose="020B0004020202020204" pitchFamily="34" charset="0"/>
                <a:cs typeface="Rubik Light"/>
              </a:rPr>
              <a:t>  </a:t>
            </a:r>
            <a:r>
              <a:rPr lang="en-IN" sz="2100" b="0" spc="-10">
                <a:solidFill>
                  <a:srgbClr val="FFFFFF"/>
                </a:solidFill>
                <a:latin typeface="Aptos" panose="020B0004020202020204" pitchFamily="34" charset="0"/>
                <a:cs typeface="Rubik Light"/>
              </a:rPr>
              <a:t>large </a:t>
            </a:r>
            <a:r>
              <a:rPr lang="en-IN" sz="2100" b="0">
                <a:solidFill>
                  <a:srgbClr val="FFFFFF"/>
                </a:solidFill>
                <a:latin typeface="Aptos" panose="020B0004020202020204" pitchFamily="34" charset="0"/>
                <a:cs typeface="Rubik Light"/>
              </a:rPr>
              <a:t>and</a:t>
            </a:r>
            <a:r>
              <a:rPr lang="en-IN" sz="2100" b="0" spc="250">
                <a:solidFill>
                  <a:srgbClr val="FFFFFF"/>
                </a:solidFill>
                <a:latin typeface="Aptos" panose="020B0004020202020204" pitchFamily="34" charset="0"/>
                <a:cs typeface="Rubik Light"/>
              </a:rPr>
              <a:t>   </a:t>
            </a:r>
            <a:r>
              <a:rPr lang="en-IN" sz="2100" b="0">
                <a:solidFill>
                  <a:srgbClr val="FFFFFF"/>
                </a:solidFill>
                <a:latin typeface="Aptos" panose="020B0004020202020204" pitchFamily="34" charset="0"/>
                <a:cs typeface="Rubik Light"/>
              </a:rPr>
              <a:t>deep</a:t>
            </a:r>
            <a:r>
              <a:rPr lang="en-IN" sz="2100" b="0" spc="260">
                <a:solidFill>
                  <a:srgbClr val="FFFFFF"/>
                </a:solidFill>
                <a:latin typeface="Aptos" panose="020B0004020202020204" pitchFamily="34" charset="0"/>
                <a:cs typeface="Rubik Light"/>
              </a:rPr>
              <a:t>   </a:t>
            </a:r>
            <a:r>
              <a:rPr lang="en-IN" sz="2100" b="0">
                <a:solidFill>
                  <a:srgbClr val="FFFFFF"/>
                </a:solidFill>
                <a:latin typeface="Aptos" panose="020B0004020202020204" pitchFamily="34" charset="0"/>
                <a:cs typeface="Rubik Light"/>
              </a:rPr>
              <a:t>water</a:t>
            </a:r>
            <a:r>
              <a:rPr lang="en-IN" sz="2100" b="0" spc="250">
                <a:solidFill>
                  <a:srgbClr val="FFFFFF"/>
                </a:solidFill>
                <a:latin typeface="Aptos" panose="020B0004020202020204" pitchFamily="34" charset="0"/>
                <a:cs typeface="Rubik Light"/>
              </a:rPr>
              <a:t>   </a:t>
            </a:r>
            <a:r>
              <a:rPr lang="en-IN" sz="2100" b="0" spc="-10">
                <a:solidFill>
                  <a:srgbClr val="FFFFFF"/>
                </a:solidFill>
                <a:latin typeface="Aptos" panose="020B0004020202020204" pitchFamily="34" charset="0"/>
                <a:cs typeface="Rubik Light"/>
              </a:rPr>
              <a:t>trenches </a:t>
            </a:r>
            <a:r>
              <a:rPr lang="en-IN" sz="2100" b="0">
                <a:solidFill>
                  <a:srgbClr val="FFFFFF"/>
                </a:solidFill>
                <a:latin typeface="Aptos" panose="020B0004020202020204" pitchFamily="34" charset="0"/>
                <a:cs typeface="Rubik Light"/>
              </a:rPr>
              <a:t>protected</a:t>
            </a:r>
            <a:r>
              <a:rPr lang="en-IN" sz="2100" b="0" spc="450">
                <a:solidFill>
                  <a:srgbClr val="FFFFFF"/>
                </a:solidFill>
                <a:latin typeface="Aptos" panose="020B0004020202020204" pitchFamily="34" charset="0"/>
                <a:cs typeface="Rubik Light"/>
              </a:rPr>
              <a:t>  </a:t>
            </a:r>
            <a:r>
              <a:rPr lang="en-IN" sz="2100" b="0">
                <a:solidFill>
                  <a:srgbClr val="FFFFFF"/>
                </a:solidFill>
                <a:latin typeface="Aptos" panose="020B0004020202020204" pitchFamily="34" charset="0"/>
                <a:cs typeface="Rubik Light"/>
              </a:rPr>
              <a:t>those</a:t>
            </a:r>
            <a:r>
              <a:rPr lang="en-IN" sz="2100" b="0" spc="455">
                <a:solidFill>
                  <a:srgbClr val="FFFFFF"/>
                </a:solidFill>
                <a:latin typeface="Aptos" panose="020B0004020202020204" pitchFamily="34" charset="0"/>
                <a:cs typeface="Rubik Light"/>
              </a:rPr>
              <a:t>  </a:t>
            </a:r>
            <a:r>
              <a:rPr lang="en-IN" sz="2100" b="0">
                <a:solidFill>
                  <a:srgbClr val="FFFFFF"/>
                </a:solidFill>
                <a:latin typeface="Aptos" panose="020B0004020202020204" pitchFamily="34" charset="0"/>
                <a:cs typeface="Rubik Light"/>
              </a:rPr>
              <a:t>inside</a:t>
            </a:r>
            <a:r>
              <a:rPr lang="en-IN" sz="2100" b="0" spc="450">
                <a:solidFill>
                  <a:srgbClr val="FFFFFF"/>
                </a:solidFill>
                <a:latin typeface="Aptos" panose="020B0004020202020204" pitchFamily="34" charset="0"/>
                <a:cs typeface="Rubik Light"/>
              </a:rPr>
              <a:t>  </a:t>
            </a:r>
            <a:r>
              <a:rPr lang="en-IN" sz="2100" b="0" spc="-25">
                <a:solidFill>
                  <a:srgbClr val="FFFFFF"/>
                </a:solidFill>
                <a:latin typeface="Aptos" panose="020B0004020202020204" pitchFamily="34" charset="0"/>
                <a:cs typeface="Rubik Light"/>
              </a:rPr>
              <a:t>the </a:t>
            </a:r>
            <a:r>
              <a:rPr lang="en-IN" sz="2100" b="0">
                <a:solidFill>
                  <a:srgbClr val="FFFFFF"/>
                </a:solidFill>
                <a:latin typeface="Aptos" panose="020B0004020202020204" pitchFamily="34" charset="0"/>
                <a:cs typeface="Rubik Light"/>
              </a:rPr>
              <a:t>fortresses</a:t>
            </a:r>
            <a:r>
              <a:rPr lang="en-IN" sz="2100" b="0" spc="440">
                <a:solidFill>
                  <a:srgbClr val="FFFFFF"/>
                </a:solidFill>
                <a:latin typeface="Aptos" panose="020B0004020202020204" pitchFamily="34" charset="0"/>
                <a:cs typeface="Rubik Light"/>
              </a:rPr>
              <a:t>  </a:t>
            </a:r>
            <a:r>
              <a:rPr lang="en-IN" sz="2100" b="0">
                <a:solidFill>
                  <a:srgbClr val="FFFFFF"/>
                </a:solidFill>
                <a:latin typeface="Aptos" panose="020B0004020202020204" pitchFamily="34" charset="0"/>
                <a:cs typeface="Rubik Light"/>
              </a:rPr>
              <a:t>and</a:t>
            </a:r>
            <a:r>
              <a:rPr lang="en-IN" sz="2100" b="0" spc="434">
                <a:solidFill>
                  <a:srgbClr val="FFFFFF"/>
                </a:solidFill>
                <a:latin typeface="Aptos" panose="020B0004020202020204" pitchFamily="34" charset="0"/>
                <a:cs typeface="Rubik Light"/>
              </a:rPr>
              <a:t>  </a:t>
            </a:r>
            <a:r>
              <a:rPr lang="en-IN" sz="2100" b="0">
                <a:solidFill>
                  <a:srgbClr val="FFFFFF"/>
                </a:solidFill>
                <a:latin typeface="Aptos" panose="020B0004020202020204" pitchFamily="34" charset="0"/>
                <a:cs typeface="Rubik Light"/>
              </a:rPr>
              <a:t>castles</a:t>
            </a:r>
            <a:r>
              <a:rPr lang="en-IN" sz="2100" b="0" spc="440">
                <a:solidFill>
                  <a:srgbClr val="FFFFFF"/>
                </a:solidFill>
                <a:latin typeface="Aptos" panose="020B0004020202020204" pitchFamily="34" charset="0"/>
                <a:cs typeface="Rubik Light"/>
              </a:rPr>
              <a:t>  </a:t>
            </a:r>
            <a:r>
              <a:rPr lang="en-IN" sz="2100" b="0" spc="-25">
                <a:solidFill>
                  <a:srgbClr val="FFFFFF"/>
                </a:solidFill>
                <a:latin typeface="Aptos" panose="020B0004020202020204" pitchFamily="34" charset="0"/>
                <a:cs typeface="Rubik Light"/>
              </a:rPr>
              <a:t>and </a:t>
            </a:r>
            <a:r>
              <a:rPr lang="en-IN" sz="2100" b="0">
                <a:solidFill>
                  <a:srgbClr val="FFFFFF"/>
                </a:solidFill>
                <a:latin typeface="Aptos" panose="020B0004020202020204" pitchFamily="34" charset="0"/>
                <a:cs typeface="Rubik Light"/>
              </a:rPr>
              <a:t>their</a:t>
            </a:r>
            <a:r>
              <a:rPr lang="en-IN" sz="2100" b="0" spc="-25">
                <a:solidFill>
                  <a:srgbClr val="FFFFFF"/>
                </a:solidFill>
                <a:latin typeface="Aptos" panose="020B0004020202020204" pitchFamily="34" charset="0"/>
                <a:cs typeface="Rubik Light"/>
              </a:rPr>
              <a:t> </a:t>
            </a:r>
            <a:r>
              <a:rPr lang="en-IN" sz="2100" b="0">
                <a:solidFill>
                  <a:srgbClr val="FFFFFF"/>
                </a:solidFill>
                <a:latin typeface="Aptos" panose="020B0004020202020204" pitchFamily="34" charset="0"/>
                <a:cs typeface="Rubik Light"/>
              </a:rPr>
              <a:t>riches</a:t>
            </a:r>
            <a:r>
              <a:rPr lang="en-IN" sz="2100" b="0" spc="-15">
                <a:solidFill>
                  <a:srgbClr val="FFFFFF"/>
                </a:solidFill>
                <a:latin typeface="Aptos" panose="020B0004020202020204" pitchFamily="34" charset="0"/>
                <a:cs typeface="Rubik Light"/>
              </a:rPr>
              <a:t> </a:t>
            </a:r>
            <a:r>
              <a:rPr lang="en-IN" sz="2100" b="0">
                <a:solidFill>
                  <a:srgbClr val="FFFFFF"/>
                </a:solidFill>
                <a:latin typeface="Aptos" panose="020B0004020202020204" pitchFamily="34" charset="0"/>
                <a:cs typeface="Rubik Light"/>
              </a:rPr>
              <a:t>from</a:t>
            </a:r>
            <a:r>
              <a:rPr lang="en-IN" sz="2100" b="0" spc="-5">
                <a:solidFill>
                  <a:srgbClr val="FFFFFF"/>
                </a:solidFill>
                <a:latin typeface="Aptos" panose="020B0004020202020204" pitchFamily="34" charset="0"/>
                <a:cs typeface="Rubik Light"/>
              </a:rPr>
              <a:t> </a:t>
            </a:r>
            <a:r>
              <a:rPr lang="en-IN" sz="2100" b="0" spc="-10">
                <a:solidFill>
                  <a:srgbClr val="FFFFFF"/>
                </a:solidFill>
                <a:latin typeface="Aptos" panose="020B0004020202020204" pitchFamily="34" charset="0"/>
                <a:cs typeface="Rubik Light"/>
              </a:rPr>
              <a:t>invaders</a:t>
            </a:r>
            <a:r>
              <a:rPr sz="2100" b="0" spc="-10" dirty="0">
                <a:solidFill>
                  <a:srgbClr val="FFFFFF"/>
                </a:solidFill>
                <a:latin typeface="Rubik Light"/>
                <a:cs typeface="Rubik Light"/>
              </a:rPr>
              <a:t>.</a:t>
            </a:r>
            <a:endParaRPr lang="en-IN" sz="2100" dirty="0">
              <a:latin typeface="Rubik Light"/>
              <a:cs typeface="Rubik Light"/>
            </a:endParaRPr>
          </a:p>
        </p:txBody>
      </p:sp>
      <p:pic>
        <p:nvPicPr>
          <p:cNvPr id="20" name="Picture 19" descr="A blue and black sign with white text&#10;&#10;AI-generated content may be incorrect.">
            <a:extLst>
              <a:ext uri="{FF2B5EF4-FFF2-40B4-BE49-F238E27FC236}">
                <a16:creationId xmlns:a16="http://schemas.microsoft.com/office/drawing/2014/main" id="{89EC00A0-549E-E9BA-C82F-E3A1EB5CF8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6249" y="123340"/>
            <a:ext cx="1401991" cy="591035"/>
          </a:xfrm>
          <a:prstGeom prst="rect">
            <a:avLst/>
          </a:prstGeom>
        </p:spPr>
      </p:pic>
      <p:sp>
        <p:nvSpPr>
          <p:cNvPr id="23" name="TextBox 22">
            <a:extLst>
              <a:ext uri="{FF2B5EF4-FFF2-40B4-BE49-F238E27FC236}">
                <a16:creationId xmlns:a16="http://schemas.microsoft.com/office/drawing/2014/main" id="{017C394C-B2B8-1C13-B0CF-B0841564FEA1}"/>
              </a:ext>
            </a:extLst>
          </p:cNvPr>
          <p:cNvSpPr txBox="1"/>
          <p:nvPr/>
        </p:nvSpPr>
        <p:spPr>
          <a:xfrm>
            <a:off x="65695" y="6553521"/>
            <a:ext cx="3752950" cy="276999"/>
          </a:xfrm>
          <a:prstGeom prst="rect">
            <a:avLst/>
          </a:prstGeom>
          <a:noFill/>
        </p:spPr>
        <p:txBody>
          <a:bodyPr wrap="none" rtlCol="0">
            <a:spAutoFit/>
          </a:bodyPr>
          <a:lstStyle/>
          <a:p>
            <a:r>
              <a:rPr lang="fr-FR" sz="1200" b="1">
                <a:solidFill>
                  <a:srgbClr val="005CAC"/>
                </a:solidFill>
                <a:latin typeface="Rubik Bold" pitchFamily="2" charset="-79"/>
                <a:cs typeface="Rubik Bold" pitchFamily="2" charset="-79"/>
              </a:rPr>
              <a:t>BAJAJ FINSERV ASSET MANAGEMENT LIMITED</a:t>
            </a:r>
            <a:endParaRPr lang="en-US" sz="1200" b="1">
              <a:solidFill>
                <a:srgbClr val="005CAC"/>
              </a:solidFill>
              <a:latin typeface="Rubik Bold" pitchFamily="2" charset="-79"/>
              <a:cs typeface="Rubik Bold" pitchFamily="2" charset="-79"/>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69D7DF-C567-B2DC-EB1F-4A0B769592C4}"/>
              </a:ext>
            </a:extLst>
          </p:cNvPr>
          <p:cNvSpPr txBox="1"/>
          <p:nvPr/>
        </p:nvSpPr>
        <p:spPr>
          <a:xfrm>
            <a:off x="378076" y="2936557"/>
            <a:ext cx="9799955" cy="153888"/>
          </a:xfrm>
          <a:prstGeom prst="rect">
            <a:avLst/>
          </a:prstGeom>
          <a:noFill/>
        </p:spPr>
        <p:txBody>
          <a:bodyPr wrap="square" lIns="0" tIns="0" rIns="0" bIns="0" rtlCol="0">
            <a:spAutoFit/>
          </a:bodyPr>
          <a:lstStyle/>
          <a:p>
            <a:r>
              <a:rPr lang="en-IN" sz="1000" dirty="0">
                <a:latin typeface="Aptos" panose="020B0004020202020204" pitchFamily="34" charset="0"/>
                <a:cs typeface="Rubik Bold" pitchFamily="2" charset="-79"/>
              </a:rPr>
              <a:t>*Bajaj </a:t>
            </a:r>
            <a:r>
              <a:rPr lang="en-IN" sz="1000" dirty="0" err="1">
                <a:latin typeface="Aptos" panose="020B0004020202020204" pitchFamily="34" charset="0"/>
                <a:cs typeface="Rubik Bold" pitchFamily="2" charset="-79"/>
              </a:rPr>
              <a:t>Finserv</a:t>
            </a:r>
            <a:r>
              <a:rPr lang="en-IN" sz="1000" dirty="0">
                <a:latin typeface="Aptos" panose="020B0004020202020204" pitchFamily="34" charset="0"/>
                <a:cs typeface="Rubik Bold" pitchFamily="2" charset="-79"/>
              </a:rPr>
              <a:t> Large and Mid Cap Fund- REG- Growth | For complete performance details, refer to page no. 4</a:t>
            </a:r>
            <a:endParaRPr lang="en-IN" sz="1000" dirty="0">
              <a:solidFill>
                <a:srgbClr val="005DAC"/>
              </a:solidFill>
              <a:latin typeface="Aptos" panose="020B0004020202020204" pitchFamily="34" charset="0"/>
              <a:cs typeface="Rubik Bold" pitchFamily="2" charset="-79"/>
            </a:endParaRPr>
          </a:p>
        </p:txBody>
      </p:sp>
      <p:sp>
        <p:nvSpPr>
          <p:cNvPr id="5" name="TextBox 4">
            <a:extLst>
              <a:ext uri="{FF2B5EF4-FFF2-40B4-BE49-F238E27FC236}">
                <a16:creationId xmlns:a16="http://schemas.microsoft.com/office/drawing/2014/main" id="{97004D5C-2B39-0531-7E22-91C877B53460}"/>
              </a:ext>
            </a:extLst>
          </p:cNvPr>
          <p:cNvSpPr txBox="1"/>
          <p:nvPr/>
        </p:nvSpPr>
        <p:spPr>
          <a:xfrm>
            <a:off x="280664" y="682844"/>
            <a:ext cx="3072136" cy="338554"/>
          </a:xfrm>
          <a:prstGeom prst="rect">
            <a:avLst/>
          </a:prstGeom>
          <a:noFill/>
        </p:spPr>
        <p:txBody>
          <a:bodyPr wrap="square" rtlCol="0">
            <a:spAutoFit/>
          </a:bodyPr>
          <a:lstStyle/>
          <a:p>
            <a:r>
              <a:rPr lang="en-IN" sz="1600" b="1" dirty="0">
                <a:solidFill>
                  <a:srgbClr val="005DAC"/>
                </a:solidFill>
                <a:latin typeface="Rubik" pitchFamily="2" charset="-79"/>
                <a:cs typeface="Rubik" pitchFamily="2" charset="-79"/>
              </a:rPr>
              <a:t>PERFORMANCE SUMMARY</a:t>
            </a:r>
            <a:endParaRPr lang="en-US" sz="1600" b="1" dirty="0">
              <a:solidFill>
                <a:srgbClr val="005DAC"/>
              </a:solidFill>
              <a:latin typeface="Rubik" pitchFamily="2" charset="-79"/>
              <a:cs typeface="Rubik" pitchFamily="2" charset="-79"/>
            </a:endParaRPr>
          </a:p>
        </p:txBody>
      </p:sp>
      <p:sp>
        <p:nvSpPr>
          <p:cNvPr id="6" name="Round Same-side Corner of Rectangle 5">
            <a:extLst>
              <a:ext uri="{FF2B5EF4-FFF2-40B4-BE49-F238E27FC236}">
                <a16:creationId xmlns:a16="http://schemas.microsoft.com/office/drawing/2014/main" id="{942A6BF1-7E17-F4D3-4A5C-9743C0FC5000}"/>
              </a:ext>
            </a:extLst>
          </p:cNvPr>
          <p:cNvSpPr/>
          <p:nvPr/>
        </p:nvSpPr>
        <p:spPr>
          <a:xfrm>
            <a:off x="378076" y="1052139"/>
            <a:ext cx="11435848" cy="852861"/>
          </a:xfrm>
          <a:prstGeom prst="round2SameRect">
            <a:avLst>
              <a:gd name="adj1" fmla="val 8995"/>
              <a:gd name="adj2" fmla="val 0"/>
            </a:avLst>
          </a:prstGeom>
          <a:solidFill>
            <a:srgbClr val="0652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E585FE89-FAD1-781C-507A-E47B3CC2C2D9}"/>
              </a:ext>
            </a:extLst>
          </p:cNvPr>
          <p:cNvSpPr/>
          <p:nvPr/>
        </p:nvSpPr>
        <p:spPr>
          <a:xfrm>
            <a:off x="378076" y="1052139"/>
            <a:ext cx="11435848" cy="1752749"/>
          </a:xfrm>
          <a:prstGeom prst="roundRect">
            <a:avLst>
              <a:gd name="adj" fmla="val 537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297FF5E-9E67-9752-A95F-C824CBCE05F8}"/>
              </a:ext>
            </a:extLst>
          </p:cNvPr>
          <p:cNvCxnSpPr>
            <a:cxnSpLocks/>
          </p:cNvCxnSpPr>
          <p:nvPr/>
        </p:nvCxnSpPr>
        <p:spPr>
          <a:xfrm flipV="1">
            <a:off x="3832092" y="1052139"/>
            <a:ext cx="0" cy="17527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382060-62DA-D125-3C79-4727D1E6569E}"/>
              </a:ext>
            </a:extLst>
          </p:cNvPr>
          <p:cNvCxnSpPr>
            <a:cxnSpLocks/>
          </p:cNvCxnSpPr>
          <p:nvPr/>
        </p:nvCxnSpPr>
        <p:spPr>
          <a:xfrm>
            <a:off x="3818645" y="1475642"/>
            <a:ext cx="799527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FAF3168-4272-1116-A41D-AD2EEF2498B8}"/>
              </a:ext>
            </a:extLst>
          </p:cNvPr>
          <p:cNvCxnSpPr>
            <a:cxnSpLocks/>
          </p:cNvCxnSpPr>
          <p:nvPr/>
        </p:nvCxnSpPr>
        <p:spPr>
          <a:xfrm>
            <a:off x="378076" y="2295912"/>
            <a:ext cx="114358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8A331EF-D9DF-790D-BA01-48216AFF11FF}"/>
              </a:ext>
            </a:extLst>
          </p:cNvPr>
          <p:cNvSpPr txBox="1"/>
          <p:nvPr/>
        </p:nvSpPr>
        <p:spPr>
          <a:xfrm>
            <a:off x="528918" y="1369368"/>
            <a:ext cx="1071282" cy="230832"/>
          </a:xfrm>
          <a:prstGeom prst="rect">
            <a:avLst/>
          </a:prstGeom>
          <a:noFill/>
        </p:spPr>
        <p:txBody>
          <a:bodyPr wrap="square" lIns="0" tIns="0" rIns="0" bIns="0" rtlCol="0">
            <a:spAutoFit/>
          </a:bodyPr>
          <a:lstStyle/>
          <a:p>
            <a:r>
              <a:rPr lang="en-IN" sz="1500" dirty="0">
                <a:solidFill>
                  <a:schemeClr val="bg1"/>
                </a:solidFill>
                <a:latin typeface="Rubik Medium" pitchFamily="2" charset="-79"/>
                <a:cs typeface="Rubik Medium" pitchFamily="2" charset="-79"/>
              </a:rPr>
              <a:t>SCHEME</a:t>
            </a:r>
          </a:p>
        </p:txBody>
      </p:sp>
      <p:sp>
        <p:nvSpPr>
          <p:cNvPr id="13" name="TextBox 12">
            <a:extLst>
              <a:ext uri="{FF2B5EF4-FFF2-40B4-BE49-F238E27FC236}">
                <a16:creationId xmlns:a16="http://schemas.microsoft.com/office/drawing/2014/main" id="{3B4B05C0-0874-F157-1044-8321ADB8D8DA}"/>
              </a:ext>
            </a:extLst>
          </p:cNvPr>
          <p:cNvSpPr txBox="1"/>
          <p:nvPr/>
        </p:nvSpPr>
        <p:spPr>
          <a:xfrm>
            <a:off x="457200" y="1981201"/>
            <a:ext cx="3521676" cy="215444"/>
          </a:xfrm>
          <a:prstGeom prst="rect">
            <a:avLst/>
          </a:prstGeom>
          <a:noFill/>
        </p:spPr>
        <p:txBody>
          <a:bodyPr wrap="square" lIns="0" tIns="0" rIns="0" bIns="0" rtlCol="0">
            <a:spAutoFit/>
          </a:bodyPr>
          <a:lstStyle/>
          <a:p>
            <a:r>
              <a:rPr lang="en-IN" sz="1400" dirty="0">
                <a:solidFill>
                  <a:schemeClr val="tx1"/>
                </a:solidFill>
                <a:latin typeface="Rubik Medium" pitchFamily="2" charset="-79"/>
                <a:cs typeface="Rubik Medium" pitchFamily="2" charset="-79"/>
              </a:rPr>
              <a:t>Bajaj </a:t>
            </a:r>
            <a:r>
              <a:rPr lang="en-IN" sz="1400" dirty="0" err="1">
                <a:solidFill>
                  <a:schemeClr val="tx1"/>
                </a:solidFill>
                <a:latin typeface="Rubik Medium" pitchFamily="2" charset="-79"/>
                <a:cs typeface="Rubik Medium" pitchFamily="2" charset="-79"/>
              </a:rPr>
              <a:t>Finserv</a:t>
            </a:r>
            <a:r>
              <a:rPr lang="en-IN" sz="1400" dirty="0">
                <a:solidFill>
                  <a:schemeClr val="tx1"/>
                </a:solidFill>
                <a:latin typeface="Rubik Medium" pitchFamily="2" charset="-79"/>
                <a:cs typeface="Rubik Medium" pitchFamily="2" charset="-79"/>
              </a:rPr>
              <a:t> Large and Mid Cap Fund*</a:t>
            </a:r>
          </a:p>
        </p:txBody>
      </p:sp>
      <p:sp>
        <p:nvSpPr>
          <p:cNvPr id="15" name="TextBox 14">
            <a:extLst>
              <a:ext uri="{FF2B5EF4-FFF2-40B4-BE49-F238E27FC236}">
                <a16:creationId xmlns:a16="http://schemas.microsoft.com/office/drawing/2014/main" id="{41F7F22E-CE74-3FE7-893F-78DD420D3F56}"/>
              </a:ext>
            </a:extLst>
          </p:cNvPr>
          <p:cNvSpPr txBox="1"/>
          <p:nvPr/>
        </p:nvSpPr>
        <p:spPr>
          <a:xfrm>
            <a:off x="457200" y="2427249"/>
            <a:ext cx="3128681" cy="215444"/>
          </a:xfrm>
          <a:prstGeom prst="rect">
            <a:avLst/>
          </a:prstGeom>
          <a:noFill/>
        </p:spPr>
        <p:txBody>
          <a:bodyPr wrap="square" lIns="0" tIns="0" rIns="0" bIns="0" rtlCol="0">
            <a:spAutoFit/>
          </a:bodyPr>
          <a:lstStyle/>
          <a:p>
            <a:r>
              <a:rPr lang="en-IN" sz="1400" dirty="0">
                <a:solidFill>
                  <a:schemeClr val="tx1"/>
                </a:solidFill>
                <a:latin typeface="Rubik Medium" pitchFamily="2" charset="-79"/>
                <a:cs typeface="Rubik Medium" pitchFamily="2" charset="-79"/>
              </a:rPr>
              <a:t>NIFTY Large Midcap 250 TRI</a:t>
            </a:r>
          </a:p>
        </p:txBody>
      </p:sp>
      <p:sp>
        <p:nvSpPr>
          <p:cNvPr id="17" name="TextBox 16">
            <a:extLst>
              <a:ext uri="{FF2B5EF4-FFF2-40B4-BE49-F238E27FC236}">
                <a16:creationId xmlns:a16="http://schemas.microsoft.com/office/drawing/2014/main" id="{59B9FF7A-A335-2262-6A87-04D16A7921CC}"/>
              </a:ext>
            </a:extLst>
          </p:cNvPr>
          <p:cNvSpPr txBox="1"/>
          <p:nvPr/>
        </p:nvSpPr>
        <p:spPr>
          <a:xfrm>
            <a:off x="6524793" y="1589413"/>
            <a:ext cx="2582983" cy="230832"/>
          </a:xfrm>
          <a:prstGeom prst="rect">
            <a:avLst/>
          </a:prstGeom>
          <a:noFill/>
        </p:spPr>
        <p:txBody>
          <a:bodyPr wrap="square" lIns="0" tIns="0" rIns="0" bIns="0" rtlCol="0">
            <a:spAutoFit/>
          </a:bodyPr>
          <a:lstStyle/>
          <a:p>
            <a:pPr algn="ctr"/>
            <a:r>
              <a:rPr lang="en-IN" sz="1500" dirty="0">
                <a:solidFill>
                  <a:schemeClr val="bg1"/>
                </a:solidFill>
                <a:latin typeface="Rubik Medium" pitchFamily="2" charset="-79"/>
                <a:cs typeface="Rubik Medium" pitchFamily="2" charset="-79"/>
              </a:rPr>
              <a:t>ANNUALISED RETURN (%)*</a:t>
            </a:r>
          </a:p>
        </p:txBody>
      </p:sp>
      <p:cxnSp>
        <p:nvCxnSpPr>
          <p:cNvPr id="18" name="Straight Connector 17">
            <a:extLst>
              <a:ext uri="{FF2B5EF4-FFF2-40B4-BE49-F238E27FC236}">
                <a16:creationId xmlns:a16="http://schemas.microsoft.com/office/drawing/2014/main" id="{528CCA41-3E48-92CE-7118-4AFAB51579B0}"/>
              </a:ext>
            </a:extLst>
          </p:cNvPr>
          <p:cNvCxnSpPr>
            <a:cxnSpLocks/>
          </p:cNvCxnSpPr>
          <p:nvPr/>
        </p:nvCxnSpPr>
        <p:spPr>
          <a:xfrm>
            <a:off x="378076" y="1911577"/>
            <a:ext cx="114358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8556792-BBE4-2073-3439-22414C6A6260}"/>
              </a:ext>
            </a:extLst>
          </p:cNvPr>
          <p:cNvSpPr txBox="1"/>
          <p:nvPr/>
        </p:nvSpPr>
        <p:spPr>
          <a:xfrm>
            <a:off x="7251508" y="1981199"/>
            <a:ext cx="1143000" cy="230832"/>
          </a:xfrm>
          <a:prstGeom prst="rect">
            <a:avLst/>
          </a:prstGeom>
          <a:noFill/>
        </p:spPr>
        <p:txBody>
          <a:bodyPr wrap="square" lIns="0" tIns="0" rIns="0" bIns="0" rtlCol="0">
            <a:spAutoFit/>
          </a:bodyPr>
          <a:lstStyle/>
          <a:p>
            <a:pPr algn="ctr"/>
            <a:r>
              <a:rPr lang="en-IN" sz="1500" dirty="0">
                <a:solidFill>
                  <a:schemeClr val="tx1"/>
                </a:solidFill>
                <a:latin typeface="Rubik Medium" pitchFamily="2" charset="-79"/>
                <a:cs typeface="Rubik Medium" pitchFamily="2" charset="-79"/>
              </a:rPr>
              <a:t>4.04</a:t>
            </a:r>
          </a:p>
        </p:txBody>
      </p:sp>
      <p:sp>
        <p:nvSpPr>
          <p:cNvPr id="21" name="TextBox 20">
            <a:extLst>
              <a:ext uri="{FF2B5EF4-FFF2-40B4-BE49-F238E27FC236}">
                <a16:creationId xmlns:a16="http://schemas.microsoft.com/office/drawing/2014/main" id="{E294551C-25FF-F559-690E-C991277CACF5}"/>
              </a:ext>
            </a:extLst>
          </p:cNvPr>
          <p:cNvSpPr txBox="1"/>
          <p:nvPr/>
        </p:nvSpPr>
        <p:spPr>
          <a:xfrm>
            <a:off x="7251508" y="2427248"/>
            <a:ext cx="1143000" cy="230832"/>
          </a:xfrm>
          <a:prstGeom prst="rect">
            <a:avLst/>
          </a:prstGeom>
          <a:noFill/>
        </p:spPr>
        <p:txBody>
          <a:bodyPr wrap="square" lIns="0" tIns="0" rIns="0" bIns="0" rtlCol="0">
            <a:spAutoFit/>
          </a:bodyPr>
          <a:lstStyle/>
          <a:p>
            <a:pPr algn="ctr"/>
            <a:r>
              <a:rPr lang="en-IN" sz="1500" dirty="0">
                <a:solidFill>
                  <a:schemeClr val="tx1"/>
                </a:solidFill>
                <a:latin typeface="Rubik Medium" pitchFamily="2" charset="-79"/>
                <a:cs typeface="Rubik Medium" pitchFamily="2" charset="-79"/>
              </a:rPr>
              <a:t>2.84</a:t>
            </a:r>
          </a:p>
        </p:txBody>
      </p:sp>
      <p:sp>
        <p:nvSpPr>
          <p:cNvPr id="24" name="TextBox 23">
            <a:extLst>
              <a:ext uri="{FF2B5EF4-FFF2-40B4-BE49-F238E27FC236}">
                <a16:creationId xmlns:a16="http://schemas.microsoft.com/office/drawing/2014/main" id="{4FF3304C-168D-43A5-E1C3-4214D4C44BCA}"/>
              </a:ext>
            </a:extLst>
          </p:cNvPr>
          <p:cNvSpPr txBox="1"/>
          <p:nvPr/>
        </p:nvSpPr>
        <p:spPr>
          <a:xfrm>
            <a:off x="280664" y="3276600"/>
            <a:ext cx="3072136" cy="338554"/>
          </a:xfrm>
          <a:prstGeom prst="rect">
            <a:avLst/>
          </a:prstGeom>
          <a:noFill/>
        </p:spPr>
        <p:txBody>
          <a:bodyPr wrap="square" rtlCol="0">
            <a:spAutoFit/>
          </a:bodyPr>
          <a:lstStyle/>
          <a:p>
            <a:r>
              <a:rPr lang="en-IN" sz="1600" b="1" dirty="0">
                <a:solidFill>
                  <a:srgbClr val="005DAC"/>
                </a:solidFill>
                <a:latin typeface="Rubik" pitchFamily="2" charset="-79"/>
                <a:cs typeface="Rubik" pitchFamily="2" charset="-79"/>
              </a:rPr>
              <a:t>SCHEME VS BENCHMARK</a:t>
            </a:r>
            <a:endParaRPr lang="en-US" sz="1600" b="1" dirty="0">
              <a:solidFill>
                <a:srgbClr val="005DAC"/>
              </a:solidFill>
              <a:latin typeface="Rubik" pitchFamily="2" charset="-79"/>
              <a:cs typeface="Rubik" pitchFamily="2" charset="-79"/>
            </a:endParaRPr>
          </a:p>
        </p:txBody>
      </p:sp>
      <p:sp>
        <p:nvSpPr>
          <p:cNvPr id="25" name="TextBox 24">
            <a:extLst>
              <a:ext uri="{FF2B5EF4-FFF2-40B4-BE49-F238E27FC236}">
                <a16:creationId xmlns:a16="http://schemas.microsoft.com/office/drawing/2014/main" id="{BE16B26A-287F-F770-EE3B-E501C216249C}"/>
              </a:ext>
            </a:extLst>
          </p:cNvPr>
          <p:cNvSpPr txBox="1"/>
          <p:nvPr/>
        </p:nvSpPr>
        <p:spPr>
          <a:xfrm>
            <a:off x="378075" y="5715000"/>
            <a:ext cx="11520903" cy="461665"/>
          </a:xfrm>
          <a:prstGeom prst="rect">
            <a:avLst/>
          </a:prstGeom>
          <a:noFill/>
        </p:spPr>
        <p:txBody>
          <a:bodyPr wrap="square" lIns="0" tIns="0" rIns="0" bIns="0" rtlCol="0">
            <a:spAutoFit/>
          </a:bodyPr>
          <a:lstStyle/>
          <a:p>
            <a:r>
              <a:rPr lang="en-IN" sz="1000" dirty="0">
                <a:latin typeface="Rubik Medium" pitchFamily="2" charset="-79"/>
                <a:cs typeface="Rubik Medium" pitchFamily="2" charset="-79"/>
              </a:rPr>
              <a:t>DISCLAIMER: </a:t>
            </a:r>
            <a:r>
              <a:rPr lang="en-IN" sz="1000" dirty="0">
                <a:latin typeface="Rubik" pitchFamily="2" charset="-79"/>
                <a:cs typeface="Rubik" pitchFamily="2" charset="-79"/>
              </a:rPr>
              <a:t>Returns &lt;1 Yr Absolute, ≥ CAGR. Absolute Return and </a:t>
            </a:r>
            <a:r>
              <a:rPr lang="en-IN" sz="1000" dirty="0" err="1">
                <a:latin typeface="Rubik" pitchFamily="2" charset="-79"/>
                <a:cs typeface="Rubik" pitchFamily="2" charset="-79"/>
              </a:rPr>
              <a:t>Anualised</a:t>
            </a:r>
            <a:r>
              <a:rPr lang="en-IN" sz="1000" dirty="0">
                <a:latin typeface="Rubik" pitchFamily="2" charset="-79"/>
                <a:cs typeface="Rubik" pitchFamily="2" charset="-79"/>
              </a:rPr>
              <a:t> Return are calculated on a point to point basis. Rat </a:t>
            </a:r>
            <a:r>
              <a:rPr lang="en-IN" sz="1000" dirty="0" err="1">
                <a:latin typeface="Rubik" pitchFamily="2" charset="-79"/>
                <a:cs typeface="Rubik" pitchFamily="2" charset="-79"/>
              </a:rPr>
              <a:t>ios</a:t>
            </a:r>
            <a:r>
              <a:rPr lang="en-IN" sz="1000" dirty="0">
                <a:latin typeface="Rubik" pitchFamily="2" charset="-79"/>
                <a:cs typeface="Rubik" pitchFamily="2" charset="-79"/>
              </a:rPr>
              <a:t> are calculated for a period of 3 years with monthly rolling and monthly frequency and Risk-free rate(6.98)is based on the FBIL Overnight MIBOR rate of as on last working day of the month. For Bajaj AMC schemes, ratios are calculated since inception with monthly rolling and monthly frequency. Max Drawdown is calculated within the one-day range. Returns for global funds pertains to previous business day as NAVs are disclosed at one day lag.</a:t>
            </a:r>
            <a:endParaRPr lang="en-IN" sz="1000" dirty="0">
              <a:solidFill>
                <a:srgbClr val="005DAC"/>
              </a:solidFill>
              <a:latin typeface="Rubik" pitchFamily="2" charset="-79"/>
              <a:cs typeface="Rubik" pitchFamily="2" charset="-79"/>
            </a:endParaRPr>
          </a:p>
        </p:txBody>
      </p:sp>
      <p:sp>
        <p:nvSpPr>
          <p:cNvPr id="26" name="TextBox 25">
            <a:extLst>
              <a:ext uri="{FF2B5EF4-FFF2-40B4-BE49-F238E27FC236}">
                <a16:creationId xmlns:a16="http://schemas.microsoft.com/office/drawing/2014/main" id="{11BD6B3D-FF52-EA11-43A0-DB2A4A431207}"/>
              </a:ext>
            </a:extLst>
          </p:cNvPr>
          <p:cNvSpPr txBox="1"/>
          <p:nvPr/>
        </p:nvSpPr>
        <p:spPr>
          <a:xfrm>
            <a:off x="378076" y="6258525"/>
            <a:ext cx="9799955" cy="153888"/>
          </a:xfrm>
          <a:prstGeom prst="rect">
            <a:avLst/>
          </a:prstGeom>
          <a:noFill/>
        </p:spPr>
        <p:txBody>
          <a:bodyPr wrap="square" lIns="0" tIns="0" rIns="0" bIns="0" rtlCol="0">
            <a:spAutoFit/>
          </a:bodyPr>
          <a:lstStyle/>
          <a:p>
            <a:r>
              <a:rPr lang="en-IN" sz="1000" dirty="0">
                <a:latin typeface="Rubik" pitchFamily="2" charset="-79"/>
                <a:cs typeface="Rubik" pitchFamily="2" charset="-79"/>
              </a:rPr>
              <a:t>Data as on 31</a:t>
            </a:r>
            <a:r>
              <a:rPr lang="en-IN" sz="1000" baseline="30000" dirty="0">
                <a:latin typeface="Rubik" pitchFamily="2" charset="-79"/>
                <a:cs typeface="Rubik" pitchFamily="2" charset="-79"/>
              </a:rPr>
              <a:t>st</a:t>
            </a:r>
            <a:r>
              <a:rPr lang="en-IN" sz="1000" dirty="0">
                <a:latin typeface="Rubik" pitchFamily="2" charset="-79"/>
                <a:cs typeface="Rubik" pitchFamily="2" charset="-79"/>
              </a:rPr>
              <a:t> March, 2026 | Source: Internal Analysis, MFI360, Bloomberg | Past performance may or may not be sustained in future.</a:t>
            </a:r>
            <a:endParaRPr lang="en-IN" sz="1000" dirty="0">
              <a:solidFill>
                <a:srgbClr val="005DAC"/>
              </a:solidFill>
              <a:latin typeface="Rubik" pitchFamily="2" charset="-79"/>
              <a:cs typeface="Rubik" pitchFamily="2" charset="-79"/>
            </a:endParaRPr>
          </a:p>
        </p:txBody>
      </p:sp>
      <p:cxnSp>
        <p:nvCxnSpPr>
          <p:cNvPr id="28" name="Straight Connector 27">
            <a:extLst>
              <a:ext uri="{FF2B5EF4-FFF2-40B4-BE49-F238E27FC236}">
                <a16:creationId xmlns:a16="http://schemas.microsoft.com/office/drawing/2014/main" id="{F50A0E86-66C9-5CAC-7F1A-2CDCA38D12E1}"/>
              </a:ext>
            </a:extLst>
          </p:cNvPr>
          <p:cNvCxnSpPr>
            <a:cxnSpLocks/>
          </p:cNvCxnSpPr>
          <p:nvPr/>
        </p:nvCxnSpPr>
        <p:spPr>
          <a:xfrm>
            <a:off x="378076" y="3200400"/>
            <a:ext cx="1143584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F943E35-741C-9FF7-AB52-69314A1F03FF}"/>
              </a:ext>
            </a:extLst>
          </p:cNvPr>
          <p:cNvSpPr txBox="1"/>
          <p:nvPr/>
        </p:nvSpPr>
        <p:spPr>
          <a:xfrm>
            <a:off x="2701868" y="3777734"/>
            <a:ext cx="4353838" cy="184666"/>
          </a:xfrm>
          <a:prstGeom prst="rect">
            <a:avLst/>
          </a:prstGeom>
          <a:noFill/>
        </p:spPr>
        <p:txBody>
          <a:bodyPr wrap="square" lIns="0" tIns="0" rIns="0" bIns="0" rtlCol="0">
            <a:spAutoFit/>
          </a:bodyPr>
          <a:lstStyle/>
          <a:p>
            <a:r>
              <a:rPr lang="en-IN" sz="1200" dirty="0">
                <a:solidFill>
                  <a:schemeClr val="tx1"/>
                </a:solidFill>
                <a:latin typeface="Rubik Medium" pitchFamily="2" charset="-79"/>
                <a:cs typeface="Rubik Medium" pitchFamily="2" charset="-79"/>
              </a:rPr>
              <a:t>BAJAJ FINSERV LARGE AND MID CAP FUND-REG-GROWTH</a:t>
            </a:r>
          </a:p>
        </p:txBody>
      </p:sp>
      <p:cxnSp>
        <p:nvCxnSpPr>
          <p:cNvPr id="30" name="Straight Connector 29">
            <a:extLst>
              <a:ext uri="{FF2B5EF4-FFF2-40B4-BE49-F238E27FC236}">
                <a16:creationId xmlns:a16="http://schemas.microsoft.com/office/drawing/2014/main" id="{E26CEE43-CEAA-C66E-78C1-1AE1E41BDF09}"/>
              </a:ext>
            </a:extLst>
          </p:cNvPr>
          <p:cNvCxnSpPr/>
          <p:nvPr/>
        </p:nvCxnSpPr>
        <p:spPr>
          <a:xfrm>
            <a:off x="2347922" y="3865175"/>
            <a:ext cx="277746" cy="0"/>
          </a:xfrm>
          <a:prstGeom prst="line">
            <a:avLst/>
          </a:prstGeom>
          <a:ln w="25400">
            <a:solidFill>
              <a:srgbClr val="4E81BD"/>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1D70C40-5355-1F61-B59E-549537AF47CF}"/>
              </a:ext>
            </a:extLst>
          </p:cNvPr>
          <p:cNvSpPr txBox="1"/>
          <p:nvPr/>
        </p:nvSpPr>
        <p:spPr>
          <a:xfrm>
            <a:off x="7557932" y="3777734"/>
            <a:ext cx="2278043" cy="184662"/>
          </a:xfrm>
          <a:prstGeom prst="rect">
            <a:avLst/>
          </a:prstGeom>
          <a:noFill/>
        </p:spPr>
        <p:txBody>
          <a:bodyPr wrap="square" lIns="0" tIns="0" rIns="0" bIns="0" rtlCol="0">
            <a:spAutoFit/>
          </a:bodyPr>
          <a:lstStyle/>
          <a:p>
            <a:r>
              <a:rPr lang="en-IN" sz="1200" dirty="0">
                <a:solidFill>
                  <a:schemeClr val="tx1"/>
                </a:solidFill>
                <a:latin typeface="Rubik Medium" pitchFamily="2" charset="-79"/>
                <a:cs typeface="Rubik Medium" pitchFamily="2" charset="-79"/>
              </a:rPr>
              <a:t>NIFTY LARGE MIDCAP 250 TRI</a:t>
            </a:r>
          </a:p>
        </p:txBody>
      </p:sp>
      <p:cxnSp>
        <p:nvCxnSpPr>
          <p:cNvPr id="32" name="Straight Connector 31">
            <a:extLst>
              <a:ext uri="{FF2B5EF4-FFF2-40B4-BE49-F238E27FC236}">
                <a16:creationId xmlns:a16="http://schemas.microsoft.com/office/drawing/2014/main" id="{E72014A7-91CC-7DBF-137C-FD4D76F26BCF}"/>
              </a:ext>
            </a:extLst>
          </p:cNvPr>
          <p:cNvCxnSpPr/>
          <p:nvPr/>
        </p:nvCxnSpPr>
        <p:spPr>
          <a:xfrm>
            <a:off x="7203987" y="3865175"/>
            <a:ext cx="277746" cy="0"/>
          </a:xfrm>
          <a:prstGeom prst="line">
            <a:avLst/>
          </a:prstGeom>
          <a:ln w="25400">
            <a:solidFill>
              <a:srgbClr val="C0504D"/>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084EAC9-7871-58FC-65F4-2AC7976BC84B}"/>
              </a:ext>
            </a:extLst>
          </p:cNvPr>
          <p:cNvSpPr txBox="1"/>
          <p:nvPr/>
        </p:nvSpPr>
        <p:spPr>
          <a:xfrm rot="16200000">
            <a:off x="-352369" y="4485122"/>
            <a:ext cx="1476942" cy="169277"/>
          </a:xfrm>
          <a:prstGeom prst="rect">
            <a:avLst/>
          </a:prstGeom>
          <a:noFill/>
        </p:spPr>
        <p:txBody>
          <a:bodyPr wrap="square" lIns="0" tIns="0" rIns="0" bIns="0" rtlCol="0">
            <a:spAutoFit/>
          </a:bodyPr>
          <a:lstStyle/>
          <a:p>
            <a:pPr algn="ctr"/>
            <a:r>
              <a:rPr lang="en-IN" sz="1100">
                <a:solidFill>
                  <a:schemeClr val="tx1"/>
                </a:solidFill>
                <a:latin typeface="Rubik Medium" pitchFamily="2" charset="-79"/>
                <a:cs typeface="Rubik Medium" pitchFamily="2" charset="-79"/>
              </a:rPr>
              <a:t>Rebased NAV (₹)</a:t>
            </a:r>
          </a:p>
        </p:txBody>
      </p:sp>
      <p:sp>
        <p:nvSpPr>
          <p:cNvPr id="2" name="TextBox 1">
            <a:extLst>
              <a:ext uri="{FF2B5EF4-FFF2-40B4-BE49-F238E27FC236}">
                <a16:creationId xmlns:a16="http://schemas.microsoft.com/office/drawing/2014/main" id="{CE17CBEA-5ACB-F4D7-97C8-4330F08C971E}"/>
              </a:ext>
            </a:extLst>
          </p:cNvPr>
          <p:cNvSpPr txBox="1"/>
          <p:nvPr/>
        </p:nvSpPr>
        <p:spPr>
          <a:xfrm>
            <a:off x="6524793" y="1132213"/>
            <a:ext cx="2582983" cy="230832"/>
          </a:xfrm>
          <a:prstGeom prst="rect">
            <a:avLst/>
          </a:prstGeom>
          <a:noFill/>
        </p:spPr>
        <p:txBody>
          <a:bodyPr wrap="square" lIns="0" tIns="0" rIns="0" bIns="0" rtlCol="0">
            <a:spAutoFit/>
          </a:bodyPr>
          <a:lstStyle/>
          <a:p>
            <a:pPr algn="ctr"/>
            <a:r>
              <a:rPr lang="en-IN" sz="1500" dirty="0">
                <a:solidFill>
                  <a:schemeClr val="bg1"/>
                </a:solidFill>
                <a:latin typeface="Rubik Medium" pitchFamily="2" charset="-79"/>
                <a:cs typeface="Rubik Medium" pitchFamily="2" charset="-79"/>
              </a:rPr>
              <a:t>SINCE INCEPTION</a:t>
            </a:r>
          </a:p>
        </p:txBody>
      </p:sp>
      <p:sp>
        <p:nvSpPr>
          <p:cNvPr id="16" name="TextBox 15">
            <a:extLst>
              <a:ext uri="{FF2B5EF4-FFF2-40B4-BE49-F238E27FC236}">
                <a16:creationId xmlns:a16="http://schemas.microsoft.com/office/drawing/2014/main" id="{9DCA482A-2B3D-4E47-64EB-DBB77B74A465}"/>
              </a:ext>
            </a:extLst>
          </p:cNvPr>
          <p:cNvSpPr txBox="1"/>
          <p:nvPr/>
        </p:nvSpPr>
        <p:spPr>
          <a:xfrm>
            <a:off x="65695" y="6553521"/>
            <a:ext cx="3752950" cy="276999"/>
          </a:xfrm>
          <a:prstGeom prst="rect">
            <a:avLst/>
          </a:prstGeom>
          <a:noFill/>
        </p:spPr>
        <p:txBody>
          <a:bodyPr wrap="none" rtlCol="0">
            <a:spAutoFit/>
          </a:bodyPr>
          <a:lstStyle/>
          <a:p>
            <a:r>
              <a:rPr lang="fr-FR" sz="1200" b="1" dirty="0">
                <a:solidFill>
                  <a:srgbClr val="005CAC"/>
                </a:solidFill>
                <a:latin typeface="Rubik" pitchFamily="2" charset="-79"/>
                <a:cs typeface="Rubik" pitchFamily="2" charset="-79"/>
              </a:rPr>
              <a:t>BAJAJ FINSERV ASSET MANAGEMENT LIMITED</a:t>
            </a:r>
            <a:endParaRPr lang="en-US" sz="1200" b="1" dirty="0">
              <a:solidFill>
                <a:srgbClr val="005CAC"/>
              </a:solidFill>
              <a:latin typeface="Rubik" pitchFamily="2" charset="-79"/>
              <a:cs typeface="Rubik" pitchFamily="2" charset="-79"/>
            </a:endParaRPr>
          </a:p>
        </p:txBody>
      </p:sp>
      <p:pic>
        <p:nvPicPr>
          <p:cNvPr id="19" name="Picture 18" descr="A blue and black sign with white text&#10;&#10;AI-generated content may be incorrect.">
            <a:extLst>
              <a:ext uri="{FF2B5EF4-FFF2-40B4-BE49-F238E27FC236}">
                <a16:creationId xmlns:a16="http://schemas.microsoft.com/office/drawing/2014/main" id="{3F20A60B-2B59-B644-10C4-06A4D0147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249" y="123340"/>
            <a:ext cx="1401991" cy="591035"/>
          </a:xfrm>
          <a:prstGeom prst="rect">
            <a:avLst/>
          </a:prstGeom>
        </p:spPr>
      </p:pic>
      <p:graphicFrame>
        <p:nvGraphicFramePr>
          <p:cNvPr id="9" name="Chart 8">
            <a:extLst>
              <a:ext uri="{FF2B5EF4-FFF2-40B4-BE49-F238E27FC236}">
                <a16:creationId xmlns:a16="http://schemas.microsoft.com/office/drawing/2014/main" id="{5D0DDA15-D8D8-664D-AEE4-5C66A862811B}"/>
              </a:ext>
            </a:extLst>
          </p:cNvPr>
          <p:cNvGraphicFramePr>
            <a:graphicFrameLocks/>
          </p:cNvGraphicFramePr>
          <p:nvPr>
            <p:extLst>
              <p:ext uri="{D42A27DB-BD31-4B8C-83A1-F6EECF244321}">
                <p14:modId xmlns:p14="http://schemas.microsoft.com/office/powerpoint/2010/main" val="1529735382"/>
              </p:ext>
            </p:extLst>
          </p:nvPr>
        </p:nvGraphicFramePr>
        <p:xfrm>
          <a:off x="571319" y="3961996"/>
          <a:ext cx="11148217" cy="16841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8611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5">
            <a:extLst>
              <a:ext uri="{FF2B5EF4-FFF2-40B4-BE49-F238E27FC236}">
                <a16:creationId xmlns:a16="http://schemas.microsoft.com/office/drawing/2014/main" id="{128C8AA1-C813-D23E-C574-664CCEDF9493}"/>
              </a:ext>
            </a:extLst>
          </p:cNvPr>
          <p:cNvSpPr txBox="1">
            <a:spLocks noGrp="1"/>
          </p:cNvSpPr>
          <p:nvPr>
            <p:ph type="title"/>
          </p:nvPr>
        </p:nvSpPr>
        <p:spPr>
          <a:xfrm>
            <a:off x="66039" y="725187"/>
            <a:ext cx="9799955" cy="369332"/>
          </a:xfrm>
          <a:prstGeom prst="rect">
            <a:avLst/>
          </a:prstGeom>
        </p:spPr>
        <p:txBody>
          <a:bodyPr vert="horz" wrap="square" lIns="0" tIns="0" rIns="0" bIns="0" rtlCol="0">
            <a:spAutoFit/>
          </a:bodyPr>
          <a:lstStyle/>
          <a:p>
            <a:pPr marL="457834" algn="l">
              <a:lnSpc>
                <a:spcPct val="100000"/>
              </a:lnSpc>
              <a:spcBef>
                <a:spcPts val="100"/>
              </a:spcBef>
            </a:pPr>
            <a:r>
              <a:rPr lang="en-IN"/>
              <a:t>RISK AND PERFORMANCE METRICS</a:t>
            </a:r>
            <a:endParaRPr spc="-10"/>
          </a:p>
        </p:txBody>
      </p:sp>
      <p:cxnSp>
        <p:nvCxnSpPr>
          <p:cNvPr id="12" name="Straight Connector 11">
            <a:extLst>
              <a:ext uri="{FF2B5EF4-FFF2-40B4-BE49-F238E27FC236}">
                <a16:creationId xmlns:a16="http://schemas.microsoft.com/office/drawing/2014/main" id="{0C52076E-3C65-8FA1-EFB8-D5445CF66D51}"/>
              </a:ext>
            </a:extLst>
          </p:cNvPr>
          <p:cNvCxnSpPr/>
          <p:nvPr/>
        </p:nvCxnSpPr>
        <p:spPr>
          <a:xfrm>
            <a:off x="623981" y="3375922"/>
            <a:ext cx="10882219"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5A8A1223-69F0-C42C-A610-A283083679DE}"/>
              </a:ext>
            </a:extLst>
          </p:cNvPr>
          <p:cNvSpPr txBox="1"/>
          <p:nvPr/>
        </p:nvSpPr>
        <p:spPr>
          <a:xfrm>
            <a:off x="544709" y="5788223"/>
            <a:ext cx="9811464" cy="307777"/>
          </a:xfrm>
          <a:prstGeom prst="rect">
            <a:avLst/>
          </a:prstGeom>
          <a:noFill/>
        </p:spPr>
        <p:txBody>
          <a:bodyPr wrap="square" lIns="0" tIns="0" rIns="0" bIns="0" rtlCol="0">
            <a:spAutoFit/>
          </a:bodyPr>
          <a:lstStyle/>
          <a:p>
            <a:pPr algn="l"/>
            <a:r>
              <a:rPr lang="en-IN" sz="1000" b="1" dirty="0">
                <a:latin typeface="Aptos" panose="020B0004020202020204" pitchFamily="34" charset="0"/>
                <a:cs typeface="Rubik Bold" pitchFamily="2" charset="-79"/>
              </a:rPr>
              <a:t>Risk Free Rate of Return: 6.98% | Data as on 31</a:t>
            </a:r>
            <a:r>
              <a:rPr lang="en-IN" sz="1000" b="1" baseline="30000" dirty="0">
                <a:latin typeface="Aptos" panose="020B0004020202020204" pitchFamily="34" charset="0"/>
                <a:cs typeface="Rubik Bold" pitchFamily="2" charset="-79"/>
              </a:rPr>
              <a:t>st</a:t>
            </a:r>
            <a:r>
              <a:rPr lang="en-IN" sz="1000" b="1" dirty="0">
                <a:latin typeface="Aptos" panose="020B0004020202020204" pitchFamily="34" charset="0"/>
                <a:cs typeface="Rubik Bold" pitchFamily="2" charset="-79"/>
              </a:rPr>
              <a:t> March, 2026; calculated since inception | Source: Internal Analysis, MFI360, Bloomberg |</a:t>
            </a:r>
            <a:br>
              <a:rPr lang="en-IN" sz="1000" b="1" dirty="0">
                <a:latin typeface="Aptos" panose="020B0004020202020204" pitchFamily="34" charset="0"/>
                <a:cs typeface="Rubik Bold" pitchFamily="2" charset="-79"/>
              </a:rPr>
            </a:br>
            <a:r>
              <a:rPr lang="en-IN" sz="1000" b="1" dirty="0">
                <a:latin typeface="Aptos" panose="020B0004020202020204" pitchFamily="34" charset="0"/>
                <a:cs typeface="Rubik Bold" pitchFamily="2" charset="-79"/>
              </a:rPr>
              <a:t>Past performance may or may not be sustained in future.</a:t>
            </a:r>
            <a:endParaRPr lang="en-IN" sz="1000" dirty="0">
              <a:solidFill>
                <a:srgbClr val="005DAC"/>
              </a:solidFill>
              <a:latin typeface="Rubik Bold" pitchFamily="2" charset="-79"/>
              <a:cs typeface="Rubik Bold" pitchFamily="2" charset="-79"/>
            </a:endParaRPr>
          </a:p>
        </p:txBody>
      </p:sp>
      <p:sp>
        <p:nvSpPr>
          <p:cNvPr id="14" name="TextBox 13">
            <a:extLst>
              <a:ext uri="{FF2B5EF4-FFF2-40B4-BE49-F238E27FC236}">
                <a16:creationId xmlns:a16="http://schemas.microsoft.com/office/drawing/2014/main" id="{FFD77253-D821-D850-3258-A886A6C30420}"/>
              </a:ext>
            </a:extLst>
          </p:cNvPr>
          <p:cNvSpPr txBox="1"/>
          <p:nvPr/>
        </p:nvSpPr>
        <p:spPr>
          <a:xfrm>
            <a:off x="4969333" y="1752601"/>
            <a:ext cx="2253334" cy="230832"/>
          </a:xfrm>
          <a:prstGeom prst="rect">
            <a:avLst/>
          </a:prstGeom>
          <a:noFill/>
        </p:spPr>
        <p:txBody>
          <a:bodyPr wrap="square" lIns="0" tIns="0" rIns="0" bIns="0" rtlCol="0">
            <a:spAutoFit/>
          </a:bodyPr>
          <a:lstStyle/>
          <a:p>
            <a:pPr algn="ctr"/>
            <a:r>
              <a:rPr lang="en-IN" sz="1500" b="1" dirty="0">
                <a:latin typeface="Aptos" panose="020B0004020202020204" pitchFamily="34" charset="0"/>
                <a:cs typeface="Rubik Bold" pitchFamily="2" charset="-79"/>
              </a:rPr>
              <a:t>STANDARD</a:t>
            </a:r>
            <a:r>
              <a:rPr lang="en-IN" sz="1500" dirty="0">
                <a:latin typeface="Aptos" panose="020B0004020202020204" pitchFamily="34" charset="0"/>
                <a:cs typeface="Rubik Bold" pitchFamily="2" charset="-79"/>
              </a:rPr>
              <a:t> </a:t>
            </a:r>
            <a:r>
              <a:rPr lang="en-IN" sz="1500" b="1" dirty="0">
                <a:latin typeface="Aptos" panose="020B0004020202020204" pitchFamily="34" charset="0"/>
                <a:cs typeface="Rubik Bold" pitchFamily="2" charset="-79"/>
              </a:rPr>
              <a:t>DEVIATION</a:t>
            </a:r>
            <a:endParaRPr lang="en-IN" sz="1500" b="1" dirty="0">
              <a:solidFill>
                <a:srgbClr val="005DAC"/>
              </a:solidFill>
              <a:latin typeface="Aptos" panose="020B0004020202020204" pitchFamily="34" charset="0"/>
              <a:cs typeface="Rubik Bold" pitchFamily="2" charset="-79"/>
            </a:endParaRPr>
          </a:p>
        </p:txBody>
      </p:sp>
      <p:sp>
        <p:nvSpPr>
          <p:cNvPr id="15" name="Rounded Rectangle 159">
            <a:extLst>
              <a:ext uri="{FF2B5EF4-FFF2-40B4-BE49-F238E27FC236}">
                <a16:creationId xmlns:a16="http://schemas.microsoft.com/office/drawing/2014/main" id="{B43FF375-34E9-FE16-F997-67EBC3BC1E9E}"/>
              </a:ext>
            </a:extLst>
          </p:cNvPr>
          <p:cNvSpPr/>
          <p:nvPr/>
        </p:nvSpPr>
        <p:spPr>
          <a:xfrm>
            <a:off x="5381748" y="2839569"/>
            <a:ext cx="547816" cy="536354"/>
          </a:xfrm>
          <a:prstGeom prst="roundRect">
            <a:avLst>
              <a:gd name="adj" fmla="val 0"/>
            </a:avLst>
          </a:prstGeom>
          <a:solidFill>
            <a:srgbClr val="075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9">
            <a:extLst>
              <a:ext uri="{FF2B5EF4-FFF2-40B4-BE49-F238E27FC236}">
                <a16:creationId xmlns:a16="http://schemas.microsoft.com/office/drawing/2014/main" id="{0F8506CE-FE28-D19B-A4BF-FD81E7CBB220}"/>
              </a:ext>
            </a:extLst>
          </p:cNvPr>
          <p:cNvSpPr/>
          <p:nvPr/>
        </p:nvSpPr>
        <p:spPr>
          <a:xfrm>
            <a:off x="6219948" y="2743200"/>
            <a:ext cx="547816" cy="632723"/>
          </a:xfrm>
          <a:prstGeom prst="roundRect">
            <a:avLst>
              <a:gd name="adj" fmla="val 0"/>
            </a:avLst>
          </a:prstGeom>
          <a:solidFill>
            <a:srgbClr val="F49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519F9B5-A3A1-8984-1DF1-2A144C205B02}"/>
              </a:ext>
            </a:extLst>
          </p:cNvPr>
          <p:cNvSpPr txBox="1"/>
          <p:nvPr/>
        </p:nvSpPr>
        <p:spPr>
          <a:xfrm>
            <a:off x="5346306" y="2512368"/>
            <a:ext cx="657446" cy="200055"/>
          </a:xfrm>
          <a:prstGeom prst="rect">
            <a:avLst/>
          </a:prstGeom>
          <a:noFill/>
        </p:spPr>
        <p:txBody>
          <a:bodyPr wrap="square" lIns="0" tIns="0" rIns="0" bIns="0" rtlCol="0">
            <a:spAutoFit/>
          </a:bodyPr>
          <a:lstStyle/>
          <a:p>
            <a:pPr algn="ctr"/>
            <a:r>
              <a:rPr lang="en-IN" sz="1300" b="1" dirty="0">
                <a:latin typeface="Rubik" pitchFamily="2" charset="-79"/>
                <a:cs typeface="Rubik" pitchFamily="2" charset="-79"/>
              </a:rPr>
              <a:t>13.39%</a:t>
            </a:r>
            <a:endParaRPr lang="en-IN" sz="1300" b="1" dirty="0">
              <a:solidFill>
                <a:srgbClr val="005DAC"/>
              </a:solidFill>
              <a:latin typeface="Rubik" pitchFamily="2" charset="-79"/>
              <a:cs typeface="Rubik" pitchFamily="2" charset="-79"/>
            </a:endParaRPr>
          </a:p>
        </p:txBody>
      </p:sp>
      <p:sp>
        <p:nvSpPr>
          <p:cNvPr id="26" name="TextBox 25">
            <a:extLst>
              <a:ext uri="{FF2B5EF4-FFF2-40B4-BE49-F238E27FC236}">
                <a16:creationId xmlns:a16="http://schemas.microsoft.com/office/drawing/2014/main" id="{4C8D18F3-5C75-B1A2-0B5E-6B334BCF96B8}"/>
              </a:ext>
            </a:extLst>
          </p:cNvPr>
          <p:cNvSpPr txBox="1"/>
          <p:nvPr/>
        </p:nvSpPr>
        <p:spPr>
          <a:xfrm>
            <a:off x="6123546" y="2382453"/>
            <a:ext cx="751806" cy="200055"/>
          </a:xfrm>
          <a:prstGeom prst="rect">
            <a:avLst/>
          </a:prstGeom>
          <a:noFill/>
        </p:spPr>
        <p:txBody>
          <a:bodyPr wrap="square" lIns="0" tIns="0" rIns="0" bIns="0" rtlCol="0">
            <a:spAutoFit/>
          </a:bodyPr>
          <a:lstStyle/>
          <a:p>
            <a:pPr algn="ctr"/>
            <a:r>
              <a:rPr lang="en-IN" sz="1300" b="1" dirty="0">
                <a:latin typeface="Rubik" pitchFamily="2" charset="-79"/>
                <a:cs typeface="Rubik" pitchFamily="2" charset="-79"/>
              </a:rPr>
              <a:t>15.69%</a:t>
            </a:r>
            <a:endParaRPr lang="en-IN" sz="1300" b="1" dirty="0">
              <a:solidFill>
                <a:srgbClr val="005DAC"/>
              </a:solidFill>
              <a:latin typeface="Rubik" pitchFamily="2" charset="-79"/>
              <a:cs typeface="Rubik" pitchFamily="2" charset="-79"/>
            </a:endParaRPr>
          </a:p>
        </p:txBody>
      </p:sp>
      <p:sp>
        <p:nvSpPr>
          <p:cNvPr id="27" name="TextBox 26">
            <a:extLst>
              <a:ext uri="{FF2B5EF4-FFF2-40B4-BE49-F238E27FC236}">
                <a16:creationId xmlns:a16="http://schemas.microsoft.com/office/drawing/2014/main" id="{3B6281C0-FE08-A87A-F96B-E77524854576}"/>
              </a:ext>
            </a:extLst>
          </p:cNvPr>
          <p:cNvSpPr txBox="1"/>
          <p:nvPr/>
        </p:nvSpPr>
        <p:spPr>
          <a:xfrm>
            <a:off x="544709" y="4405184"/>
            <a:ext cx="11102581" cy="1231106"/>
          </a:xfrm>
          <a:prstGeom prst="rect">
            <a:avLst/>
          </a:prstGeom>
          <a:noFill/>
        </p:spPr>
        <p:txBody>
          <a:bodyPr wrap="square" lIns="0" tIns="0" rIns="0" bIns="0" rtlCol="0">
            <a:spAutoFit/>
          </a:bodyPr>
          <a:lstStyle/>
          <a:p>
            <a:r>
              <a:rPr lang="en-IN" sz="1600" dirty="0">
                <a:solidFill>
                  <a:schemeClr val="tx1"/>
                </a:solidFill>
                <a:latin typeface="Rubik" pitchFamily="2" charset="-79"/>
                <a:cs typeface="Rubik" pitchFamily="2" charset="-79"/>
              </a:rPr>
              <a:t>With a standard deviation of 13.39% versus 15.69% for the benchmark, the scheme has delivered robust risk-adjusted returns at lower volatility.</a:t>
            </a:r>
            <a:br>
              <a:rPr lang="en-IN" sz="1600" dirty="0">
                <a:solidFill>
                  <a:schemeClr val="tx1"/>
                </a:solidFill>
                <a:latin typeface="Rubik" pitchFamily="2" charset="-79"/>
                <a:cs typeface="Rubik" pitchFamily="2" charset="-79"/>
              </a:rPr>
            </a:br>
            <a:endParaRPr lang="en-IN" sz="1600" dirty="0">
              <a:solidFill>
                <a:schemeClr val="tx1"/>
              </a:solidFill>
              <a:latin typeface="Rubik" pitchFamily="2" charset="-79"/>
              <a:cs typeface="Rubik" pitchFamily="2" charset="-79"/>
            </a:endParaRPr>
          </a:p>
          <a:p>
            <a:r>
              <a:rPr lang="en-IN" sz="1600" dirty="0">
                <a:solidFill>
                  <a:schemeClr val="tx1"/>
                </a:solidFill>
                <a:latin typeface="Rubik" pitchFamily="2" charset="-79"/>
                <a:cs typeface="Rubik" pitchFamily="2" charset="-79"/>
              </a:rPr>
              <a:t>A </a:t>
            </a:r>
            <a:r>
              <a:rPr lang="en-IN" sz="1600" b="1" dirty="0">
                <a:solidFill>
                  <a:schemeClr val="tx1"/>
                </a:solidFill>
                <a:latin typeface="Rubik" pitchFamily="2" charset="-79"/>
                <a:cs typeface="Rubik" pitchFamily="2" charset="-79"/>
              </a:rPr>
              <a:t>beta of 0.82</a:t>
            </a:r>
            <a:r>
              <a:rPr lang="en-IN" sz="1600" dirty="0">
                <a:solidFill>
                  <a:schemeClr val="tx1"/>
                </a:solidFill>
                <a:latin typeface="Rubik" pitchFamily="2" charset="-79"/>
                <a:cs typeface="Rubik" pitchFamily="2" charset="-79"/>
              </a:rPr>
              <a:t> and a robust </a:t>
            </a:r>
            <a:r>
              <a:rPr lang="en-IN" sz="1600" b="1" dirty="0">
                <a:solidFill>
                  <a:schemeClr val="tx1"/>
                </a:solidFill>
                <a:latin typeface="Rubik" pitchFamily="2" charset="-79"/>
                <a:cs typeface="Rubik" pitchFamily="2" charset="-79"/>
              </a:rPr>
              <a:t>Jensen’s alpha of 0.45%</a:t>
            </a:r>
            <a:r>
              <a:rPr lang="en-IN" sz="1600" dirty="0">
                <a:solidFill>
                  <a:schemeClr val="tx1"/>
                </a:solidFill>
                <a:latin typeface="Rubik" pitchFamily="2" charset="-79"/>
                <a:cs typeface="Rubik" pitchFamily="2" charset="-79"/>
              </a:rPr>
              <a:t> since inception highlight its resilient profile and consistently outperformed through prudent portfolio construction and stock selection.</a:t>
            </a:r>
          </a:p>
        </p:txBody>
      </p:sp>
      <p:grpSp>
        <p:nvGrpSpPr>
          <p:cNvPr id="28" name="Group 27">
            <a:extLst>
              <a:ext uri="{FF2B5EF4-FFF2-40B4-BE49-F238E27FC236}">
                <a16:creationId xmlns:a16="http://schemas.microsoft.com/office/drawing/2014/main" id="{D01C1EC8-7A19-6C1B-52B2-B775CBB0A1CC}"/>
              </a:ext>
            </a:extLst>
          </p:cNvPr>
          <p:cNvGrpSpPr/>
          <p:nvPr/>
        </p:nvGrpSpPr>
        <p:grpSpPr>
          <a:xfrm>
            <a:off x="2897387" y="3927140"/>
            <a:ext cx="6397226" cy="200406"/>
            <a:chOff x="3468768" y="4261787"/>
            <a:chExt cx="6397226" cy="200406"/>
          </a:xfrm>
        </p:grpSpPr>
        <p:sp>
          <p:nvSpPr>
            <p:cNvPr id="29" name="TextBox 28">
              <a:extLst>
                <a:ext uri="{FF2B5EF4-FFF2-40B4-BE49-F238E27FC236}">
                  <a16:creationId xmlns:a16="http://schemas.microsoft.com/office/drawing/2014/main" id="{55A9D258-8FC1-6963-07F5-D733AD1BA7D4}"/>
                </a:ext>
              </a:extLst>
            </p:cNvPr>
            <p:cNvSpPr txBox="1"/>
            <p:nvPr/>
          </p:nvSpPr>
          <p:spPr>
            <a:xfrm>
              <a:off x="7481892" y="4261787"/>
              <a:ext cx="2384102" cy="200055"/>
            </a:xfrm>
            <a:prstGeom prst="rect">
              <a:avLst/>
            </a:prstGeom>
            <a:noFill/>
          </p:spPr>
          <p:txBody>
            <a:bodyPr wrap="square" lIns="0" tIns="0" rIns="0" bIns="0" rtlCol="0">
              <a:spAutoFit/>
            </a:bodyPr>
            <a:lstStyle/>
            <a:p>
              <a:pPr algn="l"/>
              <a:r>
                <a:rPr lang="en-IN" sz="1300" b="1" dirty="0">
                  <a:latin typeface="Aptos" panose="020B0004020202020204" pitchFamily="34" charset="0"/>
                  <a:cs typeface="Rubik Bold" pitchFamily="2" charset="-79"/>
                </a:rPr>
                <a:t>NIFTY LARGE MIDCAP 250 TRI</a:t>
              </a:r>
              <a:endParaRPr lang="en-IN" sz="1300" b="1" dirty="0">
                <a:solidFill>
                  <a:srgbClr val="005DAC"/>
                </a:solidFill>
                <a:latin typeface="Aptos" panose="020B0004020202020204" pitchFamily="34" charset="0"/>
                <a:cs typeface="Rubik Bold" pitchFamily="2" charset="-79"/>
              </a:endParaRPr>
            </a:p>
          </p:txBody>
        </p:sp>
        <p:sp>
          <p:nvSpPr>
            <p:cNvPr id="41" name="Rounded Rectangle 159">
              <a:extLst>
                <a:ext uri="{FF2B5EF4-FFF2-40B4-BE49-F238E27FC236}">
                  <a16:creationId xmlns:a16="http://schemas.microsoft.com/office/drawing/2014/main" id="{4996DABF-5EBD-F096-9539-E582990D2251}"/>
                </a:ext>
              </a:extLst>
            </p:cNvPr>
            <p:cNvSpPr/>
            <p:nvPr/>
          </p:nvSpPr>
          <p:spPr>
            <a:xfrm>
              <a:off x="7253292" y="4294815"/>
              <a:ext cx="171706" cy="134700"/>
            </a:xfrm>
            <a:prstGeom prst="roundRect">
              <a:avLst>
                <a:gd name="adj" fmla="val 0"/>
              </a:avLst>
            </a:prstGeom>
            <a:solidFill>
              <a:srgbClr val="F49A0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42" name="TextBox 41">
              <a:extLst>
                <a:ext uri="{FF2B5EF4-FFF2-40B4-BE49-F238E27FC236}">
                  <a16:creationId xmlns:a16="http://schemas.microsoft.com/office/drawing/2014/main" id="{40F56183-16F5-1750-C962-1E1269131020}"/>
                </a:ext>
              </a:extLst>
            </p:cNvPr>
            <p:cNvSpPr txBox="1"/>
            <p:nvPr/>
          </p:nvSpPr>
          <p:spPr>
            <a:xfrm>
              <a:off x="3728279" y="4262138"/>
              <a:ext cx="3392427" cy="200055"/>
            </a:xfrm>
            <a:prstGeom prst="rect">
              <a:avLst/>
            </a:prstGeom>
            <a:noFill/>
          </p:spPr>
          <p:txBody>
            <a:bodyPr wrap="square" lIns="0" tIns="0" rIns="0" bIns="0" rtlCol="0">
              <a:spAutoFit/>
            </a:bodyPr>
            <a:lstStyle/>
            <a:p>
              <a:pPr algn="l"/>
              <a:r>
                <a:rPr lang="en-IN" sz="1300" b="1" dirty="0">
                  <a:latin typeface="Aptos" panose="020B0004020202020204" pitchFamily="34" charset="0"/>
                  <a:cs typeface="Rubik Bold" pitchFamily="2" charset="-79"/>
                </a:rPr>
                <a:t>BAJAJ FINSERV LARGE AND MID CAP FUND</a:t>
              </a:r>
              <a:endParaRPr lang="en-IN" sz="1300" b="1" dirty="0">
                <a:solidFill>
                  <a:srgbClr val="005DAC"/>
                </a:solidFill>
                <a:latin typeface="Aptos" panose="020B0004020202020204" pitchFamily="34" charset="0"/>
                <a:cs typeface="Rubik Bold" pitchFamily="2" charset="-79"/>
              </a:endParaRPr>
            </a:p>
          </p:txBody>
        </p:sp>
        <p:sp>
          <p:nvSpPr>
            <p:cNvPr id="43" name="Rounded Rectangle 159">
              <a:extLst>
                <a:ext uri="{FF2B5EF4-FFF2-40B4-BE49-F238E27FC236}">
                  <a16:creationId xmlns:a16="http://schemas.microsoft.com/office/drawing/2014/main" id="{7E216EAC-6BF8-24AC-E6CB-E0CF4C7FAFE6}"/>
                </a:ext>
              </a:extLst>
            </p:cNvPr>
            <p:cNvSpPr/>
            <p:nvPr/>
          </p:nvSpPr>
          <p:spPr>
            <a:xfrm>
              <a:off x="3468768" y="4294815"/>
              <a:ext cx="171706" cy="134700"/>
            </a:xfrm>
            <a:prstGeom prst="roundRect">
              <a:avLst>
                <a:gd name="adj" fmla="val 0"/>
              </a:avLst>
            </a:prstGeom>
            <a:solidFill>
              <a:srgbClr val="0752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9" name="TextBox 8">
            <a:extLst>
              <a:ext uri="{FF2B5EF4-FFF2-40B4-BE49-F238E27FC236}">
                <a16:creationId xmlns:a16="http://schemas.microsoft.com/office/drawing/2014/main" id="{39500B30-3DE1-1628-6144-FB6B23A21AEB}"/>
              </a:ext>
            </a:extLst>
          </p:cNvPr>
          <p:cNvSpPr txBox="1"/>
          <p:nvPr/>
        </p:nvSpPr>
        <p:spPr>
          <a:xfrm>
            <a:off x="65695" y="6553521"/>
            <a:ext cx="3752950" cy="276999"/>
          </a:xfrm>
          <a:prstGeom prst="rect">
            <a:avLst/>
          </a:prstGeom>
          <a:noFill/>
        </p:spPr>
        <p:txBody>
          <a:bodyPr wrap="none" rtlCol="0">
            <a:spAutoFit/>
          </a:bodyPr>
          <a:lstStyle/>
          <a:p>
            <a:r>
              <a:rPr lang="fr-FR" sz="1200" b="1" dirty="0">
                <a:solidFill>
                  <a:srgbClr val="005CAC"/>
                </a:solidFill>
                <a:latin typeface="Rubik" pitchFamily="2" charset="-79"/>
                <a:cs typeface="Rubik" pitchFamily="2" charset="-79"/>
              </a:rPr>
              <a:t>BAJAJ FINSERV ASSET MANAGEMENT LIMITED</a:t>
            </a:r>
            <a:endParaRPr lang="en-US" sz="1200" b="1" dirty="0">
              <a:solidFill>
                <a:srgbClr val="005CAC"/>
              </a:solidFill>
              <a:latin typeface="Rubik" pitchFamily="2" charset="-79"/>
              <a:cs typeface="Rubik" pitchFamily="2" charset="-79"/>
            </a:endParaRPr>
          </a:p>
        </p:txBody>
      </p:sp>
      <p:pic>
        <p:nvPicPr>
          <p:cNvPr id="10" name="Picture 9" descr="A blue and black sign with white text&#10;&#10;AI-generated content may be incorrect.">
            <a:extLst>
              <a:ext uri="{FF2B5EF4-FFF2-40B4-BE49-F238E27FC236}">
                <a16:creationId xmlns:a16="http://schemas.microsoft.com/office/drawing/2014/main" id="{94639936-8948-BEF6-BAC7-102C47C274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249" y="123340"/>
            <a:ext cx="1401991" cy="591035"/>
          </a:xfrm>
          <a:prstGeom prst="rect">
            <a:avLst/>
          </a:prstGeom>
        </p:spPr>
      </p:pic>
    </p:spTree>
    <p:extLst>
      <p:ext uri="{BB962C8B-B14F-4D97-AF65-F5344CB8AC3E}">
        <p14:creationId xmlns:p14="http://schemas.microsoft.com/office/powerpoint/2010/main" val="2831875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D3537-ACF2-831B-0074-3D9058F23E1D}"/>
            </a:ext>
          </a:extLst>
        </p:cNvPr>
        <p:cNvGrpSpPr/>
        <p:nvPr/>
      </p:nvGrpSpPr>
      <p:grpSpPr>
        <a:xfrm>
          <a:off x="0" y="0"/>
          <a:ext cx="0" cy="0"/>
          <a:chOff x="0" y="0"/>
          <a:chExt cx="0" cy="0"/>
        </a:xfrm>
      </p:grpSpPr>
      <p:sp>
        <p:nvSpPr>
          <p:cNvPr id="4" name="Rounded Rectangle 163">
            <a:extLst>
              <a:ext uri="{FF2B5EF4-FFF2-40B4-BE49-F238E27FC236}">
                <a16:creationId xmlns:a16="http://schemas.microsoft.com/office/drawing/2014/main" id="{538B0D11-0F3C-E4B6-CBC4-4BBA0B6A0779}"/>
              </a:ext>
            </a:extLst>
          </p:cNvPr>
          <p:cNvSpPr/>
          <p:nvPr/>
        </p:nvSpPr>
        <p:spPr>
          <a:xfrm>
            <a:off x="2546675" y="5585595"/>
            <a:ext cx="1714217" cy="222369"/>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latin typeface="Aptos" panose="020B0004020202020204" pitchFamily="34" charset="0"/>
            </a:endParaRPr>
          </a:p>
        </p:txBody>
      </p:sp>
      <p:sp>
        <p:nvSpPr>
          <p:cNvPr id="5" name="object 35">
            <a:extLst>
              <a:ext uri="{FF2B5EF4-FFF2-40B4-BE49-F238E27FC236}">
                <a16:creationId xmlns:a16="http://schemas.microsoft.com/office/drawing/2014/main" id="{9A719B68-3FB9-394F-A498-13935422DD5B}"/>
              </a:ext>
            </a:extLst>
          </p:cNvPr>
          <p:cNvSpPr txBox="1">
            <a:spLocks noGrp="1"/>
          </p:cNvSpPr>
          <p:nvPr>
            <p:ph type="title"/>
          </p:nvPr>
        </p:nvSpPr>
        <p:spPr>
          <a:xfrm>
            <a:off x="236773" y="311278"/>
            <a:ext cx="9799955" cy="461665"/>
          </a:xfrm>
          <a:prstGeom prst="rect">
            <a:avLst/>
          </a:prstGeom>
        </p:spPr>
        <p:txBody>
          <a:bodyPr vert="horz" wrap="square" lIns="0" tIns="0" rIns="0" bIns="0" rtlCol="0">
            <a:spAutoFit/>
          </a:bodyPr>
          <a:lstStyle/>
          <a:p>
            <a:pPr marL="457834" algn="l">
              <a:lnSpc>
                <a:spcPct val="100000"/>
              </a:lnSpc>
              <a:spcBef>
                <a:spcPts val="100"/>
              </a:spcBef>
            </a:pPr>
            <a:r>
              <a:rPr lang="en-IN" b="1" dirty="0">
                <a:latin typeface="Rubik" pitchFamily="2" charset="-79"/>
                <a:cs typeface="Rubik" pitchFamily="2" charset="-79"/>
              </a:rPr>
              <a:t>FUNDAMENTALS</a:t>
            </a:r>
            <a:endParaRPr lang="en-IN" b="1" spc="-10" dirty="0">
              <a:latin typeface="Rubik" pitchFamily="2" charset="-79"/>
              <a:cs typeface="Rubik" pitchFamily="2" charset="-79"/>
            </a:endParaRPr>
          </a:p>
        </p:txBody>
      </p:sp>
      <p:sp>
        <p:nvSpPr>
          <p:cNvPr id="6" name="TextBox 5">
            <a:extLst>
              <a:ext uri="{FF2B5EF4-FFF2-40B4-BE49-F238E27FC236}">
                <a16:creationId xmlns:a16="http://schemas.microsoft.com/office/drawing/2014/main" id="{29B13807-F1D7-D7BD-A65D-67692563D2F4}"/>
              </a:ext>
            </a:extLst>
          </p:cNvPr>
          <p:cNvSpPr txBox="1"/>
          <p:nvPr/>
        </p:nvSpPr>
        <p:spPr>
          <a:xfrm>
            <a:off x="533400" y="1229878"/>
            <a:ext cx="9799955" cy="492443"/>
          </a:xfrm>
          <a:prstGeom prst="rect">
            <a:avLst/>
          </a:prstGeom>
          <a:noFill/>
        </p:spPr>
        <p:txBody>
          <a:bodyPr wrap="square" lIns="0" tIns="0" rIns="0" bIns="0" rtlCol="0">
            <a:spAutoFit/>
          </a:bodyPr>
          <a:lstStyle/>
          <a:p>
            <a:r>
              <a:rPr lang="en-IN" sz="1600" dirty="0">
                <a:latin typeface="Rubik" pitchFamily="2" charset="-79"/>
                <a:cs typeface="Rubik" pitchFamily="2" charset="-79"/>
              </a:rPr>
              <a:t>With a 20.03% EPS growth outlook and a comparatively lower PEG ratio of 1.48%, the fund demonstrates a valuation edge versus the benchmark.</a:t>
            </a:r>
            <a:endParaRPr lang="en-IN" sz="1600" dirty="0">
              <a:solidFill>
                <a:srgbClr val="005DAC"/>
              </a:solidFill>
              <a:latin typeface="Rubik" pitchFamily="2" charset="-79"/>
              <a:cs typeface="Rubik" pitchFamily="2" charset="-79"/>
            </a:endParaRPr>
          </a:p>
        </p:txBody>
      </p:sp>
      <p:sp>
        <p:nvSpPr>
          <p:cNvPr id="7" name="TextBox 6">
            <a:extLst>
              <a:ext uri="{FF2B5EF4-FFF2-40B4-BE49-F238E27FC236}">
                <a16:creationId xmlns:a16="http://schemas.microsoft.com/office/drawing/2014/main" id="{070321FA-E707-930E-7DE4-695791C54E67}"/>
              </a:ext>
            </a:extLst>
          </p:cNvPr>
          <p:cNvSpPr txBox="1"/>
          <p:nvPr/>
        </p:nvSpPr>
        <p:spPr>
          <a:xfrm>
            <a:off x="1371600" y="2024144"/>
            <a:ext cx="2010032" cy="400110"/>
          </a:xfrm>
          <a:prstGeom prst="rect">
            <a:avLst/>
          </a:prstGeom>
          <a:noFill/>
        </p:spPr>
        <p:txBody>
          <a:bodyPr wrap="square" lIns="0" tIns="0" rIns="0" bIns="0" rtlCol="0">
            <a:spAutoFit/>
          </a:bodyPr>
          <a:lstStyle/>
          <a:p>
            <a:pPr algn="ctr"/>
            <a:r>
              <a:rPr lang="en-IN" sz="1300" dirty="0">
                <a:latin typeface="Rubik Medium" pitchFamily="2" charset="-79"/>
                <a:cs typeface="Rubik Medium" pitchFamily="2" charset="-79"/>
              </a:rPr>
              <a:t>EPS GROWTH* (%)</a:t>
            </a:r>
            <a:br>
              <a:rPr lang="en-IN" sz="1300" dirty="0">
                <a:latin typeface="Rubik Medium" pitchFamily="2" charset="-79"/>
                <a:cs typeface="Rubik Medium" pitchFamily="2" charset="-79"/>
              </a:rPr>
            </a:br>
            <a:r>
              <a:rPr lang="en-IN" sz="1300" dirty="0">
                <a:latin typeface="Rubik Medium" pitchFamily="2" charset="-79"/>
                <a:cs typeface="Rubik Medium" pitchFamily="2" charset="-79"/>
              </a:rPr>
              <a:t>2YR CAGR (2025-27)</a:t>
            </a:r>
            <a:endParaRPr lang="en-IN" sz="1300" dirty="0">
              <a:solidFill>
                <a:srgbClr val="005DAC"/>
              </a:solidFill>
              <a:latin typeface="Rubik Medium" pitchFamily="2" charset="-79"/>
              <a:cs typeface="Rubik Medium" pitchFamily="2" charset="-79"/>
            </a:endParaRPr>
          </a:p>
        </p:txBody>
      </p:sp>
      <p:sp>
        <p:nvSpPr>
          <p:cNvPr id="8" name="TextBox 7">
            <a:extLst>
              <a:ext uri="{FF2B5EF4-FFF2-40B4-BE49-F238E27FC236}">
                <a16:creationId xmlns:a16="http://schemas.microsoft.com/office/drawing/2014/main" id="{420EF819-665E-9958-6D24-718603F4446E}"/>
              </a:ext>
            </a:extLst>
          </p:cNvPr>
          <p:cNvSpPr txBox="1"/>
          <p:nvPr/>
        </p:nvSpPr>
        <p:spPr>
          <a:xfrm>
            <a:off x="4983892" y="2024144"/>
            <a:ext cx="2407508" cy="200055"/>
          </a:xfrm>
          <a:prstGeom prst="rect">
            <a:avLst/>
          </a:prstGeom>
          <a:noFill/>
        </p:spPr>
        <p:txBody>
          <a:bodyPr wrap="square" lIns="0" tIns="0" rIns="0" bIns="0" rtlCol="0">
            <a:spAutoFit/>
          </a:bodyPr>
          <a:lstStyle/>
          <a:p>
            <a:pPr algn="ctr"/>
            <a:r>
              <a:rPr lang="en-IN" sz="1300">
                <a:latin typeface="Rubik Medium" pitchFamily="2" charset="-79"/>
                <a:cs typeface="Rubik Medium" pitchFamily="2" charset="-79"/>
              </a:rPr>
              <a:t>PRICE-TO-EARNING (P/E)*</a:t>
            </a:r>
            <a:endParaRPr lang="en-IN" sz="1300">
              <a:solidFill>
                <a:srgbClr val="005DAC"/>
              </a:solidFill>
              <a:latin typeface="Rubik Medium" pitchFamily="2" charset="-79"/>
              <a:cs typeface="Rubik Medium" pitchFamily="2" charset="-79"/>
            </a:endParaRPr>
          </a:p>
        </p:txBody>
      </p:sp>
      <p:sp>
        <p:nvSpPr>
          <p:cNvPr id="9" name="TextBox 8">
            <a:extLst>
              <a:ext uri="{FF2B5EF4-FFF2-40B4-BE49-F238E27FC236}">
                <a16:creationId xmlns:a16="http://schemas.microsoft.com/office/drawing/2014/main" id="{D1108D47-0E59-7082-ED2C-0BE050894325}"/>
              </a:ext>
            </a:extLst>
          </p:cNvPr>
          <p:cNvSpPr txBox="1"/>
          <p:nvPr/>
        </p:nvSpPr>
        <p:spPr>
          <a:xfrm>
            <a:off x="8577604" y="2024144"/>
            <a:ext cx="2010032" cy="400110"/>
          </a:xfrm>
          <a:prstGeom prst="rect">
            <a:avLst/>
          </a:prstGeom>
          <a:noFill/>
        </p:spPr>
        <p:txBody>
          <a:bodyPr wrap="square" lIns="0" tIns="0" rIns="0" bIns="0" rtlCol="0">
            <a:spAutoFit/>
          </a:bodyPr>
          <a:lstStyle/>
          <a:p>
            <a:pPr algn="ctr"/>
            <a:r>
              <a:rPr lang="en-IN" sz="1300">
                <a:latin typeface="Rubik Medium" pitchFamily="2" charset="-79"/>
                <a:cs typeface="Rubik Medium" pitchFamily="2" charset="-79"/>
              </a:rPr>
              <a:t>PRICE-TO-EARNING GROWTH* (PEG%)*</a:t>
            </a:r>
            <a:endParaRPr lang="en-IN" sz="1300">
              <a:solidFill>
                <a:srgbClr val="005DAC"/>
              </a:solidFill>
              <a:latin typeface="Rubik Medium" pitchFamily="2" charset="-79"/>
              <a:cs typeface="Rubik Medium" pitchFamily="2" charset="-79"/>
            </a:endParaRPr>
          </a:p>
        </p:txBody>
      </p:sp>
      <p:sp>
        <p:nvSpPr>
          <p:cNvPr id="10" name="Rounded Rectangle 159">
            <a:extLst>
              <a:ext uri="{FF2B5EF4-FFF2-40B4-BE49-F238E27FC236}">
                <a16:creationId xmlns:a16="http://schemas.microsoft.com/office/drawing/2014/main" id="{8593386B-3481-05F4-8252-2980E74D4242}"/>
              </a:ext>
            </a:extLst>
          </p:cNvPr>
          <p:cNvSpPr/>
          <p:nvPr/>
        </p:nvSpPr>
        <p:spPr>
          <a:xfrm>
            <a:off x="1685239" y="3090944"/>
            <a:ext cx="547816" cy="784772"/>
          </a:xfrm>
          <a:prstGeom prst="roundRect">
            <a:avLst>
              <a:gd name="adj" fmla="val 0"/>
            </a:avLst>
          </a:prstGeom>
          <a:solidFill>
            <a:srgbClr val="075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ptos" panose="020B0004020202020204" pitchFamily="34" charset="0"/>
            </a:endParaRPr>
          </a:p>
        </p:txBody>
      </p:sp>
      <p:sp>
        <p:nvSpPr>
          <p:cNvPr id="11" name="Rounded Rectangle 163">
            <a:extLst>
              <a:ext uri="{FF2B5EF4-FFF2-40B4-BE49-F238E27FC236}">
                <a16:creationId xmlns:a16="http://schemas.microsoft.com/office/drawing/2014/main" id="{D5A57730-C65D-B65C-D5DB-16EE672982EF}"/>
              </a:ext>
            </a:extLst>
          </p:cNvPr>
          <p:cNvSpPr/>
          <p:nvPr/>
        </p:nvSpPr>
        <p:spPr>
          <a:xfrm>
            <a:off x="775483" y="5858344"/>
            <a:ext cx="709704" cy="222369"/>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latin typeface="Aptos" panose="020B0004020202020204" pitchFamily="34" charset="0"/>
            </a:endParaRPr>
          </a:p>
        </p:txBody>
      </p:sp>
      <p:sp>
        <p:nvSpPr>
          <p:cNvPr id="14" name="TextBox 13">
            <a:extLst>
              <a:ext uri="{FF2B5EF4-FFF2-40B4-BE49-F238E27FC236}">
                <a16:creationId xmlns:a16="http://schemas.microsoft.com/office/drawing/2014/main" id="{EC1925D4-1D0A-9D36-5D9B-718CE66403FB}"/>
              </a:ext>
            </a:extLst>
          </p:cNvPr>
          <p:cNvSpPr txBox="1"/>
          <p:nvPr/>
        </p:nvSpPr>
        <p:spPr>
          <a:xfrm>
            <a:off x="1649797" y="2819727"/>
            <a:ext cx="618699" cy="200055"/>
          </a:xfrm>
          <a:prstGeom prst="rect">
            <a:avLst/>
          </a:prstGeom>
          <a:noFill/>
        </p:spPr>
        <p:txBody>
          <a:bodyPr wrap="square" lIns="0" tIns="0" rIns="0" bIns="0" rtlCol="0">
            <a:spAutoFit/>
          </a:bodyPr>
          <a:lstStyle/>
          <a:p>
            <a:pPr algn="ctr"/>
            <a:r>
              <a:rPr lang="en-IN" sz="1300" dirty="0">
                <a:latin typeface="Rubik Medium" pitchFamily="2" charset="-79"/>
                <a:cs typeface="Rubik Medium" pitchFamily="2" charset="-79"/>
              </a:rPr>
              <a:t>20.03</a:t>
            </a:r>
            <a:endParaRPr lang="en-IN" sz="1300" dirty="0">
              <a:solidFill>
                <a:srgbClr val="005DAC"/>
              </a:solidFill>
              <a:latin typeface="Rubik Medium" pitchFamily="2" charset="-79"/>
              <a:cs typeface="Rubik Medium" pitchFamily="2" charset="-79"/>
            </a:endParaRPr>
          </a:p>
        </p:txBody>
      </p:sp>
      <p:sp>
        <p:nvSpPr>
          <p:cNvPr id="15" name="Rounded Rectangle 159">
            <a:extLst>
              <a:ext uri="{FF2B5EF4-FFF2-40B4-BE49-F238E27FC236}">
                <a16:creationId xmlns:a16="http://schemas.microsoft.com/office/drawing/2014/main" id="{99513F8F-16A4-6779-CBE5-C77BB6D553C2}"/>
              </a:ext>
            </a:extLst>
          </p:cNvPr>
          <p:cNvSpPr/>
          <p:nvPr/>
        </p:nvSpPr>
        <p:spPr>
          <a:xfrm>
            <a:off x="4560520" y="3218174"/>
            <a:ext cx="547816" cy="657541"/>
          </a:xfrm>
          <a:prstGeom prst="roundRect">
            <a:avLst>
              <a:gd name="adj" fmla="val 0"/>
            </a:avLst>
          </a:prstGeom>
          <a:solidFill>
            <a:srgbClr val="075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ptos" panose="020B0004020202020204" pitchFamily="34" charset="0"/>
            </a:endParaRPr>
          </a:p>
        </p:txBody>
      </p:sp>
      <p:sp>
        <p:nvSpPr>
          <p:cNvPr id="18" name="TextBox 17">
            <a:extLst>
              <a:ext uri="{FF2B5EF4-FFF2-40B4-BE49-F238E27FC236}">
                <a16:creationId xmlns:a16="http://schemas.microsoft.com/office/drawing/2014/main" id="{ABF08A99-13D6-277F-C972-ACE8896ABA01}"/>
              </a:ext>
            </a:extLst>
          </p:cNvPr>
          <p:cNvSpPr txBox="1"/>
          <p:nvPr/>
        </p:nvSpPr>
        <p:spPr>
          <a:xfrm>
            <a:off x="4525078" y="2938544"/>
            <a:ext cx="618699" cy="200055"/>
          </a:xfrm>
          <a:prstGeom prst="rect">
            <a:avLst/>
          </a:prstGeom>
          <a:noFill/>
        </p:spPr>
        <p:txBody>
          <a:bodyPr wrap="square" lIns="0" tIns="0" rIns="0" bIns="0" rtlCol="0">
            <a:spAutoFit/>
          </a:bodyPr>
          <a:lstStyle/>
          <a:p>
            <a:pPr algn="ctr"/>
            <a:r>
              <a:rPr lang="en-IN" sz="1300" dirty="0">
                <a:latin typeface="Rubik Medium" pitchFamily="2" charset="-79"/>
                <a:cs typeface="Rubik Medium" pitchFamily="2" charset="-79"/>
              </a:rPr>
              <a:t>34.37</a:t>
            </a:r>
            <a:endParaRPr lang="en-IN" sz="1300" dirty="0">
              <a:solidFill>
                <a:srgbClr val="005DAC"/>
              </a:solidFill>
              <a:latin typeface="Rubik Medium" pitchFamily="2" charset="-79"/>
              <a:cs typeface="Rubik Medium" pitchFamily="2" charset="-79"/>
            </a:endParaRPr>
          </a:p>
        </p:txBody>
      </p:sp>
      <p:sp>
        <p:nvSpPr>
          <p:cNvPr id="19" name="TextBox 18">
            <a:extLst>
              <a:ext uri="{FF2B5EF4-FFF2-40B4-BE49-F238E27FC236}">
                <a16:creationId xmlns:a16="http://schemas.microsoft.com/office/drawing/2014/main" id="{F9FFF8B2-F461-AC34-DD9E-0D364F953E9E}"/>
              </a:ext>
            </a:extLst>
          </p:cNvPr>
          <p:cNvSpPr txBox="1"/>
          <p:nvPr/>
        </p:nvSpPr>
        <p:spPr>
          <a:xfrm>
            <a:off x="4827402" y="3954148"/>
            <a:ext cx="618699" cy="200055"/>
          </a:xfrm>
          <a:prstGeom prst="rect">
            <a:avLst/>
          </a:prstGeom>
          <a:noFill/>
        </p:spPr>
        <p:txBody>
          <a:bodyPr wrap="square" lIns="0" tIns="0" rIns="0" bIns="0" rtlCol="0">
            <a:spAutoFit/>
          </a:bodyPr>
          <a:lstStyle/>
          <a:p>
            <a:pPr algn="ctr"/>
            <a:r>
              <a:rPr lang="en-IN" sz="1300">
                <a:latin typeface="Rubik Medium" pitchFamily="2" charset="-79"/>
                <a:cs typeface="Rubik Medium" pitchFamily="2" charset="-79"/>
              </a:rPr>
              <a:t>FY26</a:t>
            </a:r>
            <a:endParaRPr lang="en-IN" sz="1300">
              <a:solidFill>
                <a:srgbClr val="005DAC"/>
              </a:solidFill>
              <a:latin typeface="Rubik Medium" pitchFamily="2" charset="-79"/>
              <a:cs typeface="Rubik Medium" pitchFamily="2" charset="-79"/>
            </a:endParaRPr>
          </a:p>
        </p:txBody>
      </p:sp>
      <p:sp>
        <p:nvSpPr>
          <p:cNvPr id="20" name="TextBox 19">
            <a:extLst>
              <a:ext uri="{FF2B5EF4-FFF2-40B4-BE49-F238E27FC236}">
                <a16:creationId xmlns:a16="http://schemas.microsoft.com/office/drawing/2014/main" id="{E866EB4C-FA99-D7C0-7078-EAB3B9776762}"/>
              </a:ext>
            </a:extLst>
          </p:cNvPr>
          <p:cNvSpPr txBox="1"/>
          <p:nvPr/>
        </p:nvSpPr>
        <p:spPr>
          <a:xfrm>
            <a:off x="6703704" y="3954148"/>
            <a:ext cx="618699" cy="200055"/>
          </a:xfrm>
          <a:prstGeom prst="rect">
            <a:avLst/>
          </a:prstGeom>
          <a:noFill/>
        </p:spPr>
        <p:txBody>
          <a:bodyPr wrap="square" lIns="0" tIns="0" rIns="0" bIns="0" rtlCol="0">
            <a:spAutoFit/>
          </a:bodyPr>
          <a:lstStyle/>
          <a:p>
            <a:pPr algn="ctr"/>
            <a:r>
              <a:rPr lang="en-IN" sz="1300">
                <a:latin typeface="Rubik Medium" pitchFamily="2" charset="-79"/>
                <a:cs typeface="Rubik Medium" pitchFamily="2" charset="-79"/>
              </a:rPr>
              <a:t>FY27</a:t>
            </a:r>
            <a:endParaRPr lang="en-IN" sz="1300">
              <a:solidFill>
                <a:srgbClr val="005DAC"/>
              </a:solidFill>
              <a:latin typeface="Rubik Medium" pitchFamily="2" charset="-79"/>
              <a:cs typeface="Rubik Medium" pitchFamily="2" charset="-79"/>
            </a:endParaRPr>
          </a:p>
        </p:txBody>
      </p:sp>
      <p:sp>
        <p:nvSpPr>
          <p:cNvPr id="21" name="Rounded Rectangle 159">
            <a:extLst>
              <a:ext uri="{FF2B5EF4-FFF2-40B4-BE49-F238E27FC236}">
                <a16:creationId xmlns:a16="http://schemas.microsoft.com/office/drawing/2014/main" id="{4CA66C96-089C-209C-363F-B127F6498ECD}"/>
              </a:ext>
            </a:extLst>
          </p:cNvPr>
          <p:cNvSpPr/>
          <p:nvPr/>
        </p:nvSpPr>
        <p:spPr>
          <a:xfrm>
            <a:off x="6421796" y="3156394"/>
            <a:ext cx="547816" cy="719321"/>
          </a:xfrm>
          <a:prstGeom prst="roundRect">
            <a:avLst>
              <a:gd name="adj" fmla="val 0"/>
            </a:avLst>
          </a:prstGeom>
          <a:solidFill>
            <a:srgbClr val="075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ptos" panose="020B0004020202020204" pitchFamily="34" charset="0"/>
            </a:endParaRPr>
          </a:p>
        </p:txBody>
      </p:sp>
      <p:sp>
        <p:nvSpPr>
          <p:cNvPr id="42" name="TextBox 41">
            <a:extLst>
              <a:ext uri="{FF2B5EF4-FFF2-40B4-BE49-F238E27FC236}">
                <a16:creationId xmlns:a16="http://schemas.microsoft.com/office/drawing/2014/main" id="{C85A6293-5925-C503-B901-8A2C4419E6BB}"/>
              </a:ext>
            </a:extLst>
          </p:cNvPr>
          <p:cNvSpPr txBox="1"/>
          <p:nvPr/>
        </p:nvSpPr>
        <p:spPr>
          <a:xfrm>
            <a:off x="6386354" y="2860112"/>
            <a:ext cx="618699" cy="200055"/>
          </a:xfrm>
          <a:prstGeom prst="rect">
            <a:avLst/>
          </a:prstGeom>
          <a:noFill/>
        </p:spPr>
        <p:txBody>
          <a:bodyPr wrap="square" lIns="0" tIns="0" rIns="0" bIns="0" rtlCol="0">
            <a:spAutoFit/>
          </a:bodyPr>
          <a:lstStyle/>
          <a:p>
            <a:pPr algn="ctr"/>
            <a:r>
              <a:rPr lang="en-IN" sz="1300" dirty="0">
                <a:latin typeface="Rubik Medium" pitchFamily="2" charset="-79"/>
                <a:cs typeface="Rubik Medium" pitchFamily="2" charset="-79"/>
              </a:rPr>
              <a:t>29.67</a:t>
            </a:r>
            <a:endParaRPr lang="en-IN" sz="1300" dirty="0">
              <a:solidFill>
                <a:srgbClr val="005DAC"/>
              </a:solidFill>
              <a:latin typeface="Rubik Medium" pitchFamily="2" charset="-79"/>
              <a:cs typeface="Rubik Medium" pitchFamily="2" charset="-79"/>
            </a:endParaRPr>
          </a:p>
        </p:txBody>
      </p:sp>
      <p:sp>
        <p:nvSpPr>
          <p:cNvPr id="43" name="Rounded Rectangle 159">
            <a:extLst>
              <a:ext uri="{FF2B5EF4-FFF2-40B4-BE49-F238E27FC236}">
                <a16:creationId xmlns:a16="http://schemas.microsoft.com/office/drawing/2014/main" id="{FE9DC36B-537D-5223-CD56-23D6F674100B}"/>
              </a:ext>
            </a:extLst>
          </p:cNvPr>
          <p:cNvSpPr/>
          <p:nvPr/>
        </p:nvSpPr>
        <p:spPr>
          <a:xfrm>
            <a:off x="8956273" y="3395756"/>
            <a:ext cx="547816" cy="479959"/>
          </a:xfrm>
          <a:prstGeom prst="roundRect">
            <a:avLst>
              <a:gd name="adj" fmla="val 0"/>
            </a:avLst>
          </a:prstGeom>
          <a:solidFill>
            <a:srgbClr val="075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ptos" panose="020B0004020202020204" pitchFamily="34" charset="0"/>
            </a:endParaRPr>
          </a:p>
        </p:txBody>
      </p:sp>
      <p:sp>
        <p:nvSpPr>
          <p:cNvPr id="47" name="TextBox 46">
            <a:extLst>
              <a:ext uri="{FF2B5EF4-FFF2-40B4-BE49-F238E27FC236}">
                <a16:creationId xmlns:a16="http://schemas.microsoft.com/office/drawing/2014/main" id="{0E4F7475-9EE9-7CBB-0FB0-C411F1BDAB12}"/>
              </a:ext>
            </a:extLst>
          </p:cNvPr>
          <p:cNvSpPr txBox="1"/>
          <p:nvPr/>
        </p:nvSpPr>
        <p:spPr>
          <a:xfrm>
            <a:off x="627936" y="6170712"/>
            <a:ext cx="2420064" cy="153888"/>
          </a:xfrm>
          <a:prstGeom prst="rect">
            <a:avLst/>
          </a:prstGeom>
          <a:noFill/>
        </p:spPr>
        <p:txBody>
          <a:bodyPr wrap="square" lIns="0" tIns="0" rIns="0" bIns="0" rtlCol="0">
            <a:spAutoFit/>
          </a:bodyPr>
          <a:lstStyle/>
          <a:p>
            <a:pPr algn="l"/>
            <a:r>
              <a:rPr lang="en-IN" sz="1000" dirty="0">
                <a:latin typeface="Rubik" pitchFamily="2" charset="-79"/>
                <a:cs typeface="Rubik" pitchFamily="2" charset="-79"/>
              </a:rPr>
              <a:t>*Expected</a:t>
            </a:r>
            <a:endParaRPr lang="en-IN" sz="1000" dirty="0">
              <a:solidFill>
                <a:srgbClr val="005DAC"/>
              </a:solidFill>
              <a:latin typeface="Rubik" pitchFamily="2" charset="-79"/>
              <a:cs typeface="Rubik" pitchFamily="2" charset="-79"/>
            </a:endParaRPr>
          </a:p>
        </p:txBody>
      </p:sp>
      <p:grpSp>
        <p:nvGrpSpPr>
          <p:cNvPr id="2" name="Group 1">
            <a:extLst>
              <a:ext uri="{FF2B5EF4-FFF2-40B4-BE49-F238E27FC236}">
                <a16:creationId xmlns:a16="http://schemas.microsoft.com/office/drawing/2014/main" id="{ED95EE12-60E2-0FD0-0D7B-9B157387053E}"/>
              </a:ext>
            </a:extLst>
          </p:cNvPr>
          <p:cNvGrpSpPr/>
          <p:nvPr/>
        </p:nvGrpSpPr>
        <p:grpSpPr>
          <a:xfrm>
            <a:off x="2897387" y="4261787"/>
            <a:ext cx="6397226" cy="185017"/>
            <a:chOff x="3468768" y="4261787"/>
            <a:chExt cx="6397226" cy="185017"/>
          </a:xfrm>
        </p:grpSpPr>
        <p:sp>
          <p:nvSpPr>
            <p:cNvPr id="48" name="TextBox 47">
              <a:extLst>
                <a:ext uri="{FF2B5EF4-FFF2-40B4-BE49-F238E27FC236}">
                  <a16:creationId xmlns:a16="http://schemas.microsoft.com/office/drawing/2014/main" id="{A157CA51-FA00-FA30-2E40-3762A7E77727}"/>
                </a:ext>
              </a:extLst>
            </p:cNvPr>
            <p:cNvSpPr txBox="1"/>
            <p:nvPr/>
          </p:nvSpPr>
          <p:spPr>
            <a:xfrm>
              <a:off x="7481892" y="4261787"/>
              <a:ext cx="2384102" cy="184666"/>
            </a:xfrm>
            <a:prstGeom prst="rect">
              <a:avLst/>
            </a:prstGeom>
            <a:noFill/>
          </p:spPr>
          <p:txBody>
            <a:bodyPr wrap="square" lIns="0" tIns="0" rIns="0" bIns="0" rtlCol="0">
              <a:spAutoFit/>
            </a:bodyPr>
            <a:lstStyle/>
            <a:p>
              <a:pPr algn="l"/>
              <a:r>
                <a:rPr lang="en-IN" sz="1200" dirty="0">
                  <a:latin typeface="Rubik Medium" pitchFamily="2" charset="-79"/>
                  <a:cs typeface="Rubik Medium" pitchFamily="2" charset="-79"/>
                </a:rPr>
                <a:t>NIFTY LARGE MIDCAP 250 TRI</a:t>
              </a:r>
              <a:endParaRPr lang="en-IN" sz="1200" dirty="0">
                <a:solidFill>
                  <a:srgbClr val="005DAC"/>
                </a:solidFill>
                <a:latin typeface="Rubik Medium" pitchFamily="2" charset="-79"/>
                <a:cs typeface="Rubik Medium" pitchFamily="2" charset="-79"/>
              </a:endParaRPr>
            </a:p>
          </p:txBody>
        </p:sp>
        <p:sp>
          <p:nvSpPr>
            <p:cNvPr id="49" name="Rounded Rectangle 159">
              <a:extLst>
                <a:ext uri="{FF2B5EF4-FFF2-40B4-BE49-F238E27FC236}">
                  <a16:creationId xmlns:a16="http://schemas.microsoft.com/office/drawing/2014/main" id="{F8C43534-DAE1-AFDB-A61C-08E1F269B8AE}"/>
                </a:ext>
              </a:extLst>
            </p:cNvPr>
            <p:cNvSpPr/>
            <p:nvPr/>
          </p:nvSpPr>
          <p:spPr>
            <a:xfrm>
              <a:off x="7253292" y="4294815"/>
              <a:ext cx="171706" cy="134700"/>
            </a:xfrm>
            <a:prstGeom prst="roundRect">
              <a:avLst>
                <a:gd name="adj" fmla="val 0"/>
              </a:avLst>
            </a:prstGeom>
            <a:solidFill>
              <a:srgbClr val="F49A0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latin typeface="Aptos" panose="020B0004020202020204" pitchFamily="34" charset="0"/>
              </a:endParaRPr>
            </a:p>
          </p:txBody>
        </p:sp>
        <p:sp>
          <p:nvSpPr>
            <p:cNvPr id="50" name="TextBox 49">
              <a:extLst>
                <a:ext uri="{FF2B5EF4-FFF2-40B4-BE49-F238E27FC236}">
                  <a16:creationId xmlns:a16="http://schemas.microsoft.com/office/drawing/2014/main" id="{17E607C2-3745-DF1A-3F2B-4965015E5AEE}"/>
                </a:ext>
              </a:extLst>
            </p:cNvPr>
            <p:cNvSpPr txBox="1"/>
            <p:nvPr/>
          </p:nvSpPr>
          <p:spPr>
            <a:xfrm>
              <a:off x="3728279" y="4262138"/>
              <a:ext cx="3392427" cy="184666"/>
            </a:xfrm>
            <a:prstGeom prst="rect">
              <a:avLst/>
            </a:prstGeom>
            <a:noFill/>
          </p:spPr>
          <p:txBody>
            <a:bodyPr wrap="square" lIns="0" tIns="0" rIns="0" bIns="0" rtlCol="0">
              <a:spAutoFit/>
            </a:bodyPr>
            <a:lstStyle/>
            <a:p>
              <a:pPr algn="l"/>
              <a:r>
                <a:rPr lang="en-IN" sz="1200" dirty="0">
                  <a:latin typeface="Rubik Medium" pitchFamily="2" charset="-79"/>
                  <a:cs typeface="Rubik Medium" pitchFamily="2" charset="-79"/>
                </a:rPr>
                <a:t>BAJAJ FINSERV LARGE AND MID CAP FUND</a:t>
              </a:r>
              <a:endParaRPr lang="en-IN" sz="1200" dirty="0">
                <a:solidFill>
                  <a:srgbClr val="005DAC"/>
                </a:solidFill>
                <a:latin typeface="Rubik Medium" pitchFamily="2" charset="-79"/>
                <a:cs typeface="Rubik Medium" pitchFamily="2" charset="-79"/>
              </a:endParaRPr>
            </a:p>
          </p:txBody>
        </p:sp>
        <p:sp>
          <p:nvSpPr>
            <p:cNvPr id="51" name="Rounded Rectangle 159">
              <a:extLst>
                <a:ext uri="{FF2B5EF4-FFF2-40B4-BE49-F238E27FC236}">
                  <a16:creationId xmlns:a16="http://schemas.microsoft.com/office/drawing/2014/main" id="{80A75AF6-C847-9FBA-8E88-5EF06BE90115}"/>
                </a:ext>
              </a:extLst>
            </p:cNvPr>
            <p:cNvSpPr/>
            <p:nvPr/>
          </p:nvSpPr>
          <p:spPr>
            <a:xfrm>
              <a:off x="3468768" y="4294815"/>
              <a:ext cx="171706" cy="134700"/>
            </a:xfrm>
            <a:prstGeom prst="roundRect">
              <a:avLst>
                <a:gd name="adj" fmla="val 0"/>
              </a:avLst>
            </a:prstGeom>
            <a:solidFill>
              <a:srgbClr val="0752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latin typeface="Aptos" panose="020B0004020202020204" pitchFamily="34" charset="0"/>
              </a:endParaRPr>
            </a:p>
          </p:txBody>
        </p:sp>
      </p:grpSp>
      <p:sp>
        <p:nvSpPr>
          <p:cNvPr id="52" name="Rounded Rectangle 163">
            <a:extLst>
              <a:ext uri="{FF2B5EF4-FFF2-40B4-BE49-F238E27FC236}">
                <a16:creationId xmlns:a16="http://schemas.microsoft.com/office/drawing/2014/main" id="{190A0B46-0AC6-3D05-1BE9-A24256DFEE5C}"/>
              </a:ext>
            </a:extLst>
          </p:cNvPr>
          <p:cNvSpPr/>
          <p:nvPr/>
        </p:nvSpPr>
        <p:spPr>
          <a:xfrm>
            <a:off x="4553495" y="5543247"/>
            <a:ext cx="1714217" cy="222369"/>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latin typeface="Aptos" panose="020B0004020202020204" pitchFamily="34" charset="0"/>
            </a:endParaRPr>
          </a:p>
        </p:txBody>
      </p:sp>
      <p:sp>
        <p:nvSpPr>
          <p:cNvPr id="53" name="Rounded Rectangle 163">
            <a:extLst>
              <a:ext uri="{FF2B5EF4-FFF2-40B4-BE49-F238E27FC236}">
                <a16:creationId xmlns:a16="http://schemas.microsoft.com/office/drawing/2014/main" id="{A9EF253E-8E03-0057-5DDE-328B8097AE86}"/>
              </a:ext>
            </a:extLst>
          </p:cNvPr>
          <p:cNvSpPr/>
          <p:nvPr/>
        </p:nvSpPr>
        <p:spPr>
          <a:xfrm>
            <a:off x="6969612" y="5304863"/>
            <a:ext cx="709704" cy="222369"/>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latin typeface="Aptos" panose="020B0004020202020204" pitchFamily="34" charset="0"/>
            </a:endParaRPr>
          </a:p>
        </p:txBody>
      </p:sp>
      <p:sp>
        <p:nvSpPr>
          <p:cNvPr id="54" name="TextBox 53">
            <a:extLst>
              <a:ext uri="{FF2B5EF4-FFF2-40B4-BE49-F238E27FC236}">
                <a16:creationId xmlns:a16="http://schemas.microsoft.com/office/drawing/2014/main" id="{B35F9C67-C9AE-8E3B-C688-7E84E92FCF5C}"/>
              </a:ext>
            </a:extLst>
          </p:cNvPr>
          <p:cNvSpPr txBox="1"/>
          <p:nvPr/>
        </p:nvSpPr>
        <p:spPr>
          <a:xfrm>
            <a:off x="775483" y="4825397"/>
            <a:ext cx="3508576" cy="1231106"/>
          </a:xfrm>
          <a:prstGeom prst="rect">
            <a:avLst/>
          </a:prstGeom>
          <a:noFill/>
        </p:spPr>
        <p:txBody>
          <a:bodyPr wrap="square" lIns="0" tIns="0" rIns="0" bIns="0" rtlCol="0">
            <a:spAutoFit/>
          </a:bodyPr>
          <a:lstStyle/>
          <a:p>
            <a:r>
              <a:rPr lang="en-IN" sz="1600" dirty="0">
                <a:latin typeface="Rubik" pitchFamily="2" charset="-79"/>
                <a:cs typeface="Rubik" pitchFamily="2" charset="-79"/>
              </a:rPr>
              <a:t>With an expected EPS growth of 20.03% over FY25–27 versus 18.8% for the benchmark, the fund reflects a portfolio positioned for robust earnings growth.</a:t>
            </a:r>
            <a:endParaRPr lang="en-IN" sz="1600" dirty="0">
              <a:solidFill>
                <a:srgbClr val="005DAC"/>
              </a:solidFill>
              <a:latin typeface="Rubik" pitchFamily="2" charset="-79"/>
              <a:cs typeface="Rubik" pitchFamily="2" charset="-79"/>
            </a:endParaRPr>
          </a:p>
        </p:txBody>
      </p:sp>
      <p:sp>
        <p:nvSpPr>
          <p:cNvPr id="55" name="Rounded Rectangle 163">
            <a:extLst>
              <a:ext uri="{FF2B5EF4-FFF2-40B4-BE49-F238E27FC236}">
                <a16:creationId xmlns:a16="http://schemas.microsoft.com/office/drawing/2014/main" id="{6F364292-E39A-C138-F4DF-DF8E3DEC9BD9}"/>
              </a:ext>
            </a:extLst>
          </p:cNvPr>
          <p:cNvSpPr/>
          <p:nvPr/>
        </p:nvSpPr>
        <p:spPr>
          <a:xfrm>
            <a:off x="8305800" y="5550742"/>
            <a:ext cx="2879519" cy="222369"/>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latin typeface="Aptos" panose="020B0004020202020204" pitchFamily="34" charset="0"/>
            </a:endParaRPr>
          </a:p>
        </p:txBody>
      </p:sp>
      <p:sp>
        <p:nvSpPr>
          <p:cNvPr id="56" name="TextBox 55">
            <a:extLst>
              <a:ext uri="{FF2B5EF4-FFF2-40B4-BE49-F238E27FC236}">
                <a16:creationId xmlns:a16="http://schemas.microsoft.com/office/drawing/2014/main" id="{5CD9EE84-C1FC-24BF-97CB-9B63BEF597C3}"/>
              </a:ext>
            </a:extLst>
          </p:cNvPr>
          <p:cNvSpPr txBox="1"/>
          <p:nvPr/>
        </p:nvSpPr>
        <p:spPr>
          <a:xfrm>
            <a:off x="4592505" y="4789941"/>
            <a:ext cx="3315438" cy="984885"/>
          </a:xfrm>
          <a:prstGeom prst="rect">
            <a:avLst/>
          </a:prstGeom>
          <a:noFill/>
        </p:spPr>
        <p:txBody>
          <a:bodyPr wrap="square" lIns="0" tIns="0" rIns="0" bIns="0" rtlCol="0">
            <a:spAutoFit/>
          </a:bodyPr>
          <a:lstStyle/>
          <a:p>
            <a:r>
              <a:rPr lang="en-IN" sz="1600" dirty="0">
                <a:latin typeface="Rubik" pitchFamily="2" charset="-79"/>
                <a:cs typeface="Rubik" pitchFamily="2" charset="-79"/>
              </a:rPr>
              <a:t>With a P/E of 34.37 versus 26.21 for the benchmark, the fund reflects a portfolio of companies with robust growth potential.</a:t>
            </a:r>
            <a:endParaRPr lang="en-IN" sz="1600" dirty="0">
              <a:solidFill>
                <a:srgbClr val="005DAC"/>
              </a:solidFill>
              <a:latin typeface="Rubik" pitchFamily="2" charset="-79"/>
              <a:cs typeface="Rubik" pitchFamily="2" charset="-79"/>
            </a:endParaRPr>
          </a:p>
        </p:txBody>
      </p:sp>
      <p:sp>
        <p:nvSpPr>
          <p:cNvPr id="57" name="TextBox 56">
            <a:extLst>
              <a:ext uri="{FF2B5EF4-FFF2-40B4-BE49-F238E27FC236}">
                <a16:creationId xmlns:a16="http://schemas.microsoft.com/office/drawing/2014/main" id="{A4773DBA-B77B-3A84-2974-E7796C9563A1}"/>
              </a:ext>
            </a:extLst>
          </p:cNvPr>
          <p:cNvSpPr txBox="1"/>
          <p:nvPr/>
        </p:nvSpPr>
        <p:spPr>
          <a:xfrm>
            <a:off x="8421555" y="4789941"/>
            <a:ext cx="3135578" cy="1231106"/>
          </a:xfrm>
          <a:prstGeom prst="rect">
            <a:avLst/>
          </a:prstGeom>
          <a:noFill/>
        </p:spPr>
        <p:txBody>
          <a:bodyPr wrap="square" lIns="0" tIns="0" rIns="0" bIns="0" rtlCol="0">
            <a:spAutoFit/>
          </a:bodyPr>
          <a:lstStyle/>
          <a:p>
            <a:r>
              <a:rPr lang="en-IN" sz="1600" dirty="0">
                <a:latin typeface="Rubik" pitchFamily="2" charset="-79"/>
                <a:cs typeface="Rubik" pitchFamily="2" charset="-79"/>
              </a:rPr>
              <a:t>The fund’s lower PEG ratio of 1.48% versus 1.95% for the benchmark indicates growth potential at more reasonable valuations.</a:t>
            </a:r>
            <a:endParaRPr lang="en-IN" sz="1600" dirty="0">
              <a:solidFill>
                <a:srgbClr val="005DAC"/>
              </a:solidFill>
              <a:latin typeface="Rubik" pitchFamily="2" charset="-79"/>
              <a:cs typeface="Rubik" pitchFamily="2" charset="-79"/>
            </a:endParaRPr>
          </a:p>
        </p:txBody>
      </p:sp>
      <p:cxnSp>
        <p:nvCxnSpPr>
          <p:cNvPr id="58" name="Straight Connector 57">
            <a:extLst>
              <a:ext uri="{FF2B5EF4-FFF2-40B4-BE49-F238E27FC236}">
                <a16:creationId xmlns:a16="http://schemas.microsoft.com/office/drawing/2014/main" id="{657F3929-4C03-66C2-89B0-F54BD7F80480}"/>
              </a:ext>
            </a:extLst>
          </p:cNvPr>
          <p:cNvCxnSpPr/>
          <p:nvPr/>
        </p:nvCxnSpPr>
        <p:spPr>
          <a:xfrm>
            <a:off x="623981" y="3875716"/>
            <a:ext cx="10882219"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E41F1EF9-62B5-EB57-6A23-042AF3707ABC}"/>
              </a:ext>
            </a:extLst>
          </p:cNvPr>
          <p:cNvSpPr txBox="1"/>
          <p:nvPr/>
        </p:nvSpPr>
        <p:spPr>
          <a:xfrm>
            <a:off x="8920831" y="3161048"/>
            <a:ext cx="618699" cy="200055"/>
          </a:xfrm>
          <a:prstGeom prst="rect">
            <a:avLst/>
          </a:prstGeom>
          <a:noFill/>
        </p:spPr>
        <p:txBody>
          <a:bodyPr wrap="square" lIns="0" tIns="0" rIns="0" bIns="0" rtlCol="0">
            <a:spAutoFit/>
          </a:bodyPr>
          <a:lstStyle/>
          <a:p>
            <a:pPr algn="ctr"/>
            <a:r>
              <a:rPr lang="en-IN" sz="1300" dirty="0">
                <a:latin typeface="Rubik Medium" pitchFamily="2" charset="-79"/>
                <a:cs typeface="Rubik Medium" pitchFamily="2" charset="-79"/>
              </a:rPr>
              <a:t>1.48</a:t>
            </a:r>
            <a:endParaRPr lang="en-IN" sz="1300" dirty="0">
              <a:solidFill>
                <a:srgbClr val="005DAC"/>
              </a:solidFill>
              <a:latin typeface="Rubik Medium" pitchFamily="2" charset="-79"/>
              <a:cs typeface="Rubik Medium" pitchFamily="2" charset="-79"/>
            </a:endParaRPr>
          </a:p>
        </p:txBody>
      </p:sp>
      <p:pic>
        <p:nvPicPr>
          <p:cNvPr id="26" name="Picture 25" descr="A blue and black sign with white text&#10;&#10;AI-generated content may be incorrect.">
            <a:extLst>
              <a:ext uri="{FF2B5EF4-FFF2-40B4-BE49-F238E27FC236}">
                <a16:creationId xmlns:a16="http://schemas.microsoft.com/office/drawing/2014/main" id="{9A36EE44-3242-74A5-5903-98A6FC5962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249" y="123340"/>
            <a:ext cx="1401991" cy="591035"/>
          </a:xfrm>
          <a:prstGeom prst="rect">
            <a:avLst/>
          </a:prstGeom>
        </p:spPr>
      </p:pic>
      <p:sp>
        <p:nvSpPr>
          <p:cNvPr id="17" name="Rounded Rectangle 159">
            <a:extLst>
              <a:ext uri="{FF2B5EF4-FFF2-40B4-BE49-F238E27FC236}">
                <a16:creationId xmlns:a16="http://schemas.microsoft.com/office/drawing/2014/main" id="{EB4FD634-D968-498C-BA9B-A1CAC9B22CA3}"/>
              </a:ext>
            </a:extLst>
          </p:cNvPr>
          <p:cNvSpPr/>
          <p:nvPr/>
        </p:nvSpPr>
        <p:spPr>
          <a:xfrm>
            <a:off x="2369590" y="3243344"/>
            <a:ext cx="547816" cy="632372"/>
          </a:xfrm>
          <a:prstGeom prst="roundRect">
            <a:avLst>
              <a:gd name="adj" fmla="val 0"/>
            </a:avLst>
          </a:prstGeom>
          <a:solidFill>
            <a:srgbClr val="F49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ptos" panose="020B0004020202020204" pitchFamily="34" charset="0"/>
            </a:endParaRPr>
          </a:p>
        </p:txBody>
      </p:sp>
      <p:sp>
        <p:nvSpPr>
          <p:cNvPr id="23" name="TextBox 22">
            <a:extLst>
              <a:ext uri="{FF2B5EF4-FFF2-40B4-BE49-F238E27FC236}">
                <a16:creationId xmlns:a16="http://schemas.microsoft.com/office/drawing/2014/main" id="{C4ABC998-74E6-EE27-ED90-660BC6EF350E}"/>
              </a:ext>
            </a:extLst>
          </p:cNvPr>
          <p:cNvSpPr txBox="1"/>
          <p:nvPr/>
        </p:nvSpPr>
        <p:spPr>
          <a:xfrm>
            <a:off x="2334148" y="2999504"/>
            <a:ext cx="618699" cy="200055"/>
          </a:xfrm>
          <a:prstGeom prst="rect">
            <a:avLst/>
          </a:prstGeom>
          <a:noFill/>
        </p:spPr>
        <p:txBody>
          <a:bodyPr wrap="square" lIns="0" tIns="0" rIns="0" bIns="0" rtlCol="0">
            <a:spAutoFit/>
          </a:bodyPr>
          <a:lstStyle/>
          <a:p>
            <a:pPr algn="ctr"/>
            <a:r>
              <a:rPr lang="en-IN" sz="1300" dirty="0">
                <a:latin typeface="Rubik Medium" pitchFamily="2" charset="-79"/>
                <a:cs typeface="Rubik Medium" pitchFamily="2" charset="-79"/>
              </a:rPr>
              <a:t>18.8</a:t>
            </a:r>
            <a:endParaRPr lang="en-IN" sz="1300" dirty="0">
              <a:solidFill>
                <a:srgbClr val="005DAC"/>
              </a:solidFill>
              <a:latin typeface="Rubik Medium" pitchFamily="2" charset="-79"/>
              <a:cs typeface="Rubik Medium" pitchFamily="2" charset="-79"/>
            </a:endParaRPr>
          </a:p>
        </p:txBody>
      </p:sp>
      <p:sp>
        <p:nvSpPr>
          <p:cNvPr id="28" name="Rounded Rectangle 159">
            <a:extLst>
              <a:ext uri="{FF2B5EF4-FFF2-40B4-BE49-F238E27FC236}">
                <a16:creationId xmlns:a16="http://schemas.microsoft.com/office/drawing/2014/main" id="{70F55C78-A169-8721-9990-451A139D3F46}"/>
              </a:ext>
            </a:extLst>
          </p:cNvPr>
          <p:cNvSpPr/>
          <p:nvPr/>
        </p:nvSpPr>
        <p:spPr>
          <a:xfrm>
            <a:off x="5233719" y="3343062"/>
            <a:ext cx="547816" cy="532654"/>
          </a:xfrm>
          <a:prstGeom prst="roundRect">
            <a:avLst>
              <a:gd name="adj" fmla="val 0"/>
            </a:avLst>
          </a:prstGeom>
          <a:solidFill>
            <a:srgbClr val="F49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ptos" panose="020B0004020202020204" pitchFamily="34" charset="0"/>
            </a:endParaRPr>
          </a:p>
        </p:txBody>
      </p:sp>
      <p:sp>
        <p:nvSpPr>
          <p:cNvPr id="29" name="TextBox 28">
            <a:extLst>
              <a:ext uri="{FF2B5EF4-FFF2-40B4-BE49-F238E27FC236}">
                <a16:creationId xmlns:a16="http://schemas.microsoft.com/office/drawing/2014/main" id="{8F50FD16-6FB9-52FD-D64B-F3A29B00F2CD}"/>
              </a:ext>
            </a:extLst>
          </p:cNvPr>
          <p:cNvSpPr txBox="1"/>
          <p:nvPr/>
        </p:nvSpPr>
        <p:spPr>
          <a:xfrm>
            <a:off x="5198277" y="3097856"/>
            <a:ext cx="618699" cy="200055"/>
          </a:xfrm>
          <a:prstGeom prst="rect">
            <a:avLst/>
          </a:prstGeom>
          <a:noFill/>
        </p:spPr>
        <p:txBody>
          <a:bodyPr wrap="square" lIns="0" tIns="0" rIns="0" bIns="0" rtlCol="0">
            <a:spAutoFit/>
          </a:bodyPr>
          <a:lstStyle/>
          <a:p>
            <a:pPr algn="ctr"/>
            <a:r>
              <a:rPr lang="en-IN" sz="1300" dirty="0">
                <a:latin typeface="Rubik Medium" pitchFamily="2" charset="-79"/>
                <a:cs typeface="Rubik Medium" pitchFamily="2" charset="-79"/>
              </a:rPr>
              <a:t>26.21</a:t>
            </a:r>
            <a:endParaRPr lang="en-IN" sz="1300" dirty="0">
              <a:solidFill>
                <a:srgbClr val="005DAC"/>
              </a:solidFill>
              <a:latin typeface="Rubik Medium" pitchFamily="2" charset="-79"/>
              <a:cs typeface="Rubik Medium" pitchFamily="2" charset="-79"/>
            </a:endParaRPr>
          </a:p>
        </p:txBody>
      </p:sp>
      <p:sp>
        <p:nvSpPr>
          <p:cNvPr id="32" name="Rounded Rectangle 159">
            <a:extLst>
              <a:ext uri="{FF2B5EF4-FFF2-40B4-BE49-F238E27FC236}">
                <a16:creationId xmlns:a16="http://schemas.microsoft.com/office/drawing/2014/main" id="{A8B7CD3A-68FE-E81B-0CA8-838160252F5E}"/>
              </a:ext>
            </a:extLst>
          </p:cNvPr>
          <p:cNvSpPr/>
          <p:nvPr/>
        </p:nvSpPr>
        <p:spPr>
          <a:xfrm>
            <a:off x="7114310" y="3395756"/>
            <a:ext cx="547816" cy="479960"/>
          </a:xfrm>
          <a:prstGeom prst="roundRect">
            <a:avLst>
              <a:gd name="adj" fmla="val 0"/>
            </a:avLst>
          </a:prstGeom>
          <a:solidFill>
            <a:srgbClr val="F49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ptos" panose="020B0004020202020204" pitchFamily="34" charset="0"/>
            </a:endParaRPr>
          </a:p>
        </p:txBody>
      </p:sp>
      <p:sp>
        <p:nvSpPr>
          <p:cNvPr id="33" name="TextBox 32">
            <a:extLst>
              <a:ext uri="{FF2B5EF4-FFF2-40B4-BE49-F238E27FC236}">
                <a16:creationId xmlns:a16="http://schemas.microsoft.com/office/drawing/2014/main" id="{A3C079E5-431C-26CD-82C3-F52E7009D068}"/>
              </a:ext>
            </a:extLst>
          </p:cNvPr>
          <p:cNvSpPr txBox="1"/>
          <p:nvPr/>
        </p:nvSpPr>
        <p:spPr>
          <a:xfrm>
            <a:off x="7078868" y="3090944"/>
            <a:ext cx="618699" cy="200055"/>
          </a:xfrm>
          <a:prstGeom prst="rect">
            <a:avLst/>
          </a:prstGeom>
          <a:noFill/>
        </p:spPr>
        <p:txBody>
          <a:bodyPr wrap="square" lIns="0" tIns="0" rIns="0" bIns="0" rtlCol="0">
            <a:spAutoFit/>
          </a:bodyPr>
          <a:lstStyle/>
          <a:p>
            <a:pPr algn="ctr"/>
            <a:r>
              <a:rPr lang="en-IN" sz="1300" dirty="0">
                <a:latin typeface="Rubik Medium" pitchFamily="2" charset="-79"/>
                <a:cs typeface="Rubik Medium" pitchFamily="2" charset="-79"/>
              </a:rPr>
              <a:t>23.6</a:t>
            </a:r>
            <a:endParaRPr lang="en-IN" sz="1300" dirty="0">
              <a:solidFill>
                <a:srgbClr val="005DAC"/>
              </a:solidFill>
              <a:latin typeface="Rubik Medium" pitchFamily="2" charset="-79"/>
              <a:cs typeface="Rubik Medium" pitchFamily="2" charset="-79"/>
            </a:endParaRPr>
          </a:p>
        </p:txBody>
      </p:sp>
      <p:sp>
        <p:nvSpPr>
          <p:cNvPr id="36" name="Rounded Rectangle 159">
            <a:extLst>
              <a:ext uri="{FF2B5EF4-FFF2-40B4-BE49-F238E27FC236}">
                <a16:creationId xmlns:a16="http://schemas.microsoft.com/office/drawing/2014/main" id="{DE139BC5-135A-85AC-CEE8-C9497B334E83}"/>
              </a:ext>
            </a:extLst>
          </p:cNvPr>
          <p:cNvSpPr/>
          <p:nvPr/>
        </p:nvSpPr>
        <p:spPr>
          <a:xfrm>
            <a:off x="9636497" y="3218174"/>
            <a:ext cx="547816" cy="657542"/>
          </a:xfrm>
          <a:prstGeom prst="roundRect">
            <a:avLst>
              <a:gd name="adj" fmla="val 0"/>
            </a:avLst>
          </a:prstGeom>
          <a:solidFill>
            <a:srgbClr val="F49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ptos" panose="020B0004020202020204" pitchFamily="34" charset="0"/>
            </a:endParaRPr>
          </a:p>
        </p:txBody>
      </p:sp>
      <p:sp>
        <p:nvSpPr>
          <p:cNvPr id="37" name="TextBox 36">
            <a:extLst>
              <a:ext uri="{FF2B5EF4-FFF2-40B4-BE49-F238E27FC236}">
                <a16:creationId xmlns:a16="http://schemas.microsoft.com/office/drawing/2014/main" id="{2151B985-E47D-0312-D2A6-3EB01FC5B3AC}"/>
              </a:ext>
            </a:extLst>
          </p:cNvPr>
          <p:cNvSpPr txBox="1"/>
          <p:nvPr/>
        </p:nvSpPr>
        <p:spPr>
          <a:xfrm>
            <a:off x="9586525" y="2936312"/>
            <a:ext cx="618699" cy="200055"/>
          </a:xfrm>
          <a:prstGeom prst="rect">
            <a:avLst/>
          </a:prstGeom>
          <a:noFill/>
        </p:spPr>
        <p:txBody>
          <a:bodyPr wrap="square" lIns="0" tIns="0" rIns="0" bIns="0" rtlCol="0">
            <a:spAutoFit/>
          </a:bodyPr>
          <a:lstStyle/>
          <a:p>
            <a:pPr algn="ctr"/>
            <a:r>
              <a:rPr lang="en-IN" sz="1300" dirty="0">
                <a:latin typeface="Rubik Medium" pitchFamily="2" charset="-79"/>
                <a:cs typeface="Rubik Medium" pitchFamily="2" charset="-79"/>
              </a:rPr>
              <a:t>1.95</a:t>
            </a:r>
            <a:endParaRPr lang="en-IN" sz="1300" dirty="0">
              <a:solidFill>
                <a:srgbClr val="005DAC"/>
              </a:solidFill>
              <a:latin typeface="Rubik Medium" pitchFamily="2" charset="-79"/>
              <a:cs typeface="Rubik Medium" pitchFamily="2" charset="-79"/>
            </a:endParaRPr>
          </a:p>
        </p:txBody>
      </p:sp>
      <p:sp>
        <p:nvSpPr>
          <p:cNvPr id="38" name="TextBox 37">
            <a:extLst>
              <a:ext uri="{FF2B5EF4-FFF2-40B4-BE49-F238E27FC236}">
                <a16:creationId xmlns:a16="http://schemas.microsoft.com/office/drawing/2014/main" id="{C665646F-691E-8C63-387F-1242C7EEDC0A}"/>
              </a:ext>
            </a:extLst>
          </p:cNvPr>
          <p:cNvSpPr txBox="1"/>
          <p:nvPr/>
        </p:nvSpPr>
        <p:spPr>
          <a:xfrm>
            <a:off x="65695" y="6553521"/>
            <a:ext cx="3752950" cy="276999"/>
          </a:xfrm>
          <a:prstGeom prst="rect">
            <a:avLst/>
          </a:prstGeom>
          <a:noFill/>
        </p:spPr>
        <p:txBody>
          <a:bodyPr wrap="none" rtlCol="0">
            <a:spAutoFit/>
          </a:bodyPr>
          <a:lstStyle/>
          <a:p>
            <a:r>
              <a:rPr lang="fr-FR" sz="1200" b="1" dirty="0">
                <a:solidFill>
                  <a:srgbClr val="005CAC"/>
                </a:solidFill>
                <a:latin typeface="Rubik" pitchFamily="2" charset="-79"/>
                <a:cs typeface="Rubik" pitchFamily="2" charset="-79"/>
              </a:rPr>
              <a:t>BAJAJ FINSERV ASSET MANAGEMENT LIMITED</a:t>
            </a:r>
            <a:endParaRPr lang="en-US" sz="1200" b="1" dirty="0">
              <a:solidFill>
                <a:srgbClr val="005CAC"/>
              </a:solidFill>
              <a:latin typeface="Rubik" pitchFamily="2" charset="-79"/>
              <a:cs typeface="Rubik" pitchFamily="2" charset="-79"/>
            </a:endParaRPr>
          </a:p>
        </p:txBody>
      </p:sp>
    </p:spTree>
    <p:extLst>
      <p:ext uri="{BB962C8B-B14F-4D97-AF65-F5344CB8AC3E}">
        <p14:creationId xmlns:p14="http://schemas.microsoft.com/office/powerpoint/2010/main" val="3832257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2736221474"/>
              </p:ext>
            </p:extLst>
          </p:nvPr>
        </p:nvGraphicFramePr>
        <p:xfrm>
          <a:off x="647992" y="1122681"/>
          <a:ext cx="10883900" cy="5112852"/>
        </p:xfrm>
        <a:graphic>
          <a:graphicData uri="http://schemas.openxmlformats.org/drawingml/2006/table">
            <a:tbl>
              <a:tblPr firstRow="1" bandRow="1">
                <a:tableStyleId>{2D5ABB26-0587-4C30-8999-92F81FD0307C}</a:tableStyleId>
              </a:tblPr>
              <a:tblGrid>
                <a:gridCol w="2127885">
                  <a:extLst>
                    <a:ext uri="{9D8B030D-6E8A-4147-A177-3AD203B41FA5}">
                      <a16:colId xmlns:a16="http://schemas.microsoft.com/office/drawing/2014/main" val="20000"/>
                    </a:ext>
                  </a:extLst>
                </a:gridCol>
                <a:gridCol w="8756015">
                  <a:extLst>
                    <a:ext uri="{9D8B030D-6E8A-4147-A177-3AD203B41FA5}">
                      <a16:colId xmlns:a16="http://schemas.microsoft.com/office/drawing/2014/main" val="20001"/>
                    </a:ext>
                  </a:extLst>
                </a:gridCol>
              </a:tblGrid>
              <a:tr h="226927">
                <a:tc>
                  <a:txBody>
                    <a:bodyPr/>
                    <a:lstStyle/>
                    <a:p>
                      <a:pPr marL="90805">
                        <a:lnSpc>
                          <a:spcPct val="100000"/>
                        </a:lnSpc>
                        <a:spcBef>
                          <a:spcPts val="400"/>
                        </a:spcBef>
                      </a:pPr>
                      <a:r>
                        <a:rPr lang="en-IN" sz="1250" b="1">
                          <a:latin typeface="Aptos" panose="020B0004020202020204" pitchFamily="34" charset="0"/>
                          <a:cs typeface="Rubik Medium"/>
                        </a:rPr>
                        <a:t>Type</a:t>
                      </a:r>
                      <a:r>
                        <a:rPr lang="en-IN" sz="1250" b="1" spc="-15">
                          <a:latin typeface="Aptos" panose="020B0004020202020204" pitchFamily="34" charset="0"/>
                          <a:cs typeface="Rubik Medium"/>
                        </a:rPr>
                        <a:t> </a:t>
                      </a:r>
                      <a:r>
                        <a:rPr lang="en-IN" sz="1250" b="1">
                          <a:latin typeface="Aptos" panose="020B0004020202020204" pitchFamily="34" charset="0"/>
                          <a:cs typeface="Rubik Medium"/>
                        </a:rPr>
                        <a:t>of</a:t>
                      </a:r>
                      <a:r>
                        <a:rPr lang="en-IN" sz="1250" b="1" spc="-20">
                          <a:latin typeface="Aptos" panose="020B0004020202020204" pitchFamily="34" charset="0"/>
                          <a:cs typeface="Rubik Medium"/>
                        </a:rPr>
                        <a:t> </a:t>
                      </a:r>
                      <a:r>
                        <a:rPr lang="en-IN" sz="1250" b="1" spc="-10">
                          <a:latin typeface="Aptos" panose="020B0004020202020204" pitchFamily="34" charset="0"/>
                          <a:cs typeface="Rubik Medium"/>
                        </a:rPr>
                        <a:t>Scheme</a:t>
                      </a:r>
                      <a:endParaRPr lang="en-IN" sz="1250" b="1">
                        <a:latin typeface="Aptos" panose="020B0004020202020204" pitchFamily="34" charset="0"/>
                        <a:cs typeface="Rubik Medium"/>
                      </a:endParaRPr>
                    </a:p>
                  </a:txBody>
                  <a:tcPr marL="0" marR="0" marT="5080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400"/>
                        </a:spcBef>
                      </a:pPr>
                      <a:r>
                        <a:rPr lang="en-US" sz="1250" b="1">
                          <a:latin typeface="Aptos" panose="020B0004020202020204" pitchFamily="34" charset="0"/>
                          <a:cs typeface="Rubik Bold"/>
                        </a:rPr>
                        <a:t>An</a:t>
                      </a:r>
                      <a:r>
                        <a:rPr lang="en-US" sz="1250" b="1" spc="-25">
                          <a:latin typeface="Aptos" panose="020B0004020202020204" pitchFamily="34" charset="0"/>
                          <a:cs typeface="Rubik Bold"/>
                        </a:rPr>
                        <a:t> </a:t>
                      </a:r>
                      <a:r>
                        <a:rPr lang="en-US" sz="1250" b="1">
                          <a:latin typeface="Aptos" panose="020B0004020202020204" pitchFamily="34" charset="0"/>
                          <a:cs typeface="Rubik Bold"/>
                        </a:rPr>
                        <a:t>open</a:t>
                      </a:r>
                      <a:r>
                        <a:rPr lang="en-US" sz="1250" b="1" spc="-35">
                          <a:latin typeface="Aptos" panose="020B0004020202020204" pitchFamily="34" charset="0"/>
                          <a:cs typeface="Rubik Bold"/>
                        </a:rPr>
                        <a:t> </a:t>
                      </a:r>
                      <a:r>
                        <a:rPr lang="en-US" sz="1250" b="1">
                          <a:latin typeface="Aptos" panose="020B0004020202020204" pitchFamily="34" charset="0"/>
                          <a:cs typeface="Rubik Bold"/>
                        </a:rPr>
                        <a:t>ended</a:t>
                      </a:r>
                      <a:r>
                        <a:rPr lang="en-US" sz="1250" b="1" spc="-40">
                          <a:latin typeface="Aptos" panose="020B0004020202020204" pitchFamily="34" charset="0"/>
                          <a:cs typeface="Rubik Bold"/>
                        </a:rPr>
                        <a:t> </a:t>
                      </a:r>
                      <a:r>
                        <a:rPr lang="en-US" sz="1250" b="1">
                          <a:latin typeface="Aptos" panose="020B0004020202020204" pitchFamily="34" charset="0"/>
                          <a:cs typeface="Rubik Bold"/>
                        </a:rPr>
                        <a:t>equity</a:t>
                      </a:r>
                      <a:r>
                        <a:rPr lang="en-US" sz="1250" b="1" spc="-25">
                          <a:latin typeface="Aptos" panose="020B0004020202020204" pitchFamily="34" charset="0"/>
                          <a:cs typeface="Rubik Bold"/>
                        </a:rPr>
                        <a:t> </a:t>
                      </a:r>
                      <a:r>
                        <a:rPr lang="en-US" sz="1250" b="1">
                          <a:latin typeface="Aptos" panose="020B0004020202020204" pitchFamily="34" charset="0"/>
                          <a:cs typeface="Rubik Bold"/>
                        </a:rPr>
                        <a:t>scheme</a:t>
                      </a:r>
                      <a:r>
                        <a:rPr lang="en-US" sz="1250" b="1" spc="-10">
                          <a:latin typeface="Aptos" panose="020B0004020202020204" pitchFamily="34" charset="0"/>
                          <a:cs typeface="Rubik Bold"/>
                        </a:rPr>
                        <a:t> </a:t>
                      </a:r>
                      <a:r>
                        <a:rPr lang="en-US" sz="1250" b="1">
                          <a:latin typeface="Aptos" panose="020B0004020202020204" pitchFamily="34" charset="0"/>
                          <a:cs typeface="Rubik Bold"/>
                        </a:rPr>
                        <a:t>investing</a:t>
                      </a:r>
                      <a:r>
                        <a:rPr lang="en-US" sz="1250" b="1" spc="-35">
                          <a:latin typeface="Aptos" panose="020B0004020202020204" pitchFamily="34" charset="0"/>
                          <a:cs typeface="Rubik Bold"/>
                        </a:rPr>
                        <a:t> </a:t>
                      </a:r>
                      <a:r>
                        <a:rPr lang="en-US" sz="1250" b="1">
                          <a:latin typeface="Aptos" panose="020B0004020202020204" pitchFamily="34" charset="0"/>
                          <a:cs typeface="Rubik Bold"/>
                        </a:rPr>
                        <a:t>in</a:t>
                      </a:r>
                      <a:r>
                        <a:rPr lang="en-US" sz="1250" b="1" spc="-20">
                          <a:latin typeface="Aptos" panose="020B0004020202020204" pitchFamily="34" charset="0"/>
                          <a:cs typeface="Rubik Bold"/>
                        </a:rPr>
                        <a:t> </a:t>
                      </a:r>
                      <a:r>
                        <a:rPr lang="en-US" sz="1250" b="1">
                          <a:latin typeface="Aptos" panose="020B0004020202020204" pitchFamily="34" charset="0"/>
                          <a:cs typeface="Rubik Bold"/>
                        </a:rPr>
                        <a:t>both</a:t>
                      </a:r>
                      <a:r>
                        <a:rPr lang="en-US" sz="1250" b="1" spc="-35">
                          <a:latin typeface="Aptos" panose="020B0004020202020204" pitchFamily="34" charset="0"/>
                          <a:cs typeface="Rubik Bold"/>
                        </a:rPr>
                        <a:t> </a:t>
                      </a:r>
                      <a:r>
                        <a:rPr lang="en-US" sz="1250" b="1">
                          <a:latin typeface="Aptos" panose="020B0004020202020204" pitchFamily="34" charset="0"/>
                          <a:cs typeface="Rubik Bold"/>
                        </a:rPr>
                        <a:t>large</a:t>
                      </a:r>
                      <a:r>
                        <a:rPr lang="en-US" sz="1250" b="1" spc="-15">
                          <a:latin typeface="Aptos" panose="020B0004020202020204" pitchFamily="34" charset="0"/>
                          <a:cs typeface="Rubik Bold"/>
                        </a:rPr>
                        <a:t> </a:t>
                      </a:r>
                      <a:r>
                        <a:rPr lang="en-US" sz="1250" b="1">
                          <a:latin typeface="Aptos" panose="020B0004020202020204" pitchFamily="34" charset="0"/>
                          <a:cs typeface="Rubik Bold"/>
                        </a:rPr>
                        <a:t>cap</a:t>
                      </a:r>
                      <a:r>
                        <a:rPr lang="en-US" sz="1250" b="1" spc="-25">
                          <a:latin typeface="Aptos" panose="020B0004020202020204" pitchFamily="34" charset="0"/>
                          <a:cs typeface="Rubik Bold"/>
                        </a:rPr>
                        <a:t> </a:t>
                      </a:r>
                      <a:r>
                        <a:rPr lang="en-US" sz="1250" b="1">
                          <a:latin typeface="Aptos" panose="020B0004020202020204" pitchFamily="34" charset="0"/>
                          <a:cs typeface="Rubik Bold"/>
                        </a:rPr>
                        <a:t>and</a:t>
                      </a:r>
                      <a:r>
                        <a:rPr lang="en-US" sz="1250" b="1" spc="-35">
                          <a:latin typeface="Aptos" panose="020B0004020202020204" pitchFamily="34" charset="0"/>
                          <a:cs typeface="Rubik Bold"/>
                        </a:rPr>
                        <a:t> </a:t>
                      </a:r>
                      <a:r>
                        <a:rPr lang="en-US" sz="1250" b="1">
                          <a:latin typeface="Aptos" panose="020B0004020202020204" pitchFamily="34" charset="0"/>
                          <a:cs typeface="Rubik Bold"/>
                        </a:rPr>
                        <a:t>mid</a:t>
                      </a:r>
                      <a:r>
                        <a:rPr lang="en-US" sz="1250" b="1" spc="-35">
                          <a:latin typeface="Aptos" panose="020B0004020202020204" pitchFamily="34" charset="0"/>
                          <a:cs typeface="Rubik Bold"/>
                        </a:rPr>
                        <a:t> </a:t>
                      </a:r>
                      <a:r>
                        <a:rPr lang="en-US" sz="1250" b="1">
                          <a:latin typeface="Aptos" panose="020B0004020202020204" pitchFamily="34" charset="0"/>
                          <a:cs typeface="Rubik Bold"/>
                        </a:rPr>
                        <a:t>cap</a:t>
                      </a:r>
                      <a:r>
                        <a:rPr lang="en-US" sz="1250" b="1" spc="-25">
                          <a:latin typeface="Aptos" panose="020B0004020202020204" pitchFamily="34" charset="0"/>
                          <a:cs typeface="Rubik Bold"/>
                        </a:rPr>
                        <a:t> </a:t>
                      </a:r>
                      <a:r>
                        <a:rPr lang="en-US" sz="1250" b="1" spc="-10">
                          <a:latin typeface="Aptos" panose="020B0004020202020204" pitchFamily="34" charset="0"/>
                          <a:cs typeface="Rubik Bold"/>
                        </a:rPr>
                        <a:t>stocks</a:t>
                      </a:r>
                      <a:endParaRPr lang="en-US" sz="1250" b="1">
                        <a:latin typeface="Aptos" panose="020B0004020202020204" pitchFamily="34" charset="0"/>
                        <a:cs typeface="Rubik Bold"/>
                      </a:endParaRPr>
                    </a:p>
                  </a:txBody>
                  <a:tcPr marL="0" marR="0" marT="5080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46634">
                <a:tc rowSpan="2">
                  <a:txBody>
                    <a:bodyPr/>
                    <a:lstStyle/>
                    <a:p>
                      <a:pPr>
                        <a:lnSpc>
                          <a:spcPct val="100000"/>
                        </a:lnSpc>
                        <a:spcBef>
                          <a:spcPts val="40"/>
                        </a:spcBef>
                      </a:pPr>
                      <a:endParaRPr lang="en-IN" sz="1550" b="1">
                        <a:latin typeface="Aptos" panose="020B0004020202020204" pitchFamily="34" charset="0"/>
                        <a:cs typeface="Times New Roman"/>
                      </a:endParaRPr>
                    </a:p>
                    <a:p>
                      <a:pPr marL="90805">
                        <a:lnSpc>
                          <a:spcPct val="100000"/>
                        </a:lnSpc>
                      </a:pPr>
                      <a:r>
                        <a:rPr lang="en-IN" sz="1250" b="1" spc="-10">
                          <a:latin typeface="Aptos" panose="020B0004020202020204" pitchFamily="34" charset="0"/>
                          <a:cs typeface="Rubik Medium"/>
                        </a:rPr>
                        <a:t>Plans</a:t>
                      </a:r>
                      <a:endParaRPr lang="en-IN" sz="1250" b="1">
                        <a:latin typeface="Aptos" panose="020B0004020202020204" pitchFamily="34" charset="0"/>
                        <a:cs typeface="Rubik Medium"/>
                      </a:endParaRPr>
                    </a:p>
                  </a:txBody>
                  <a:tcPr marL="0" marR="0" marT="508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565"/>
                        </a:spcBef>
                      </a:pPr>
                      <a:r>
                        <a:rPr lang="en-US" sz="1250" b="1">
                          <a:latin typeface="Aptos" panose="020B0004020202020204" pitchFamily="34" charset="0"/>
                          <a:cs typeface="Rubik Bold"/>
                        </a:rPr>
                        <a:t>Bajaj</a:t>
                      </a:r>
                      <a:r>
                        <a:rPr lang="en-US" sz="1250" b="1" spc="-20">
                          <a:latin typeface="Aptos" panose="020B0004020202020204" pitchFamily="34" charset="0"/>
                          <a:cs typeface="Rubik Bold"/>
                        </a:rPr>
                        <a:t> </a:t>
                      </a:r>
                      <a:r>
                        <a:rPr lang="en-US" sz="1250" b="1">
                          <a:latin typeface="Aptos" panose="020B0004020202020204" pitchFamily="34" charset="0"/>
                          <a:cs typeface="Rubik Bold"/>
                        </a:rPr>
                        <a:t>Finserv</a:t>
                      </a:r>
                      <a:r>
                        <a:rPr lang="en-US" sz="1250" b="1" spc="-20">
                          <a:latin typeface="Aptos" panose="020B0004020202020204" pitchFamily="34" charset="0"/>
                          <a:cs typeface="Rubik Bold"/>
                        </a:rPr>
                        <a:t> </a:t>
                      </a:r>
                      <a:r>
                        <a:rPr lang="en-US" sz="1250" b="1">
                          <a:latin typeface="Aptos" panose="020B0004020202020204" pitchFamily="34" charset="0"/>
                          <a:cs typeface="Rubik Bold"/>
                        </a:rPr>
                        <a:t>Large</a:t>
                      </a:r>
                      <a:r>
                        <a:rPr lang="en-US" sz="1250" b="1" spc="-15">
                          <a:latin typeface="Aptos" panose="020B0004020202020204" pitchFamily="34" charset="0"/>
                          <a:cs typeface="Rubik Bold"/>
                        </a:rPr>
                        <a:t> </a:t>
                      </a:r>
                      <a:r>
                        <a:rPr lang="en-US" sz="1250" b="1">
                          <a:latin typeface="Aptos" panose="020B0004020202020204" pitchFamily="34" charset="0"/>
                          <a:cs typeface="Rubik Bold"/>
                        </a:rPr>
                        <a:t>and</a:t>
                      </a:r>
                      <a:r>
                        <a:rPr lang="en-US" sz="1250" b="1" spc="-35">
                          <a:latin typeface="Aptos" panose="020B0004020202020204" pitchFamily="34" charset="0"/>
                          <a:cs typeface="Rubik Bold"/>
                        </a:rPr>
                        <a:t> </a:t>
                      </a:r>
                      <a:r>
                        <a:rPr lang="en-US" sz="1250" b="1">
                          <a:latin typeface="Aptos" panose="020B0004020202020204" pitchFamily="34" charset="0"/>
                          <a:cs typeface="Rubik Bold"/>
                        </a:rPr>
                        <a:t>Mid</a:t>
                      </a:r>
                      <a:r>
                        <a:rPr lang="en-US" sz="1250" b="1" spc="-35">
                          <a:latin typeface="Aptos" panose="020B0004020202020204" pitchFamily="34" charset="0"/>
                          <a:cs typeface="Rubik Bold"/>
                        </a:rPr>
                        <a:t> </a:t>
                      </a:r>
                      <a:r>
                        <a:rPr lang="en-US" sz="1250" b="1">
                          <a:latin typeface="Aptos" panose="020B0004020202020204" pitchFamily="34" charset="0"/>
                          <a:cs typeface="Rubik Bold"/>
                        </a:rPr>
                        <a:t>Cap</a:t>
                      </a:r>
                      <a:r>
                        <a:rPr lang="en-US" sz="1250" b="1" spc="-20">
                          <a:latin typeface="Aptos" panose="020B0004020202020204" pitchFamily="34" charset="0"/>
                          <a:cs typeface="Rubik Bold"/>
                        </a:rPr>
                        <a:t> </a:t>
                      </a:r>
                      <a:r>
                        <a:rPr lang="en-US" sz="1250" b="1">
                          <a:latin typeface="Aptos" panose="020B0004020202020204" pitchFamily="34" charset="0"/>
                          <a:cs typeface="Rubik Bold"/>
                        </a:rPr>
                        <a:t>Fund</a:t>
                      </a:r>
                      <a:r>
                        <a:rPr lang="en-US" sz="1250" b="1" spc="-25">
                          <a:latin typeface="Aptos" panose="020B0004020202020204" pitchFamily="34" charset="0"/>
                          <a:cs typeface="Rubik Bold"/>
                        </a:rPr>
                        <a:t> </a:t>
                      </a:r>
                      <a:r>
                        <a:rPr lang="en-US" sz="1250" b="1">
                          <a:latin typeface="Aptos" panose="020B0004020202020204" pitchFamily="34" charset="0"/>
                          <a:cs typeface="Rubik Bold"/>
                        </a:rPr>
                        <a:t>–</a:t>
                      </a:r>
                      <a:r>
                        <a:rPr lang="en-US" sz="1250" b="1" spc="-30">
                          <a:latin typeface="Aptos" panose="020B0004020202020204" pitchFamily="34" charset="0"/>
                          <a:cs typeface="Rubik Bold"/>
                        </a:rPr>
                        <a:t> </a:t>
                      </a:r>
                      <a:r>
                        <a:rPr lang="en-US" sz="1250" b="1">
                          <a:latin typeface="Aptos" panose="020B0004020202020204" pitchFamily="34" charset="0"/>
                          <a:cs typeface="Rubik Bold"/>
                        </a:rPr>
                        <a:t>Direct</a:t>
                      </a:r>
                      <a:r>
                        <a:rPr lang="en-US" sz="1250" b="1" spc="-10">
                          <a:latin typeface="Aptos" panose="020B0004020202020204" pitchFamily="34" charset="0"/>
                          <a:cs typeface="Rubik Bold"/>
                        </a:rPr>
                        <a:t> </a:t>
                      </a:r>
                      <a:r>
                        <a:rPr lang="en-US" sz="1250" b="1" spc="-20">
                          <a:latin typeface="Aptos" panose="020B0004020202020204" pitchFamily="34" charset="0"/>
                          <a:cs typeface="Rubik Bold"/>
                        </a:rPr>
                        <a:t>Plan</a:t>
                      </a:r>
                      <a:endParaRPr lang="en-US" sz="1250" b="1">
                        <a:latin typeface="Aptos" panose="020B0004020202020204" pitchFamily="34" charset="0"/>
                        <a:cs typeface="Rubik Bold"/>
                      </a:endParaRPr>
                    </a:p>
                  </a:txBody>
                  <a:tcPr marL="0" marR="0" marT="7175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5287">
                <a:tc vMerge="1">
                  <a:txBody>
                    <a:bodyPr/>
                    <a:lstStyle/>
                    <a:p>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470"/>
                        </a:spcBef>
                      </a:pPr>
                      <a:r>
                        <a:rPr lang="en-US" sz="1250" b="1">
                          <a:latin typeface="Aptos" panose="020B0004020202020204" pitchFamily="34" charset="0"/>
                          <a:cs typeface="Rubik Bold"/>
                        </a:rPr>
                        <a:t>Bajaj</a:t>
                      </a:r>
                      <a:r>
                        <a:rPr lang="en-US" sz="1250" b="1" spc="-20">
                          <a:latin typeface="Aptos" panose="020B0004020202020204" pitchFamily="34" charset="0"/>
                          <a:cs typeface="Rubik Bold"/>
                        </a:rPr>
                        <a:t> </a:t>
                      </a:r>
                      <a:r>
                        <a:rPr lang="en-US" sz="1250" b="1">
                          <a:latin typeface="Aptos" panose="020B0004020202020204" pitchFamily="34" charset="0"/>
                          <a:cs typeface="Rubik Bold"/>
                        </a:rPr>
                        <a:t>Finserv</a:t>
                      </a:r>
                      <a:r>
                        <a:rPr lang="en-US" sz="1250" b="1" spc="-20">
                          <a:latin typeface="Aptos" panose="020B0004020202020204" pitchFamily="34" charset="0"/>
                          <a:cs typeface="Rubik Bold"/>
                        </a:rPr>
                        <a:t> </a:t>
                      </a:r>
                      <a:r>
                        <a:rPr lang="en-US" sz="1250" b="1">
                          <a:latin typeface="Aptos" panose="020B0004020202020204" pitchFamily="34" charset="0"/>
                          <a:cs typeface="Rubik Bold"/>
                        </a:rPr>
                        <a:t>Large</a:t>
                      </a:r>
                      <a:r>
                        <a:rPr lang="en-US" sz="1250" b="1" spc="-15">
                          <a:latin typeface="Aptos" panose="020B0004020202020204" pitchFamily="34" charset="0"/>
                          <a:cs typeface="Rubik Bold"/>
                        </a:rPr>
                        <a:t> </a:t>
                      </a:r>
                      <a:r>
                        <a:rPr lang="en-US" sz="1250" b="1">
                          <a:latin typeface="Aptos" panose="020B0004020202020204" pitchFamily="34" charset="0"/>
                          <a:cs typeface="Rubik Bold"/>
                        </a:rPr>
                        <a:t>and</a:t>
                      </a:r>
                      <a:r>
                        <a:rPr lang="en-US" sz="1250" b="1" spc="-40">
                          <a:latin typeface="Aptos" panose="020B0004020202020204" pitchFamily="34" charset="0"/>
                          <a:cs typeface="Rubik Bold"/>
                        </a:rPr>
                        <a:t> </a:t>
                      </a:r>
                      <a:r>
                        <a:rPr lang="en-US" sz="1250" b="1">
                          <a:latin typeface="Aptos" panose="020B0004020202020204" pitchFamily="34" charset="0"/>
                          <a:cs typeface="Rubik Bold"/>
                        </a:rPr>
                        <a:t>Mid</a:t>
                      </a:r>
                      <a:r>
                        <a:rPr lang="en-US" sz="1250" b="1" spc="-30">
                          <a:latin typeface="Aptos" panose="020B0004020202020204" pitchFamily="34" charset="0"/>
                          <a:cs typeface="Rubik Bold"/>
                        </a:rPr>
                        <a:t> </a:t>
                      </a:r>
                      <a:r>
                        <a:rPr lang="en-US" sz="1250" b="1">
                          <a:latin typeface="Aptos" panose="020B0004020202020204" pitchFamily="34" charset="0"/>
                          <a:cs typeface="Rubik Bold"/>
                        </a:rPr>
                        <a:t>Cap</a:t>
                      </a:r>
                      <a:r>
                        <a:rPr lang="en-US" sz="1250" b="1" spc="-20">
                          <a:latin typeface="Aptos" panose="020B0004020202020204" pitchFamily="34" charset="0"/>
                          <a:cs typeface="Rubik Bold"/>
                        </a:rPr>
                        <a:t> </a:t>
                      </a:r>
                      <a:r>
                        <a:rPr lang="en-US" sz="1250" b="1">
                          <a:latin typeface="Aptos" panose="020B0004020202020204" pitchFamily="34" charset="0"/>
                          <a:cs typeface="Rubik Bold"/>
                        </a:rPr>
                        <a:t>Fund</a:t>
                      </a:r>
                      <a:r>
                        <a:rPr lang="en-US" sz="1250" b="1" spc="-30">
                          <a:latin typeface="Aptos" panose="020B0004020202020204" pitchFamily="34" charset="0"/>
                          <a:cs typeface="Rubik Bold"/>
                        </a:rPr>
                        <a:t> </a:t>
                      </a:r>
                      <a:r>
                        <a:rPr lang="en-US" sz="1250" b="1">
                          <a:latin typeface="Aptos" panose="020B0004020202020204" pitchFamily="34" charset="0"/>
                          <a:cs typeface="Rubik Bold"/>
                        </a:rPr>
                        <a:t>–</a:t>
                      </a:r>
                      <a:r>
                        <a:rPr lang="en-US" sz="1250" b="1" spc="-30">
                          <a:latin typeface="Aptos" panose="020B0004020202020204" pitchFamily="34" charset="0"/>
                          <a:cs typeface="Rubik Bold"/>
                        </a:rPr>
                        <a:t> </a:t>
                      </a:r>
                      <a:r>
                        <a:rPr lang="en-US" sz="1250" b="1">
                          <a:latin typeface="Aptos" panose="020B0004020202020204" pitchFamily="34" charset="0"/>
                          <a:cs typeface="Rubik Bold"/>
                        </a:rPr>
                        <a:t>Regular</a:t>
                      </a:r>
                      <a:r>
                        <a:rPr lang="en-US" sz="1250" b="1" spc="-15">
                          <a:latin typeface="Aptos" panose="020B0004020202020204" pitchFamily="34" charset="0"/>
                          <a:cs typeface="Rubik Bold"/>
                        </a:rPr>
                        <a:t> </a:t>
                      </a:r>
                      <a:r>
                        <a:rPr lang="en-US" sz="1250" b="1" spc="-20">
                          <a:latin typeface="Aptos" panose="020B0004020202020204" pitchFamily="34" charset="0"/>
                          <a:cs typeface="Rubik Bold"/>
                        </a:rPr>
                        <a:t>Plan</a:t>
                      </a:r>
                      <a:endParaRPr lang="en-US" sz="1250" b="1">
                        <a:latin typeface="Aptos" panose="020B0004020202020204" pitchFamily="34" charset="0"/>
                        <a:cs typeface="Rubik Bold"/>
                      </a:endParaRPr>
                    </a:p>
                  </a:txBody>
                  <a:tcPr marL="0" marR="0" marT="5969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14983">
                <a:tc>
                  <a:txBody>
                    <a:bodyPr/>
                    <a:lstStyle/>
                    <a:p>
                      <a:pPr marL="90805">
                        <a:lnSpc>
                          <a:spcPct val="100000"/>
                        </a:lnSpc>
                        <a:spcBef>
                          <a:spcPts val="300"/>
                        </a:spcBef>
                      </a:pPr>
                      <a:r>
                        <a:rPr lang="en-IN" sz="1250" b="1" spc="-10">
                          <a:latin typeface="Aptos" panose="020B0004020202020204" pitchFamily="34" charset="0"/>
                          <a:cs typeface="Rubik Medium"/>
                        </a:rPr>
                        <a:t>Option</a:t>
                      </a:r>
                      <a:endParaRPr lang="en-IN" sz="1250" b="1">
                        <a:latin typeface="Aptos" panose="020B0004020202020204" pitchFamily="34" charset="0"/>
                        <a:cs typeface="Rubik Medium"/>
                      </a:endParaRPr>
                    </a:p>
                  </a:txBody>
                  <a:tcPr marL="0" marR="0" marT="3810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00"/>
                        </a:spcBef>
                      </a:pPr>
                      <a:r>
                        <a:rPr lang="en-IN" sz="1250" b="1">
                          <a:latin typeface="Aptos" panose="020B0004020202020204" pitchFamily="34" charset="0"/>
                          <a:cs typeface="Rubik Bold"/>
                        </a:rPr>
                        <a:t>Growth</a:t>
                      </a:r>
                      <a:r>
                        <a:rPr lang="en-IN" sz="1250" b="1" spc="-5">
                          <a:latin typeface="Aptos" panose="020B0004020202020204" pitchFamily="34" charset="0"/>
                          <a:cs typeface="Rubik Bold"/>
                        </a:rPr>
                        <a:t> </a:t>
                      </a:r>
                      <a:r>
                        <a:rPr lang="en-IN" sz="1250" b="1">
                          <a:latin typeface="Aptos" panose="020B0004020202020204" pitchFamily="34" charset="0"/>
                          <a:cs typeface="Rubik Bold"/>
                        </a:rPr>
                        <a:t>&amp;</a:t>
                      </a:r>
                      <a:r>
                        <a:rPr lang="en-IN" sz="1250" b="1" spc="-30">
                          <a:latin typeface="Aptos" panose="020B0004020202020204" pitchFamily="34" charset="0"/>
                          <a:cs typeface="Rubik Bold"/>
                        </a:rPr>
                        <a:t> </a:t>
                      </a:r>
                      <a:r>
                        <a:rPr lang="en-IN" sz="1250" b="1" spc="-20">
                          <a:latin typeface="Aptos" panose="020B0004020202020204" pitchFamily="34" charset="0"/>
                          <a:cs typeface="Rubik Bold"/>
                        </a:rPr>
                        <a:t>IDCW</a:t>
                      </a:r>
                      <a:endParaRPr lang="en-IN" sz="1250" b="1">
                        <a:latin typeface="Aptos" panose="020B0004020202020204" pitchFamily="34" charset="0"/>
                        <a:cs typeface="Rubik Bold"/>
                      </a:endParaRPr>
                    </a:p>
                  </a:txBody>
                  <a:tcPr marL="0" marR="0" marT="3810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94136">
                <a:tc>
                  <a:txBody>
                    <a:bodyPr/>
                    <a:lstStyle/>
                    <a:p>
                      <a:pPr marL="90805" marR="419734">
                        <a:lnSpc>
                          <a:spcPct val="100000"/>
                        </a:lnSpc>
                        <a:spcBef>
                          <a:spcPts val="300"/>
                        </a:spcBef>
                      </a:pPr>
                      <a:r>
                        <a:rPr lang="en-IN" sz="1250" b="1">
                          <a:latin typeface="Aptos" panose="020B0004020202020204" pitchFamily="34" charset="0"/>
                          <a:cs typeface="Rubik Medium"/>
                        </a:rPr>
                        <a:t>Minimum</a:t>
                      </a:r>
                      <a:r>
                        <a:rPr lang="en-IN" sz="1250" b="1" spc="-40">
                          <a:latin typeface="Aptos" panose="020B0004020202020204" pitchFamily="34" charset="0"/>
                          <a:cs typeface="Rubik Medium"/>
                        </a:rPr>
                        <a:t> </a:t>
                      </a:r>
                      <a:r>
                        <a:rPr lang="en-IN" sz="1250" b="1" spc="-10">
                          <a:latin typeface="Aptos" panose="020B0004020202020204" pitchFamily="34" charset="0"/>
                          <a:cs typeface="Rubik Medium"/>
                        </a:rPr>
                        <a:t>Application Amount</a:t>
                      </a:r>
                      <a:endParaRPr lang="en-IN" sz="1250" b="1">
                        <a:latin typeface="Aptos" panose="020B0004020202020204" pitchFamily="34" charset="0"/>
                        <a:cs typeface="Rubik Medium"/>
                      </a:endParaRPr>
                    </a:p>
                  </a:txBody>
                  <a:tcPr marL="0" marR="0" marT="3810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00"/>
                        </a:spcBef>
                      </a:pPr>
                      <a:r>
                        <a:rPr lang="en-IN" sz="1250" b="1">
                          <a:latin typeface="Aptos" panose="020B0004020202020204" pitchFamily="34" charset="0"/>
                          <a:cs typeface="Rubik Bold"/>
                        </a:rPr>
                        <a:t>Rs.</a:t>
                      </a:r>
                      <a:r>
                        <a:rPr lang="en-IN" sz="1250" b="1" spc="-30">
                          <a:latin typeface="Aptos" panose="020B0004020202020204" pitchFamily="34" charset="0"/>
                          <a:cs typeface="Rubik Bold"/>
                        </a:rPr>
                        <a:t> </a:t>
                      </a:r>
                      <a:r>
                        <a:rPr lang="en-IN" sz="1250" b="1">
                          <a:latin typeface="Aptos" panose="020B0004020202020204" pitchFamily="34" charset="0"/>
                          <a:cs typeface="Rubik Bold"/>
                        </a:rPr>
                        <a:t>500</a:t>
                      </a:r>
                      <a:r>
                        <a:rPr lang="en-IN" sz="1250" b="1" spc="-30">
                          <a:latin typeface="Aptos" panose="020B0004020202020204" pitchFamily="34" charset="0"/>
                          <a:cs typeface="Rubik Bold"/>
                        </a:rPr>
                        <a:t> </a:t>
                      </a:r>
                      <a:r>
                        <a:rPr lang="en-IN" sz="1250" b="1">
                          <a:latin typeface="Aptos" panose="020B0004020202020204" pitchFamily="34" charset="0"/>
                          <a:cs typeface="Rubik Bold"/>
                        </a:rPr>
                        <a:t>(Plus</a:t>
                      </a:r>
                      <a:r>
                        <a:rPr lang="en-IN" sz="1250" b="1" spc="-15">
                          <a:latin typeface="Aptos" panose="020B0004020202020204" pitchFamily="34" charset="0"/>
                          <a:cs typeface="Rubik Bold"/>
                        </a:rPr>
                        <a:t> </a:t>
                      </a:r>
                      <a:r>
                        <a:rPr lang="en-IN" sz="1250" b="1">
                          <a:latin typeface="Aptos" panose="020B0004020202020204" pitchFamily="34" charset="0"/>
                          <a:cs typeface="Rubik Bold"/>
                        </a:rPr>
                        <a:t>multiples</a:t>
                      </a:r>
                      <a:r>
                        <a:rPr lang="en-IN" sz="1250" b="1" spc="-20">
                          <a:latin typeface="Aptos" panose="020B0004020202020204" pitchFamily="34" charset="0"/>
                          <a:cs typeface="Rubik Bold"/>
                        </a:rPr>
                        <a:t> </a:t>
                      </a:r>
                      <a:r>
                        <a:rPr lang="en-IN" sz="1250" b="1">
                          <a:latin typeface="Aptos" panose="020B0004020202020204" pitchFamily="34" charset="0"/>
                          <a:cs typeface="Rubik Bold"/>
                        </a:rPr>
                        <a:t>of</a:t>
                      </a:r>
                      <a:r>
                        <a:rPr lang="en-IN" sz="1250" b="1" spc="-35">
                          <a:latin typeface="Aptos" panose="020B0004020202020204" pitchFamily="34" charset="0"/>
                          <a:cs typeface="Rubik Bold"/>
                        </a:rPr>
                        <a:t> </a:t>
                      </a:r>
                      <a:r>
                        <a:rPr lang="en-IN" sz="1250" b="1" spc="-10">
                          <a:latin typeface="Aptos" panose="020B0004020202020204" pitchFamily="34" charset="0"/>
                          <a:cs typeface="Rubik Bold"/>
                        </a:rPr>
                        <a:t>Re.1)</a:t>
                      </a:r>
                      <a:endParaRPr lang="en-IN" sz="1250" b="1">
                        <a:latin typeface="Aptos" panose="020B0004020202020204" pitchFamily="34" charset="0"/>
                        <a:cs typeface="Rubik Bold"/>
                      </a:endParaRPr>
                    </a:p>
                  </a:txBody>
                  <a:tcPr marL="0" marR="0" marT="3810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94136">
                <a:tc>
                  <a:txBody>
                    <a:bodyPr/>
                    <a:lstStyle/>
                    <a:p>
                      <a:pPr marL="90805" marR="510540">
                        <a:lnSpc>
                          <a:spcPct val="100000"/>
                        </a:lnSpc>
                        <a:spcBef>
                          <a:spcPts val="300"/>
                        </a:spcBef>
                      </a:pPr>
                      <a:r>
                        <a:rPr lang="en-IN" sz="1250" b="1">
                          <a:latin typeface="Aptos" panose="020B0004020202020204" pitchFamily="34" charset="0"/>
                          <a:cs typeface="Rubik Medium"/>
                        </a:rPr>
                        <a:t>Minimum</a:t>
                      </a:r>
                      <a:r>
                        <a:rPr lang="en-IN" sz="1250" b="1" spc="-40">
                          <a:latin typeface="Aptos" panose="020B0004020202020204" pitchFamily="34" charset="0"/>
                          <a:cs typeface="Rubik Medium"/>
                        </a:rPr>
                        <a:t> </a:t>
                      </a:r>
                      <a:r>
                        <a:rPr lang="en-IN" sz="1250" b="1" spc="-10">
                          <a:latin typeface="Aptos" panose="020B0004020202020204" pitchFamily="34" charset="0"/>
                          <a:cs typeface="Rubik Medium"/>
                        </a:rPr>
                        <a:t>Additional Application</a:t>
                      </a:r>
                      <a:endParaRPr lang="en-IN" sz="1250" b="1">
                        <a:latin typeface="Aptos" panose="020B0004020202020204" pitchFamily="34" charset="0"/>
                        <a:cs typeface="Rubik Medium"/>
                      </a:endParaRPr>
                    </a:p>
                  </a:txBody>
                  <a:tcPr marL="0" marR="0" marT="3810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00"/>
                        </a:spcBef>
                      </a:pPr>
                      <a:r>
                        <a:rPr lang="en-IN" sz="1250" b="1">
                          <a:latin typeface="Aptos" panose="020B0004020202020204" pitchFamily="34" charset="0"/>
                          <a:cs typeface="Rubik Bold"/>
                        </a:rPr>
                        <a:t>Rs.</a:t>
                      </a:r>
                      <a:r>
                        <a:rPr lang="en-IN" sz="1250" b="1" spc="-30">
                          <a:latin typeface="Aptos" panose="020B0004020202020204" pitchFamily="34" charset="0"/>
                          <a:cs typeface="Rubik Bold"/>
                        </a:rPr>
                        <a:t> </a:t>
                      </a:r>
                      <a:r>
                        <a:rPr lang="en-IN" sz="1250" b="1">
                          <a:latin typeface="Aptos" panose="020B0004020202020204" pitchFamily="34" charset="0"/>
                          <a:cs typeface="Rubik Bold"/>
                        </a:rPr>
                        <a:t>100</a:t>
                      </a:r>
                      <a:r>
                        <a:rPr lang="en-IN" sz="1250" b="1" spc="-25">
                          <a:latin typeface="Aptos" panose="020B0004020202020204" pitchFamily="34" charset="0"/>
                          <a:cs typeface="Rubik Bold"/>
                        </a:rPr>
                        <a:t> </a:t>
                      </a:r>
                      <a:r>
                        <a:rPr lang="en-IN" sz="1250" b="1">
                          <a:latin typeface="Aptos" panose="020B0004020202020204" pitchFamily="34" charset="0"/>
                          <a:cs typeface="Rubik Bold"/>
                        </a:rPr>
                        <a:t>(Plus</a:t>
                      </a:r>
                      <a:r>
                        <a:rPr lang="en-IN" sz="1250" b="1" spc="-15">
                          <a:latin typeface="Aptos" panose="020B0004020202020204" pitchFamily="34" charset="0"/>
                          <a:cs typeface="Rubik Bold"/>
                        </a:rPr>
                        <a:t> </a:t>
                      </a:r>
                      <a:r>
                        <a:rPr lang="en-IN" sz="1250" b="1">
                          <a:latin typeface="Aptos" panose="020B0004020202020204" pitchFamily="34" charset="0"/>
                          <a:cs typeface="Rubik Bold"/>
                        </a:rPr>
                        <a:t>multiples</a:t>
                      </a:r>
                      <a:r>
                        <a:rPr lang="en-IN" sz="1250" b="1" spc="-20">
                          <a:latin typeface="Aptos" panose="020B0004020202020204" pitchFamily="34" charset="0"/>
                          <a:cs typeface="Rubik Bold"/>
                        </a:rPr>
                        <a:t> </a:t>
                      </a:r>
                      <a:r>
                        <a:rPr lang="en-IN" sz="1250" b="1">
                          <a:latin typeface="Aptos" panose="020B0004020202020204" pitchFamily="34" charset="0"/>
                          <a:cs typeface="Rubik Bold"/>
                        </a:rPr>
                        <a:t>of</a:t>
                      </a:r>
                      <a:r>
                        <a:rPr lang="en-IN" sz="1250" b="1" spc="-30">
                          <a:latin typeface="Aptos" panose="020B0004020202020204" pitchFamily="34" charset="0"/>
                          <a:cs typeface="Rubik Bold"/>
                        </a:rPr>
                        <a:t> </a:t>
                      </a:r>
                      <a:r>
                        <a:rPr lang="en-IN" sz="1250" b="1" spc="-10">
                          <a:latin typeface="Aptos" panose="020B0004020202020204" pitchFamily="34" charset="0"/>
                          <a:cs typeface="Rubik Bold"/>
                        </a:rPr>
                        <a:t>Re.1)</a:t>
                      </a:r>
                      <a:endParaRPr lang="en-IN" sz="1250" b="1">
                        <a:latin typeface="Aptos" panose="020B0004020202020204" pitchFamily="34" charset="0"/>
                        <a:cs typeface="Rubik Bold"/>
                      </a:endParaRPr>
                    </a:p>
                  </a:txBody>
                  <a:tcPr marL="0" marR="0" marT="3810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214983">
                <a:tc>
                  <a:txBody>
                    <a:bodyPr/>
                    <a:lstStyle/>
                    <a:p>
                      <a:pPr marL="90805">
                        <a:lnSpc>
                          <a:spcPct val="100000"/>
                        </a:lnSpc>
                        <a:spcBef>
                          <a:spcPts val="300"/>
                        </a:spcBef>
                      </a:pPr>
                      <a:r>
                        <a:rPr lang="en-IN" sz="1250" b="1">
                          <a:latin typeface="Aptos" panose="020B0004020202020204" pitchFamily="34" charset="0"/>
                          <a:cs typeface="Rubik Medium"/>
                        </a:rPr>
                        <a:t>Entry</a:t>
                      </a:r>
                      <a:r>
                        <a:rPr lang="en-IN" sz="1250" b="1" spc="-30">
                          <a:latin typeface="Aptos" panose="020B0004020202020204" pitchFamily="34" charset="0"/>
                          <a:cs typeface="Rubik Medium"/>
                        </a:rPr>
                        <a:t> </a:t>
                      </a:r>
                      <a:r>
                        <a:rPr lang="en-IN" sz="1250" b="1" spc="-20">
                          <a:latin typeface="Aptos" panose="020B0004020202020204" pitchFamily="34" charset="0"/>
                          <a:cs typeface="Rubik Medium"/>
                        </a:rPr>
                        <a:t>Load</a:t>
                      </a:r>
                      <a:endParaRPr lang="en-IN" sz="1250" b="1">
                        <a:latin typeface="Aptos" panose="020B0004020202020204" pitchFamily="34" charset="0"/>
                        <a:cs typeface="Rubik Medium"/>
                      </a:endParaRPr>
                    </a:p>
                  </a:txBody>
                  <a:tcPr marL="0" marR="0" marT="3810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00"/>
                        </a:spcBef>
                      </a:pPr>
                      <a:r>
                        <a:rPr lang="en-IN" sz="1250" b="1">
                          <a:latin typeface="Aptos" panose="020B0004020202020204" pitchFamily="34" charset="0"/>
                          <a:cs typeface="Rubik Bold"/>
                        </a:rPr>
                        <a:t>Not</a:t>
                      </a:r>
                      <a:r>
                        <a:rPr lang="en-IN" sz="1250" b="1" spc="-25">
                          <a:latin typeface="Aptos" panose="020B0004020202020204" pitchFamily="34" charset="0"/>
                          <a:cs typeface="Rubik Bold"/>
                        </a:rPr>
                        <a:t> </a:t>
                      </a:r>
                      <a:r>
                        <a:rPr lang="en-IN" sz="1250" b="1" spc="-10">
                          <a:latin typeface="Aptos" panose="020B0004020202020204" pitchFamily="34" charset="0"/>
                          <a:cs typeface="Rubik Bold"/>
                        </a:rPr>
                        <a:t>Applicable</a:t>
                      </a:r>
                      <a:endParaRPr lang="en-IN" sz="1250" b="1">
                        <a:latin typeface="Aptos" panose="020B0004020202020204" pitchFamily="34" charset="0"/>
                        <a:cs typeface="Rubik Bold"/>
                      </a:endParaRPr>
                    </a:p>
                  </a:txBody>
                  <a:tcPr marL="0" marR="0" marT="3810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551790">
                <a:tc rowSpan="2">
                  <a:txBody>
                    <a:bodyPr/>
                    <a:lstStyle/>
                    <a:p>
                      <a:pPr>
                        <a:lnSpc>
                          <a:spcPct val="100000"/>
                        </a:lnSpc>
                      </a:pPr>
                      <a:endParaRPr lang="en-IN" sz="1500" b="1">
                        <a:latin typeface="Aptos" panose="020B0004020202020204" pitchFamily="34" charset="0"/>
                        <a:cs typeface="Times New Roman"/>
                      </a:endParaRPr>
                    </a:p>
                    <a:p>
                      <a:pPr marL="90805">
                        <a:lnSpc>
                          <a:spcPct val="100000"/>
                        </a:lnSpc>
                        <a:spcBef>
                          <a:spcPts val="1125"/>
                        </a:spcBef>
                      </a:pPr>
                      <a:r>
                        <a:rPr lang="en-IN" sz="1250" b="1">
                          <a:latin typeface="Aptos" panose="020B0004020202020204" pitchFamily="34" charset="0"/>
                          <a:cs typeface="Rubik Medium"/>
                        </a:rPr>
                        <a:t>Exit</a:t>
                      </a:r>
                      <a:r>
                        <a:rPr lang="en-IN" sz="1250" b="1" spc="-20">
                          <a:latin typeface="Aptos" panose="020B0004020202020204" pitchFamily="34" charset="0"/>
                          <a:cs typeface="Rubik Medium"/>
                        </a:rPr>
                        <a:t> Load</a:t>
                      </a:r>
                      <a:endParaRPr lang="en-IN" sz="1250" b="1">
                        <a:latin typeface="Aptos" panose="020B0004020202020204" pitchFamily="34" charset="0"/>
                        <a:cs typeface="Rubik Medium"/>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00"/>
                        </a:spcBef>
                      </a:pPr>
                      <a:r>
                        <a:rPr lang="en-US" sz="1200" b="1">
                          <a:latin typeface="Aptos" panose="020B0004020202020204" pitchFamily="34" charset="0"/>
                          <a:cs typeface="Rubik Bold"/>
                        </a:rPr>
                        <a:t>if units</a:t>
                      </a:r>
                      <a:r>
                        <a:rPr lang="en-US" sz="1200" b="1" spc="5">
                          <a:latin typeface="Aptos" panose="020B0004020202020204" pitchFamily="34" charset="0"/>
                          <a:cs typeface="Rubik Bold"/>
                        </a:rPr>
                        <a:t> </a:t>
                      </a:r>
                      <a:r>
                        <a:rPr lang="en-US" sz="1200" b="1">
                          <a:latin typeface="Aptos" panose="020B0004020202020204" pitchFamily="34" charset="0"/>
                          <a:cs typeface="Rubik Bold"/>
                        </a:rPr>
                        <a:t>are</a:t>
                      </a:r>
                      <a:r>
                        <a:rPr lang="en-US" sz="1200" b="1" spc="5">
                          <a:latin typeface="Aptos" panose="020B0004020202020204" pitchFamily="34" charset="0"/>
                          <a:cs typeface="Rubik Bold"/>
                        </a:rPr>
                        <a:t> </a:t>
                      </a:r>
                      <a:r>
                        <a:rPr lang="en-US" sz="1200" b="1">
                          <a:latin typeface="Aptos" panose="020B0004020202020204" pitchFamily="34" charset="0"/>
                          <a:cs typeface="Rubik Bold"/>
                        </a:rPr>
                        <a:t>redeemed</a:t>
                      </a:r>
                      <a:r>
                        <a:rPr lang="en-US" sz="1200" b="1" spc="5">
                          <a:latin typeface="Aptos" panose="020B0004020202020204" pitchFamily="34" charset="0"/>
                          <a:cs typeface="Rubik Bold"/>
                        </a:rPr>
                        <a:t> </a:t>
                      </a:r>
                      <a:r>
                        <a:rPr lang="en-US" sz="1200" b="1">
                          <a:latin typeface="Aptos" panose="020B0004020202020204" pitchFamily="34" charset="0"/>
                          <a:cs typeface="Rubik Bold"/>
                        </a:rPr>
                        <a:t>/ switched out</a:t>
                      </a:r>
                      <a:r>
                        <a:rPr lang="en-US" sz="1200" b="1" spc="5">
                          <a:latin typeface="Aptos" panose="020B0004020202020204" pitchFamily="34" charset="0"/>
                          <a:cs typeface="Rubik Bold"/>
                        </a:rPr>
                        <a:t> </a:t>
                      </a:r>
                      <a:r>
                        <a:rPr lang="en-US" sz="1200" b="1">
                          <a:latin typeface="Aptos" panose="020B0004020202020204" pitchFamily="34" charset="0"/>
                          <a:cs typeface="Rubik Bold"/>
                        </a:rPr>
                        <a:t>within</a:t>
                      </a:r>
                      <a:r>
                        <a:rPr lang="en-US" sz="1200" b="1" spc="-5">
                          <a:latin typeface="Aptos" panose="020B0004020202020204" pitchFamily="34" charset="0"/>
                          <a:cs typeface="Rubik Bold"/>
                        </a:rPr>
                        <a:t> </a:t>
                      </a:r>
                      <a:r>
                        <a:rPr lang="en-US" sz="1200" b="1">
                          <a:latin typeface="Aptos" panose="020B0004020202020204" pitchFamily="34" charset="0"/>
                          <a:cs typeface="Rubik Bold"/>
                        </a:rPr>
                        <a:t>6 months from</a:t>
                      </a:r>
                      <a:r>
                        <a:rPr lang="en-US" sz="1200" b="1" spc="10">
                          <a:latin typeface="Aptos" panose="020B0004020202020204" pitchFamily="34" charset="0"/>
                          <a:cs typeface="Rubik Bold"/>
                        </a:rPr>
                        <a:t> </a:t>
                      </a:r>
                      <a:r>
                        <a:rPr lang="en-US" sz="1200" b="1">
                          <a:latin typeface="Aptos" panose="020B0004020202020204" pitchFamily="34" charset="0"/>
                          <a:cs typeface="Rubik Bold"/>
                        </a:rPr>
                        <a:t>the date of</a:t>
                      </a:r>
                      <a:r>
                        <a:rPr lang="en-US" sz="1200" b="1" spc="10">
                          <a:latin typeface="Aptos" panose="020B0004020202020204" pitchFamily="34" charset="0"/>
                          <a:cs typeface="Rubik Bold"/>
                        </a:rPr>
                        <a:t> </a:t>
                      </a:r>
                      <a:r>
                        <a:rPr lang="en-US" sz="1200" b="1" spc="-10">
                          <a:latin typeface="Aptos" panose="020B0004020202020204" pitchFamily="34" charset="0"/>
                          <a:cs typeface="Rubik Bold"/>
                        </a:rPr>
                        <a:t>allotment:</a:t>
                      </a:r>
                      <a:endParaRPr lang="en-US" sz="1200" b="1">
                        <a:latin typeface="Aptos" panose="020B0004020202020204" pitchFamily="34" charset="0"/>
                        <a:cs typeface="Rubik Bold"/>
                      </a:endParaRPr>
                    </a:p>
                    <a:p>
                      <a:pPr marL="377190" indent="-285750">
                        <a:lnSpc>
                          <a:spcPct val="100000"/>
                        </a:lnSpc>
                        <a:buChar char="-"/>
                        <a:tabLst>
                          <a:tab pos="377190" algn="l"/>
                        </a:tabLst>
                      </a:pPr>
                      <a:r>
                        <a:rPr lang="en-US" sz="1200" b="1">
                          <a:latin typeface="Aptos" panose="020B0004020202020204" pitchFamily="34" charset="0"/>
                          <a:cs typeface="Rubik Bold"/>
                        </a:rPr>
                        <a:t>if upto 10%</a:t>
                      </a:r>
                      <a:r>
                        <a:rPr lang="en-US" sz="1200" b="1" spc="10">
                          <a:latin typeface="Aptos" panose="020B0004020202020204" pitchFamily="34" charset="0"/>
                          <a:cs typeface="Rubik Bold"/>
                        </a:rPr>
                        <a:t> </a:t>
                      </a:r>
                      <a:r>
                        <a:rPr lang="en-US" sz="1200" b="1">
                          <a:latin typeface="Aptos" panose="020B0004020202020204" pitchFamily="34" charset="0"/>
                          <a:cs typeface="Rubik Bold"/>
                        </a:rPr>
                        <a:t>of</a:t>
                      </a:r>
                      <a:r>
                        <a:rPr lang="en-US" sz="1200" b="1" spc="10">
                          <a:latin typeface="Aptos" panose="020B0004020202020204" pitchFamily="34" charset="0"/>
                          <a:cs typeface="Rubik Bold"/>
                        </a:rPr>
                        <a:t> </a:t>
                      </a:r>
                      <a:r>
                        <a:rPr lang="en-US" sz="1200" b="1">
                          <a:latin typeface="Aptos" panose="020B0004020202020204" pitchFamily="34" charset="0"/>
                          <a:cs typeface="Rubik Bold"/>
                        </a:rPr>
                        <a:t>units allotted</a:t>
                      </a:r>
                      <a:r>
                        <a:rPr lang="en-US" sz="1200" b="1" spc="5">
                          <a:latin typeface="Aptos" panose="020B0004020202020204" pitchFamily="34" charset="0"/>
                          <a:cs typeface="Rubik Bold"/>
                        </a:rPr>
                        <a:t> </a:t>
                      </a:r>
                      <a:r>
                        <a:rPr lang="en-US" sz="1200" b="1">
                          <a:latin typeface="Aptos" panose="020B0004020202020204" pitchFamily="34" charset="0"/>
                          <a:cs typeface="Rubik Bold"/>
                        </a:rPr>
                        <a:t>are redeemed/switched</a:t>
                      </a:r>
                      <a:r>
                        <a:rPr lang="en-US" sz="1200" b="1" spc="5">
                          <a:latin typeface="Aptos" panose="020B0004020202020204" pitchFamily="34" charset="0"/>
                          <a:cs typeface="Rubik Bold"/>
                        </a:rPr>
                        <a:t> </a:t>
                      </a:r>
                      <a:r>
                        <a:rPr lang="en-US" sz="1200" b="1">
                          <a:latin typeface="Aptos" panose="020B0004020202020204" pitchFamily="34" charset="0"/>
                          <a:cs typeface="Rubik Bold"/>
                        </a:rPr>
                        <a:t>out</a:t>
                      </a:r>
                      <a:r>
                        <a:rPr lang="en-US" sz="1200" b="1" spc="15">
                          <a:latin typeface="Aptos" panose="020B0004020202020204" pitchFamily="34" charset="0"/>
                          <a:cs typeface="Rubik Bold"/>
                        </a:rPr>
                        <a:t> </a:t>
                      </a:r>
                      <a:r>
                        <a:rPr lang="en-US" sz="1200" b="1">
                          <a:latin typeface="Aptos" panose="020B0004020202020204" pitchFamily="34" charset="0"/>
                          <a:cs typeface="Rubik Bold"/>
                        </a:rPr>
                        <a:t>–</a:t>
                      </a:r>
                      <a:r>
                        <a:rPr lang="en-US" sz="1200" b="1" spc="5">
                          <a:latin typeface="Aptos" panose="020B0004020202020204" pitchFamily="34" charset="0"/>
                          <a:cs typeface="Rubik Bold"/>
                        </a:rPr>
                        <a:t> </a:t>
                      </a:r>
                      <a:r>
                        <a:rPr lang="en-US" sz="1200" b="1" spc="-25">
                          <a:latin typeface="Aptos" panose="020B0004020202020204" pitchFamily="34" charset="0"/>
                          <a:cs typeface="Rubik Bold"/>
                        </a:rPr>
                        <a:t>Nil</a:t>
                      </a:r>
                      <a:endParaRPr lang="en-US" sz="1200" b="1">
                        <a:latin typeface="Aptos" panose="020B0004020202020204" pitchFamily="34" charset="0"/>
                        <a:cs typeface="Rubik Bold"/>
                      </a:endParaRPr>
                    </a:p>
                    <a:p>
                      <a:pPr marL="377190" indent="-285750">
                        <a:lnSpc>
                          <a:spcPct val="100000"/>
                        </a:lnSpc>
                        <a:buChar char="-"/>
                        <a:tabLst>
                          <a:tab pos="377190" algn="l"/>
                        </a:tabLst>
                      </a:pPr>
                      <a:r>
                        <a:rPr lang="en-US" sz="1200" b="1">
                          <a:latin typeface="Aptos" panose="020B0004020202020204" pitchFamily="34" charset="0"/>
                          <a:cs typeface="Rubik Bold"/>
                        </a:rPr>
                        <a:t>any</a:t>
                      </a:r>
                      <a:r>
                        <a:rPr lang="en-US" sz="1200" b="1" spc="5">
                          <a:latin typeface="Aptos" panose="020B0004020202020204" pitchFamily="34" charset="0"/>
                          <a:cs typeface="Rubik Bold"/>
                        </a:rPr>
                        <a:t> </a:t>
                      </a:r>
                      <a:r>
                        <a:rPr lang="en-US" sz="1200" b="1">
                          <a:latin typeface="Aptos" panose="020B0004020202020204" pitchFamily="34" charset="0"/>
                          <a:cs typeface="Rubik Bold"/>
                        </a:rPr>
                        <a:t>redemption / switch-out of</a:t>
                      </a:r>
                      <a:r>
                        <a:rPr lang="en-US" sz="1200" b="1" spc="5">
                          <a:latin typeface="Aptos" panose="020B0004020202020204" pitchFamily="34" charset="0"/>
                          <a:cs typeface="Rubik Bold"/>
                        </a:rPr>
                        <a:t> </a:t>
                      </a:r>
                      <a:r>
                        <a:rPr lang="en-US" sz="1200" b="1">
                          <a:latin typeface="Aptos" panose="020B0004020202020204" pitchFamily="34" charset="0"/>
                          <a:cs typeface="Rubik Bold"/>
                        </a:rPr>
                        <a:t>units</a:t>
                      </a:r>
                      <a:r>
                        <a:rPr lang="en-US" sz="1200" b="1" spc="5">
                          <a:latin typeface="Aptos" panose="020B0004020202020204" pitchFamily="34" charset="0"/>
                          <a:cs typeface="Rubik Bold"/>
                        </a:rPr>
                        <a:t> </a:t>
                      </a:r>
                      <a:r>
                        <a:rPr lang="en-US" sz="1200" b="1">
                          <a:latin typeface="Aptos" panose="020B0004020202020204" pitchFamily="34" charset="0"/>
                          <a:cs typeface="Rubik Bold"/>
                        </a:rPr>
                        <a:t>in excess</a:t>
                      </a:r>
                      <a:r>
                        <a:rPr lang="en-US" sz="1200" b="1" spc="25">
                          <a:latin typeface="Aptos" panose="020B0004020202020204" pitchFamily="34" charset="0"/>
                          <a:cs typeface="Rubik Bold"/>
                        </a:rPr>
                        <a:t> </a:t>
                      </a:r>
                      <a:r>
                        <a:rPr lang="en-US" sz="1200" b="1">
                          <a:latin typeface="Aptos" panose="020B0004020202020204" pitchFamily="34" charset="0"/>
                          <a:cs typeface="Rubik Bold"/>
                        </a:rPr>
                        <a:t>of</a:t>
                      </a:r>
                      <a:r>
                        <a:rPr lang="en-US" sz="1200" b="1" spc="-5">
                          <a:latin typeface="Aptos" panose="020B0004020202020204" pitchFamily="34" charset="0"/>
                          <a:cs typeface="Rubik Bold"/>
                        </a:rPr>
                        <a:t> </a:t>
                      </a:r>
                      <a:r>
                        <a:rPr lang="en-US" sz="1200" b="1">
                          <a:latin typeface="Aptos" panose="020B0004020202020204" pitchFamily="34" charset="0"/>
                          <a:cs typeface="Rubik Bold"/>
                        </a:rPr>
                        <a:t>10%</a:t>
                      </a:r>
                      <a:r>
                        <a:rPr lang="en-US" sz="1200" b="1" spc="10">
                          <a:latin typeface="Aptos" panose="020B0004020202020204" pitchFamily="34" charset="0"/>
                          <a:cs typeface="Rubik Bold"/>
                        </a:rPr>
                        <a:t> </a:t>
                      </a:r>
                      <a:r>
                        <a:rPr lang="en-US" sz="1200" b="1">
                          <a:latin typeface="Aptos" panose="020B0004020202020204" pitchFamily="34" charset="0"/>
                          <a:cs typeface="Rubik Bold"/>
                        </a:rPr>
                        <a:t>of</a:t>
                      </a:r>
                      <a:r>
                        <a:rPr lang="en-US" sz="1200" b="1" spc="10">
                          <a:latin typeface="Aptos" panose="020B0004020202020204" pitchFamily="34" charset="0"/>
                          <a:cs typeface="Rubik Bold"/>
                        </a:rPr>
                        <a:t> </a:t>
                      </a:r>
                      <a:r>
                        <a:rPr lang="en-US" sz="1200" b="1">
                          <a:latin typeface="Aptos" panose="020B0004020202020204" pitchFamily="34" charset="0"/>
                          <a:cs typeface="Rubik Bold"/>
                        </a:rPr>
                        <a:t>units allotted</a:t>
                      </a:r>
                      <a:r>
                        <a:rPr lang="en-US" sz="1200" b="1" spc="20">
                          <a:latin typeface="Aptos" panose="020B0004020202020204" pitchFamily="34" charset="0"/>
                          <a:cs typeface="Rubik Bold"/>
                        </a:rPr>
                        <a:t> </a:t>
                      </a:r>
                      <a:r>
                        <a:rPr lang="en-US" sz="1200" b="1">
                          <a:latin typeface="Aptos" panose="020B0004020202020204" pitchFamily="34" charset="0"/>
                          <a:cs typeface="Rubik Bold"/>
                        </a:rPr>
                        <a:t>-</a:t>
                      </a:r>
                      <a:r>
                        <a:rPr lang="en-US" sz="1200" b="1" spc="-10">
                          <a:latin typeface="Aptos" panose="020B0004020202020204" pitchFamily="34" charset="0"/>
                          <a:cs typeface="Rubik Bold"/>
                        </a:rPr>
                        <a:t> </a:t>
                      </a:r>
                      <a:r>
                        <a:rPr lang="en-US" sz="1200" b="1">
                          <a:latin typeface="Aptos" panose="020B0004020202020204" pitchFamily="34" charset="0"/>
                          <a:cs typeface="Rubik Bold"/>
                        </a:rPr>
                        <a:t>1%</a:t>
                      </a:r>
                      <a:r>
                        <a:rPr lang="en-US" sz="1200" b="1" spc="10">
                          <a:latin typeface="Aptos" panose="020B0004020202020204" pitchFamily="34" charset="0"/>
                          <a:cs typeface="Rubik Bold"/>
                        </a:rPr>
                        <a:t> </a:t>
                      </a:r>
                      <a:r>
                        <a:rPr lang="en-US" sz="1200" b="1">
                          <a:latin typeface="Aptos" panose="020B0004020202020204" pitchFamily="34" charset="0"/>
                          <a:cs typeface="Rubik Bold"/>
                        </a:rPr>
                        <a:t>of</a:t>
                      </a:r>
                      <a:r>
                        <a:rPr lang="en-US" sz="1200" b="1" spc="10">
                          <a:latin typeface="Aptos" panose="020B0004020202020204" pitchFamily="34" charset="0"/>
                          <a:cs typeface="Rubik Bold"/>
                        </a:rPr>
                        <a:t> </a:t>
                      </a:r>
                      <a:r>
                        <a:rPr lang="en-US" sz="1200" b="1">
                          <a:latin typeface="Aptos" panose="020B0004020202020204" pitchFamily="34" charset="0"/>
                          <a:cs typeface="Rubik Bold"/>
                        </a:rPr>
                        <a:t>applicable</a:t>
                      </a:r>
                      <a:r>
                        <a:rPr lang="en-US" sz="1200" b="1" spc="5">
                          <a:latin typeface="Aptos" panose="020B0004020202020204" pitchFamily="34" charset="0"/>
                          <a:cs typeface="Rubik Bold"/>
                        </a:rPr>
                        <a:t> </a:t>
                      </a:r>
                      <a:r>
                        <a:rPr lang="en-US" sz="1200" b="1" spc="-20">
                          <a:latin typeface="Aptos" panose="020B0004020202020204" pitchFamily="34" charset="0"/>
                          <a:cs typeface="Rubik Bold"/>
                        </a:rPr>
                        <a:t>NAV.</a:t>
                      </a:r>
                      <a:endParaRPr lang="en-US" sz="1200" b="1">
                        <a:latin typeface="Aptos" panose="020B0004020202020204" pitchFamily="34" charset="0"/>
                        <a:cs typeface="Rubik Bold"/>
                      </a:endParaRPr>
                    </a:p>
                  </a:txBody>
                  <a:tcPr marL="0" marR="0" marT="3810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207817">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00"/>
                        </a:spcBef>
                      </a:pPr>
                      <a:r>
                        <a:rPr lang="en-US" sz="1200" b="1">
                          <a:latin typeface="Aptos" panose="020B0004020202020204" pitchFamily="34" charset="0"/>
                          <a:cs typeface="Rubik Bold"/>
                        </a:rPr>
                        <a:t>if units</a:t>
                      </a:r>
                      <a:r>
                        <a:rPr lang="en-US" sz="1200" b="1" spc="5">
                          <a:latin typeface="Aptos" panose="020B0004020202020204" pitchFamily="34" charset="0"/>
                          <a:cs typeface="Rubik Bold"/>
                        </a:rPr>
                        <a:t> </a:t>
                      </a:r>
                      <a:r>
                        <a:rPr lang="en-US" sz="1200" b="1">
                          <a:latin typeface="Aptos" panose="020B0004020202020204" pitchFamily="34" charset="0"/>
                          <a:cs typeface="Rubik Bold"/>
                        </a:rPr>
                        <a:t>are</a:t>
                      </a:r>
                      <a:r>
                        <a:rPr lang="en-US" sz="1200" b="1" spc="5">
                          <a:latin typeface="Aptos" panose="020B0004020202020204" pitchFamily="34" charset="0"/>
                          <a:cs typeface="Rubik Bold"/>
                        </a:rPr>
                        <a:t> </a:t>
                      </a:r>
                      <a:r>
                        <a:rPr lang="en-US" sz="1200" b="1">
                          <a:latin typeface="Aptos" panose="020B0004020202020204" pitchFamily="34" charset="0"/>
                          <a:cs typeface="Rubik Bold"/>
                        </a:rPr>
                        <a:t>redeemed/switched out</a:t>
                      </a:r>
                      <a:r>
                        <a:rPr lang="en-US" sz="1200" b="1" spc="5">
                          <a:latin typeface="Aptos" panose="020B0004020202020204" pitchFamily="34" charset="0"/>
                          <a:cs typeface="Rubik Bold"/>
                        </a:rPr>
                        <a:t> </a:t>
                      </a:r>
                      <a:r>
                        <a:rPr lang="en-US" sz="1200" b="1">
                          <a:latin typeface="Aptos" panose="020B0004020202020204" pitchFamily="34" charset="0"/>
                          <a:cs typeface="Rubik Bold"/>
                        </a:rPr>
                        <a:t>after 6</a:t>
                      </a:r>
                      <a:r>
                        <a:rPr lang="en-US" sz="1200" b="1" spc="5">
                          <a:latin typeface="Aptos" panose="020B0004020202020204" pitchFamily="34" charset="0"/>
                          <a:cs typeface="Rubik Bold"/>
                        </a:rPr>
                        <a:t> </a:t>
                      </a:r>
                      <a:r>
                        <a:rPr lang="en-US" sz="1200" b="1">
                          <a:latin typeface="Aptos" panose="020B0004020202020204" pitchFamily="34" charset="0"/>
                          <a:cs typeface="Rubik Bold"/>
                        </a:rPr>
                        <a:t>months</a:t>
                      </a:r>
                      <a:r>
                        <a:rPr lang="en-US" sz="1200" b="1" spc="-5">
                          <a:latin typeface="Aptos" panose="020B0004020202020204" pitchFamily="34" charset="0"/>
                          <a:cs typeface="Rubik Bold"/>
                        </a:rPr>
                        <a:t> </a:t>
                      </a:r>
                      <a:r>
                        <a:rPr lang="en-US" sz="1200" b="1">
                          <a:latin typeface="Aptos" panose="020B0004020202020204" pitchFamily="34" charset="0"/>
                          <a:cs typeface="Rubik Bold"/>
                        </a:rPr>
                        <a:t>from</a:t>
                      </a:r>
                      <a:r>
                        <a:rPr lang="en-US" sz="1200" b="1" spc="5">
                          <a:latin typeface="Aptos" panose="020B0004020202020204" pitchFamily="34" charset="0"/>
                          <a:cs typeface="Rubik Bold"/>
                        </a:rPr>
                        <a:t> </a:t>
                      </a:r>
                      <a:r>
                        <a:rPr lang="en-US" sz="1200" b="1">
                          <a:latin typeface="Aptos" panose="020B0004020202020204" pitchFamily="34" charset="0"/>
                          <a:cs typeface="Rubik Bold"/>
                        </a:rPr>
                        <a:t>the date of</a:t>
                      </a:r>
                      <a:r>
                        <a:rPr lang="en-US" sz="1200" b="1" spc="5">
                          <a:latin typeface="Aptos" panose="020B0004020202020204" pitchFamily="34" charset="0"/>
                          <a:cs typeface="Rubik Bold"/>
                        </a:rPr>
                        <a:t> </a:t>
                      </a:r>
                      <a:r>
                        <a:rPr lang="en-US" sz="1200" b="1">
                          <a:latin typeface="Aptos" panose="020B0004020202020204" pitchFamily="34" charset="0"/>
                          <a:cs typeface="Rubik Bold"/>
                        </a:rPr>
                        <a:t>allotment,</a:t>
                      </a:r>
                      <a:r>
                        <a:rPr lang="en-US" sz="1200" b="1" spc="-5">
                          <a:latin typeface="Aptos" panose="020B0004020202020204" pitchFamily="34" charset="0"/>
                          <a:cs typeface="Rubik Bold"/>
                        </a:rPr>
                        <a:t> </a:t>
                      </a:r>
                      <a:r>
                        <a:rPr lang="en-US" sz="1200" b="1">
                          <a:latin typeface="Aptos" panose="020B0004020202020204" pitchFamily="34" charset="0"/>
                          <a:cs typeface="Rubik Bold"/>
                        </a:rPr>
                        <a:t>no exit</a:t>
                      </a:r>
                      <a:r>
                        <a:rPr lang="en-US" sz="1200" b="1" spc="5">
                          <a:latin typeface="Aptos" panose="020B0004020202020204" pitchFamily="34" charset="0"/>
                          <a:cs typeface="Rubik Bold"/>
                        </a:rPr>
                        <a:t> </a:t>
                      </a:r>
                      <a:r>
                        <a:rPr lang="en-US" sz="1200" b="1">
                          <a:latin typeface="Aptos" panose="020B0004020202020204" pitchFamily="34" charset="0"/>
                          <a:cs typeface="Rubik Bold"/>
                        </a:rPr>
                        <a:t>load</a:t>
                      </a:r>
                      <a:r>
                        <a:rPr lang="en-US" sz="1200" b="1" spc="10">
                          <a:latin typeface="Aptos" panose="020B0004020202020204" pitchFamily="34" charset="0"/>
                          <a:cs typeface="Rubik Bold"/>
                        </a:rPr>
                        <a:t> </a:t>
                      </a:r>
                      <a:r>
                        <a:rPr lang="en-US" sz="1200" b="1">
                          <a:latin typeface="Aptos" panose="020B0004020202020204" pitchFamily="34" charset="0"/>
                          <a:cs typeface="Rubik Bold"/>
                        </a:rPr>
                        <a:t>is</a:t>
                      </a:r>
                      <a:r>
                        <a:rPr lang="en-US" sz="1200" b="1" spc="5">
                          <a:latin typeface="Aptos" panose="020B0004020202020204" pitchFamily="34" charset="0"/>
                          <a:cs typeface="Rubik Bold"/>
                        </a:rPr>
                        <a:t> </a:t>
                      </a:r>
                      <a:r>
                        <a:rPr lang="en-US" sz="1200" b="1" spc="-10">
                          <a:latin typeface="Aptos" panose="020B0004020202020204" pitchFamily="34" charset="0"/>
                          <a:cs typeface="Rubik Bold"/>
                        </a:rPr>
                        <a:t>payable.</a:t>
                      </a:r>
                      <a:endParaRPr lang="en-US" sz="1200" b="1">
                        <a:latin typeface="Aptos" panose="020B0004020202020204" pitchFamily="34" charset="0"/>
                        <a:cs typeface="Rubik Bold"/>
                      </a:endParaRPr>
                    </a:p>
                  </a:txBody>
                  <a:tcPr marL="0" marR="0" marT="3810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220323">
                <a:tc rowSpan="2">
                  <a:txBody>
                    <a:bodyPr/>
                    <a:lstStyle/>
                    <a:p>
                      <a:pPr>
                        <a:lnSpc>
                          <a:spcPct val="100000"/>
                        </a:lnSpc>
                        <a:spcBef>
                          <a:spcPts val="55"/>
                        </a:spcBef>
                      </a:pPr>
                      <a:endParaRPr lang="en-IN" sz="1600" b="1">
                        <a:latin typeface="Aptos" panose="020B0004020202020204" pitchFamily="34" charset="0"/>
                        <a:cs typeface="Times New Roman"/>
                      </a:endParaRPr>
                    </a:p>
                    <a:p>
                      <a:pPr marL="90805">
                        <a:lnSpc>
                          <a:spcPct val="100000"/>
                        </a:lnSpc>
                      </a:pPr>
                      <a:r>
                        <a:rPr lang="en-IN" sz="1250" b="1">
                          <a:latin typeface="Aptos" panose="020B0004020202020204" pitchFamily="34" charset="0"/>
                          <a:cs typeface="Rubik Medium"/>
                        </a:rPr>
                        <a:t>Fund</a:t>
                      </a:r>
                      <a:r>
                        <a:rPr lang="en-IN" sz="1250" b="1" spc="-40">
                          <a:latin typeface="Aptos" panose="020B0004020202020204" pitchFamily="34" charset="0"/>
                          <a:cs typeface="Rubik Medium"/>
                        </a:rPr>
                        <a:t> </a:t>
                      </a:r>
                      <a:r>
                        <a:rPr lang="en-IN" sz="1250" b="1" spc="-10">
                          <a:latin typeface="Aptos" panose="020B0004020202020204" pitchFamily="34" charset="0"/>
                          <a:cs typeface="Rubik Medium"/>
                        </a:rPr>
                        <a:t>Manager</a:t>
                      </a:r>
                      <a:endParaRPr lang="en-IN" sz="1250" b="1">
                        <a:latin typeface="Aptos" panose="020B0004020202020204" pitchFamily="34" charset="0"/>
                        <a:cs typeface="Rubik Medium"/>
                      </a:endParaRPr>
                    </a:p>
                  </a:txBody>
                  <a:tcPr marL="0" marR="0" marT="698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00"/>
                        </a:spcBef>
                      </a:pPr>
                      <a:r>
                        <a:rPr lang="en-US" sz="1250" b="1">
                          <a:latin typeface="Aptos" panose="020B0004020202020204" pitchFamily="34" charset="0"/>
                          <a:cs typeface="Rubik Bold"/>
                        </a:rPr>
                        <a:t>Mr.</a:t>
                      </a:r>
                      <a:r>
                        <a:rPr lang="en-US" sz="1250" b="1" spc="-30">
                          <a:latin typeface="Aptos" panose="020B0004020202020204" pitchFamily="34" charset="0"/>
                          <a:cs typeface="Rubik Bold"/>
                        </a:rPr>
                        <a:t> </a:t>
                      </a:r>
                      <a:r>
                        <a:rPr lang="en-US" sz="1250" b="1">
                          <a:latin typeface="Aptos" panose="020B0004020202020204" pitchFamily="34" charset="0"/>
                          <a:cs typeface="Rubik Bold"/>
                        </a:rPr>
                        <a:t>Nimesh</a:t>
                      </a:r>
                      <a:r>
                        <a:rPr lang="en-US" sz="1250" b="1" spc="-20">
                          <a:latin typeface="Aptos" panose="020B0004020202020204" pitchFamily="34" charset="0"/>
                          <a:cs typeface="Rubik Bold"/>
                        </a:rPr>
                        <a:t> </a:t>
                      </a:r>
                      <a:r>
                        <a:rPr lang="en-US" sz="1250" b="1">
                          <a:latin typeface="Aptos" panose="020B0004020202020204" pitchFamily="34" charset="0"/>
                          <a:cs typeface="Rubik Bold"/>
                        </a:rPr>
                        <a:t>Chandan</a:t>
                      </a:r>
                      <a:r>
                        <a:rPr lang="en-US" sz="1250" b="1" spc="-30">
                          <a:latin typeface="Aptos" panose="020B0004020202020204" pitchFamily="34" charset="0"/>
                          <a:cs typeface="Rubik Bold"/>
                        </a:rPr>
                        <a:t> </a:t>
                      </a:r>
                      <a:r>
                        <a:rPr lang="en-US" sz="1250" b="1">
                          <a:latin typeface="Aptos" panose="020B0004020202020204" pitchFamily="34" charset="0"/>
                          <a:cs typeface="Rubik Bold"/>
                        </a:rPr>
                        <a:t>and</a:t>
                      </a:r>
                      <a:r>
                        <a:rPr lang="en-US" sz="1250" b="1" spc="-40">
                          <a:latin typeface="Aptos" panose="020B0004020202020204" pitchFamily="34" charset="0"/>
                          <a:cs typeface="Rubik Bold"/>
                        </a:rPr>
                        <a:t> </a:t>
                      </a:r>
                      <a:r>
                        <a:rPr lang="en-US" sz="1250" b="1">
                          <a:latin typeface="Aptos" panose="020B0004020202020204" pitchFamily="34" charset="0"/>
                          <a:cs typeface="Rubik Bold"/>
                        </a:rPr>
                        <a:t>Mr.</a:t>
                      </a:r>
                      <a:r>
                        <a:rPr lang="en-US" sz="1250" b="1" spc="-30">
                          <a:latin typeface="Aptos" panose="020B0004020202020204" pitchFamily="34" charset="0"/>
                          <a:cs typeface="Rubik Bold"/>
                        </a:rPr>
                        <a:t> </a:t>
                      </a:r>
                      <a:r>
                        <a:rPr lang="en-US" sz="1250" b="1">
                          <a:latin typeface="Aptos" panose="020B0004020202020204" pitchFamily="34" charset="0"/>
                          <a:cs typeface="Rubik Bold"/>
                        </a:rPr>
                        <a:t>Sorbh</a:t>
                      </a:r>
                      <a:r>
                        <a:rPr lang="en-US" sz="1250" b="1" spc="-30">
                          <a:latin typeface="Aptos" panose="020B0004020202020204" pitchFamily="34" charset="0"/>
                          <a:cs typeface="Rubik Bold"/>
                        </a:rPr>
                        <a:t> </a:t>
                      </a:r>
                      <a:r>
                        <a:rPr lang="en-US" sz="1250" b="1">
                          <a:latin typeface="Aptos" panose="020B0004020202020204" pitchFamily="34" charset="0"/>
                          <a:cs typeface="Rubik Bold"/>
                        </a:rPr>
                        <a:t>Gupta</a:t>
                      </a:r>
                      <a:r>
                        <a:rPr lang="en-US" sz="1250" b="1" spc="-35">
                          <a:latin typeface="Aptos" panose="020B0004020202020204" pitchFamily="34" charset="0"/>
                          <a:cs typeface="Rubik Bold"/>
                        </a:rPr>
                        <a:t> </a:t>
                      </a:r>
                      <a:r>
                        <a:rPr lang="en-US" sz="1250" b="1">
                          <a:latin typeface="Aptos" panose="020B0004020202020204" pitchFamily="34" charset="0"/>
                          <a:cs typeface="Rubik Bold"/>
                        </a:rPr>
                        <a:t>(Equity</a:t>
                      </a:r>
                      <a:r>
                        <a:rPr lang="en-US" sz="1250" b="1" spc="-20">
                          <a:latin typeface="Aptos" panose="020B0004020202020204" pitchFamily="34" charset="0"/>
                          <a:cs typeface="Rubik Bold"/>
                        </a:rPr>
                        <a:t> </a:t>
                      </a:r>
                      <a:r>
                        <a:rPr lang="en-US" sz="1250" b="1" spc="-10">
                          <a:latin typeface="Aptos" panose="020B0004020202020204" pitchFamily="34" charset="0"/>
                          <a:cs typeface="Rubik Bold"/>
                        </a:rPr>
                        <a:t>Portion)</a:t>
                      </a:r>
                      <a:endParaRPr lang="en-US" sz="1250" b="1">
                        <a:latin typeface="Aptos" panose="020B0004020202020204" pitchFamily="34" charset="0"/>
                        <a:cs typeface="Rubik Bold"/>
                      </a:endParaRPr>
                    </a:p>
                  </a:txBody>
                  <a:tcPr marL="0" marR="0" marT="3810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219103">
                <a:tc vMerge="1">
                  <a:txBody>
                    <a:bodyPr/>
                    <a:lstStyle/>
                    <a:p>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00"/>
                        </a:spcBef>
                      </a:pPr>
                      <a:r>
                        <a:rPr lang="en-US" sz="1250" b="1">
                          <a:latin typeface="Aptos" panose="020B0004020202020204" pitchFamily="34" charset="0"/>
                          <a:cs typeface="Rubik Bold"/>
                        </a:rPr>
                        <a:t>Mr.</a:t>
                      </a:r>
                      <a:r>
                        <a:rPr lang="en-US" sz="1250" b="1" spc="-40">
                          <a:latin typeface="Aptos" panose="020B0004020202020204" pitchFamily="34" charset="0"/>
                          <a:cs typeface="Rubik Bold"/>
                        </a:rPr>
                        <a:t> </a:t>
                      </a:r>
                      <a:r>
                        <a:rPr lang="en-US" sz="1250" b="1">
                          <a:latin typeface="Aptos" panose="020B0004020202020204" pitchFamily="34" charset="0"/>
                          <a:cs typeface="Rubik Bold"/>
                        </a:rPr>
                        <a:t>Siddharth</a:t>
                      </a:r>
                      <a:r>
                        <a:rPr lang="en-US" sz="1250" b="1" spc="-35">
                          <a:latin typeface="Aptos" panose="020B0004020202020204" pitchFamily="34" charset="0"/>
                          <a:cs typeface="Rubik Bold"/>
                        </a:rPr>
                        <a:t> </a:t>
                      </a:r>
                      <a:r>
                        <a:rPr lang="en-US" sz="1250" b="1">
                          <a:latin typeface="Aptos" panose="020B0004020202020204" pitchFamily="34" charset="0"/>
                          <a:cs typeface="Rubik Bold"/>
                        </a:rPr>
                        <a:t>Chaudhary</a:t>
                      </a:r>
                      <a:r>
                        <a:rPr lang="en-US" sz="1250" b="1" spc="-15">
                          <a:latin typeface="Aptos" panose="020B0004020202020204" pitchFamily="34" charset="0"/>
                          <a:cs typeface="Rubik Bold"/>
                        </a:rPr>
                        <a:t> </a:t>
                      </a:r>
                      <a:r>
                        <a:rPr lang="en-US" sz="1250" b="1">
                          <a:latin typeface="Aptos" panose="020B0004020202020204" pitchFamily="34" charset="0"/>
                          <a:cs typeface="Rubik Bold"/>
                        </a:rPr>
                        <a:t>(Debt</a:t>
                      </a:r>
                      <a:r>
                        <a:rPr lang="en-US" sz="1250" b="1" spc="-40">
                          <a:latin typeface="Aptos" panose="020B0004020202020204" pitchFamily="34" charset="0"/>
                          <a:cs typeface="Rubik Bold"/>
                        </a:rPr>
                        <a:t> </a:t>
                      </a:r>
                      <a:r>
                        <a:rPr lang="en-US" sz="1250" b="1" spc="-10">
                          <a:latin typeface="Aptos" panose="020B0004020202020204" pitchFamily="34" charset="0"/>
                          <a:cs typeface="Rubik Bold"/>
                        </a:rPr>
                        <a:t>Portion)</a:t>
                      </a:r>
                      <a:endParaRPr lang="en-US" sz="1250" b="1">
                        <a:latin typeface="Aptos" panose="020B0004020202020204" pitchFamily="34" charset="0"/>
                        <a:cs typeface="Rubik Bold"/>
                      </a:endParaRPr>
                    </a:p>
                  </a:txBody>
                  <a:tcPr marL="0" marR="0" marT="3810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215852">
                <a:tc>
                  <a:txBody>
                    <a:bodyPr/>
                    <a:lstStyle/>
                    <a:p>
                      <a:pPr marL="90805">
                        <a:lnSpc>
                          <a:spcPct val="100000"/>
                        </a:lnSpc>
                        <a:spcBef>
                          <a:spcPts val="300"/>
                        </a:spcBef>
                      </a:pPr>
                      <a:r>
                        <a:rPr lang="en-IN" sz="1250" b="1">
                          <a:latin typeface="Aptos" panose="020B0004020202020204" pitchFamily="34" charset="0"/>
                          <a:cs typeface="Rubik Medium"/>
                        </a:rPr>
                        <a:t>Benchmark</a:t>
                      </a:r>
                      <a:r>
                        <a:rPr lang="en-IN" sz="1250" b="1" spc="-60">
                          <a:latin typeface="Aptos" panose="020B0004020202020204" pitchFamily="34" charset="0"/>
                          <a:cs typeface="Rubik Medium"/>
                        </a:rPr>
                        <a:t> </a:t>
                      </a:r>
                      <a:r>
                        <a:rPr lang="en-IN" sz="1250" b="1" spc="-10">
                          <a:latin typeface="Aptos" panose="020B0004020202020204" pitchFamily="34" charset="0"/>
                          <a:cs typeface="Rubik Medium"/>
                        </a:rPr>
                        <a:t>Index</a:t>
                      </a:r>
                      <a:endParaRPr lang="en-IN" sz="1250" b="1">
                        <a:latin typeface="Aptos" panose="020B0004020202020204" pitchFamily="34" charset="0"/>
                        <a:cs typeface="Rubik Medium"/>
                      </a:endParaRPr>
                    </a:p>
                  </a:txBody>
                  <a:tcPr marL="0" marR="0" marT="3810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00"/>
                        </a:spcBef>
                      </a:pPr>
                      <a:r>
                        <a:rPr lang="en-US" sz="1250" b="1">
                          <a:latin typeface="Aptos" panose="020B0004020202020204" pitchFamily="34" charset="0"/>
                          <a:cs typeface="Rubik Bold"/>
                        </a:rPr>
                        <a:t>Nifty</a:t>
                      </a:r>
                      <a:r>
                        <a:rPr lang="en-US" sz="1250" b="1" spc="-30">
                          <a:latin typeface="Aptos" panose="020B0004020202020204" pitchFamily="34" charset="0"/>
                          <a:cs typeface="Rubik Bold"/>
                        </a:rPr>
                        <a:t> </a:t>
                      </a:r>
                      <a:r>
                        <a:rPr lang="en-US" sz="1250" b="1">
                          <a:latin typeface="Aptos" panose="020B0004020202020204" pitchFamily="34" charset="0"/>
                          <a:cs typeface="Rubik Bold"/>
                        </a:rPr>
                        <a:t>Large</a:t>
                      </a:r>
                      <a:r>
                        <a:rPr lang="en-US" sz="1250" b="1" spc="-15">
                          <a:latin typeface="Aptos" panose="020B0004020202020204" pitchFamily="34" charset="0"/>
                          <a:cs typeface="Rubik Bold"/>
                        </a:rPr>
                        <a:t> </a:t>
                      </a:r>
                      <a:r>
                        <a:rPr lang="en-US" sz="1250" b="1">
                          <a:latin typeface="Aptos" panose="020B0004020202020204" pitchFamily="34" charset="0"/>
                          <a:cs typeface="Rubik Bold"/>
                        </a:rPr>
                        <a:t>Midcap</a:t>
                      </a:r>
                      <a:r>
                        <a:rPr lang="en-US" sz="1250" b="1" spc="-35">
                          <a:latin typeface="Aptos" panose="020B0004020202020204" pitchFamily="34" charset="0"/>
                          <a:cs typeface="Rubik Bold"/>
                        </a:rPr>
                        <a:t> </a:t>
                      </a:r>
                      <a:r>
                        <a:rPr lang="en-US" sz="1250" b="1">
                          <a:latin typeface="Aptos" panose="020B0004020202020204" pitchFamily="34" charset="0"/>
                          <a:cs typeface="Rubik Bold"/>
                        </a:rPr>
                        <a:t>250</a:t>
                      </a:r>
                      <a:r>
                        <a:rPr lang="en-US" sz="1250" b="1" spc="-40">
                          <a:latin typeface="Aptos" panose="020B0004020202020204" pitchFamily="34" charset="0"/>
                          <a:cs typeface="Rubik Bold"/>
                        </a:rPr>
                        <a:t> </a:t>
                      </a:r>
                      <a:r>
                        <a:rPr lang="en-US" sz="1250" b="1" spc="-25">
                          <a:latin typeface="Aptos" panose="020B0004020202020204" pitchFamily="34" charset="0"/>
                          <a:cs typeface="Rubik Bold"/>
                        </a:rPr>
                        <a:t>TRI</a:t>
                      </a:r>
                      <a:endParaRPr lang="en-US" sz="1250" b="1">
                        <a:latin typeface="Aptos" panose="020B0004020202020204" pitchFamily="34" charset="0"/>
                        <a:cs typeface="Rubik Bold"/>
                      </a:endParaRPr>
                    </a:p>
                  </a:txBody>
                  <a:tcPr marL="0" marR="0" marT="3810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389834">
                <a:tc>
                  <a:txBody>
                    <a:bodyPr/>
                    <a:lstStyle/>
                    <a:p>
                      <a:pPr>
                        <a:lnSpc>
                          <a:spcPct val="100000"/>
                        </a:lnSpc>
                        <a:spcBef>
                          <a:spcPts val="35"/>
                        </a:spcBef>
                      </a:pPr>
                      <a:endParaRPr lang="en-IN" sz="1350" b="1">
                        <a:latin typeface="Aptos" panose="020B0004020202020204" pitchFamily="34" charset="0"/>
                        <a:cs typeface="Times New Roman"/>
                      </a:endParaRPr>
                    </a:p>
                    <a:p>
                      <a:pPr marL="90805">
                        <a:lnSpc>
                          <a:spcPct val="100000"/>
                        </a:lnSpc>
                      </a:pPr>
                      <a:r>
                        <a:rPr lang="en-IN" sz="1250" b="1">
                          <a:latin typeface="Aptos" panose="020B0004020202020204" pitchFamily="34" charset="0"/>
                          <a:cs typeface="Rubik Medium"/>
                        </a:rPr>
                        <a:t>SIP</a:t>
                      </a:r>
                      <a:r>
                        <a:rPr lang="en-IN" sz="1250" b="1" spc="-20">
                          <a:latin typeface="Aptos" panose="020B0004020202020204" pitchFamily="34" charset="0"/>
                          <a:cs typeface="Rubik Medium"/>
                        </a:rPr>
                        <a:t> </a:t>
                      </a:r>
                      <a:r>
                        <a:rPr lang="en-IN" sz="1250" b="1">
                          <a:latin typeface="Aptos" panose="020B0004020202020204" pitchFamily="34" charset="0"/>
                          <a:cs typeface="Rubik Medium"/>
                        </a:rPr>
                        <a:t>/</a:t>
                      </a:r>
                      <a:r>
                        <a:rPr lang="en-IN" sz="1250" b="1" spc="-15">
                          <a:latin typeface="Aptos" panose="020B0004020202020204" pitchFamily="34" charset="0"/>
                          <a:cs typeface="Rubik Medium"/>
                        </a:rPr>
                        <a:t> </a:t>
                      </a:r>
                      <a:r>
                        <a:rPr lang="en-IN" sz="1250" b="1">
                          <a:latin typeface="Aptos" panose="020B0004020202020204" pitchFamily="34" charset="0"/>
                          <a:cs typeface="Rubik Medium"/>
                        </a:rPr>
                        <a:t>SWP</a:t>
                      </a:r>
                      <a:r>
                        <a:rPr lang="en-IN" sz="1250" b="1" spc="-10">
                          <a:latin typeface="Aptos" panose="020B0004020202020204" pitchFamily="34" charset="0"/>
                          <a:cs typeface="Rubik Medium"/>
                        </a:rPr>
                        <a:t> </a:t>
                      </a:r>
                      <a:r>
                        <a:rPr lang="en-IN" sz="1250" b="1">
                          <a:latin typeface="Aptos" panose="020B0004020202020204" pitchFamily="34" charset="0"/>
                          <a:cs typeface="Rubik Medium"/>
                        </a:rPr>
                        <a:t>/</a:t>
                      </a:r>
                      <a:r>
                        <a:rPr lang="en-IN" sz="1250" b="1" spc="-15">
                          <a:latin typeface="Aptos" panose="020B0004020202020204" pitchFamily="34" charset="0"/>
                          <a:cs typeface="Rubik Medium"/>
                        </a:rPr>
                        <a:t> </a:t>
                      </a:r>
                      <a:r>
                        <a:rPr lang="en-IN" sz="1250" b="1" spc="-25">
                          <a:latin typeface="Aptos" panose="020B0004020202020204" pitchFamily="34" charset="0"/>
                          <a:cs typeface="Rubik Medium"/>
                        </a:rPr>
                        <a:t>STP</a:t>
                      </a:r>
                      <a:endParaRPr lang="en-IN" sz="1250" b="1">
                        <a:latin typeface="Aptos" panose="020B0004020202020204" pitchFamily="34" charset="0"/>
                        <a:cs typeface="Rubik Medium"/>
                      </a:endParaRPr>
                    </a:p>
                  </a:txBody>
                  <a:tcPr marL="0" marR="0" marT="4445"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a:lnSpc>
                          <a:spcPct val="100000"/>
                        </a:lnSpc>
                        <a:spcBef>
                          <a:spcPts val="35"/>
                        </a:spcBef>
                      </a:pPr>
                      <a:endParaRPr lang="en-IN" sz="1350" b="1">
                        <a:latin typeface="Aptos" panose="020B0004020202020204" pitchFamily="34" charset="0"/>
                        <a:cs typeface="Times New Roman"/>
                      </a:endParaRPr>
                    </a:p>
                    <a:p>
                      <a:pPr marL="91440">
                        <a:lnSpc>
                          <a:spcPct val="100000"/>
                        </a:lnSpc>
                      </a:pPr>
                      <a:r>
                        <a:rPr lang="en-IN" sz="1250" b="1" spc="-10">
                          <a:latin typeface="Aptos" panose="020B0004020202020204" pitchFamily="34" charset="0"/>
                          <a:cs typeface="Rubik Bold"/>
                        </a:rPr>
                        <a:t>Available</a:t>
                      </a:r>
                      <a:endParaRPr lang="en-IN" sz="1250" b="1">
                        <a:latin typeface="Aptos" panose="020B0004020202020204" pitchFamily="34" charset="0"/>
                        <a:cs typeface="Rubik Bold"/>
                      </a:endParaRPr>
                    </a:p>
                  </a:txBody>
                  <a:tcPr marL="0" marR="0" marT="4445"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89834">
                <a:tc>
                  <a:txBody>
                    <a:bodyPr/>
                    <a:lstStyle/>
                    <a:p>
                      <a:pPr marL="90805" algn="l">
                        <a:lnSpc>
                          <a:spcPct val="100000"/>
                        </a:lnSpc>
                      </a:pPr>
                      <a:r>
                        <a:rPr lang="en-US" sz="1250" b="1">
                          <a:latin typeface="Aptos" panose="020B0004020202020204" pitchFamily="34" charset="0"/>
                          <a:cs typeface="Rubik Medium"/>
                        </a:rPr>
                        <a:t>NAV in Rs. Cr.</a:t>
                      </a:r>
                    </a:p>
                  </a:txBody>
                  <a:tcPr marL="0" marR="0" marT="4445"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marL="91440">
                        <a:lnSpc>
                          <a:spcPct val="100000"/>
                        </a:lnSpc>
                      </a:pPr>
                      <a:r>
                        <a:rPr lang="en-US" sz="1250" b="1" dirty="0">
                          <a:latin typeface="Aptos" panose="020B0004020202020204" pitchFamily="34" charset="0"/>
                          <a:cs typeface="Rubik Bold"/>
                        </a:rPr>
                        <a:t>Regular: 10.8610                      Direct: 11.1980</a:t>
                      </a:r>
                    </a:p>
                  </a:txBody>
                  <a:tcPr marL="0" marR="0" marT="4445"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1149669"/>
                  </a:ext>
                </a:extLst>
              </a:tr>
              <a:tr h="389834">
                <a:tc>
                  <a:txBody>
                    <a:bodyPr/>
                    <a:lstStyle/>
                    <a:p>
                      <a:pPr marL="90805">
                        <a:lnSpc>
                          <a:spcPct val="100000"/>
                        </a:lnSpc>
                      </a:pPr>
                      <a:r>
                        <a:rPr lang="en-US" sz="1250" b="1" dirty="0">
                          <a:latin typeface="Aptos" panose="020B0004020202020204" pitchFamily="34" charset="0"/>
                          <a:cs typeface="Rubik Medium"/>
                        </a:rPr>
                        <a:t>AUM in cr.</a:t>
                      </a:r>
                    </a:p>
                  </a:txBody>
                  <a:tcPr marL="0" marR="0" marT="4445"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marL="91440">
                        <a:lnSpc>
                          <a:spcPct val="100000"/>
                        </a:lnSpc>
                      </a:pPr>
                      <a:r>
                        <a:rPr lang="en-US" sz="1250" b="1" dirty="0">
                          <a:latin typeface="Aptos" panose="020B0004020202020204" pitchFamily="34" charset="0"/>
                          <a:cs typeface="Rubik Bold"/>
                        </a:rPr>
                        <a:t>2,081.61cr</a:t>
                      </a:r>
                    </a:p>
                  </a:txBody>
                  <a:tcPr marL="0" marR="0" marT="4445"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9720060"/>
                  </a:ext>
                </a:extLst>
              </a:tr>
              <a:tr h="389834">
                <a:tc>
                  <a:txBody>
                    <a:bodyPr/>
                    <a:lstStyle/>
                    <a:p>
                      <a:pPr marL="90805">
                        <a:lnSpc>
                          <a:spcPct val="100000"/>
                        </a:lnSpc>
                      </a:pPr>
                      <a:r>
                        <a:rPr lang="en-US" sz="1250" b="1" dirty="0">
                          <a:latin typeface="Aptos" panose="020B0004020202020204" pitchFamily="34" charset="0"/>
                          <a:cs typeface="Rubik Medium"/>
                        </a:rPr>
                        <a:t>TER (%)</a:t>
                      </a:r>
                    </a:p>
                  </a:txBody>
                  <a:tcPr marL="0" marR="0" marT="4445"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L="91440">
                        <a:lnSpc>
                          <a:spcPct val="100000"/>
                        </a:lnSpc>
                      </a:pPr>
                      <a:r>
                        <a:rPr lang="en-US" sz="1250" b="1" dirty="0">
                          <a:latin typeface="Aptos" panose="020B0004020202020204" pitchFamily="34" charset="0"/>
                          <a:cs typeface="Rubik Bold"/>
                        </a:rPr>
                        <a:t>Regular: 2.02                   Direct: 0.61</a:t>
                      </a:r>
                    </a:p>
                  </a:txBody>
                  <a:tcPr marL="0" marR="0" marT="4445"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3552800231"/>
                  </a:ext>
                </a:extLst>
              </a:tr>
            </a:tbl>
          </a:graphicData>
        </a:graphic>
      </p:graphicFrame>
      <p:sp>
        <p:nvSpPr>
          <p:cNvPr id="4" name="object 4"/>
          <p:cNvSpPr txBox="1">
            <a:spLocks noGrp="1"/>
          </p:cNvSpPr>
          <p:nvPr>
            <p:ph type="title"/>
          </p:nvPr>
        </p:nvSpPr>
        <p:spPr>
          <a:xfrm>
            <a:off x="438658" y="286258"/>
            <a:ext cx="3252470" cy="482600"/>
          </a:xfrm>
          <a:prstGeom prst="rect">
            <a:avLst/>
          </a:prstGeom>
        </p:spPr>
        <p:txBody>
          <a:bodyPr vert="horz" wrap="square" lIns="0" tIns="12700" rIns="0" bIns="0" rtlCol="0">
            <a:spAutoFit/>
          </a:bodyPr>
          <a:lstStyle/>
          <a:p>
            <a:pPr marL="12700">
              <a:lnSpc>
                <a:spcPct val="100000"/>
              </a:lnSpc>
              <a:spcBef>
                <a:spcPts val="100"/>
              </a:spcBef>
            </a:pPr>
            <a:r>
              <a:t>Scheme</a:t>
            </a:r>
            <a:r>
              <a:rPr spc="-10"/>
              <a:t> Features</a:t>
            </a:r>
          </a:p>
        </p:txBody>
      </p:sp>
      <p:sp>
        <p:nvSpPr>
          <p:cNvPr id="5" name="object 5"/>
          <p:cNvSpPr/>
          <p:nvPr/>
        </p:nvSpPr>
        <p:spPr>
          <a:xfrm>
            <a:off x="427481" y="799337"/>
            <a:ext cx="1095375" cy="57150"/>
          </a:xfrm>
          <a:custGeom>
            <a:avLst/>
            <a:gdLst/>
            <a:ahLst/>
            <a:cxnLst/>
            <a:rect l="l" t="t" r="r" b="b"/>
            <a:pathLst>
              <a:path w="1095375" h="57150">
                <a:moveTo>
                  <a:pt x="1094994" y="0"/>
                </a:moveTo>
                <a:lnTo>
                  <a:pt x="0" y="0"/>
                </a:lnTo>
                <a:lnTo>
                  <a:pt x="0" y="57150"/>
                </a:lnTo>
                <a:lnTo>
                  <a:pt x="1094994" y="57150"/>
                </a:lnTo>
                <a:lnTo>
                  <a:pt x="1094994" y="0"/>
                </a:lnTo>
                <a:close/>
              </a:path>
            </a:pathLst>
          </a:custGeom>
          <a:solidFill>
            <a:srgbClr val="005DAC"/>
          </a:solidFill>
        </p:spPr>
        <p:txBody>
          <a:bodyPr wrap="square" lIns="0" tIns="0" rIns="0" bIns="0" rtlCol="0"/>
          <a:lstStyle/>
          <a:p>
            <a:endParaRPr/>
          </a:p>
        </p:txBody>
      </p:sp>
      <p:sp>
        <p:nvSpPr>
          <p:cNvPr id="14" name="TextBox 13">
            <a:extLst>
              <a:ext uri="{FF2B5EF4-FFF2-40B4-BE49-F238E27FC236}">
                <a16:creationId xmlns:a16="http://schemas.microsoft.com/office/drawing/2014/main" id="{1A635BA8-8662-6CCC-7732-4104DDC5CDBC}"/>
              </a:ext>
            </a:extLst>
          </p:cNvPr>
          <p:cNvSpPr txBox="1"/>
          <p:nvPr/>
        </p:nvSpPr>
        <p:spPr>
          <a:xfrm>
            <a:off x="65695" y="6553521"/>
            <a:ext cx="3752950" cy="276999"/>
          </a:xfrm>
          <a:prstGeom prst="rect">
            <a:avLst/>
          </a:prstGeom>
          <a:noFill/>
        </p:spPr>
        <p:txBody>
          <a:bodyPr wrap="none" rtlCol="0">
            <a:spAutoFit/>
          </a:bodyPr>
          <a:lstStyle/>
          <a:p>
            <a:r>
              <a:rPr lang="fr-FR" sz="1200" b="1">
                <a:solidFill>
                  <a:srgbClr val="005CAC"/>
                </a:solidFill>
                <a:latin typeface="Rubik Bold" pitchFamily="2" charset="-79"/>
                <a:cs typeface="Rubik Bold" pitchFamily="2" charset="-79"/>
              </a:rPr>
              <a:t>BAJAJ FINSERV ASSET MANAGEMENT LIMITED</a:t>
            </a:r>
            <a:endParaRPr lang="en-US" sz="1200" b="1">
              <a:solidFill>
                <a:srgbClr val="005CAC"/>
              </a:solidFill>
              <a:latin typeface="Rubik Bold" pitchFamily="2" charset="-79"/>
              <a:cs typeface="Rubik Bold" pitchFamily="2" charset="-79"/>
            </a:endParaRPr>
          </a:p>
        </p:txBody>
      </p:sp>
      <p:pic>
        <p:nvPicPr>
          <p:cNvPr id="15" name="Picture 14" descr="A blue and black sign with white text&#10;&#10;AI-generated content may be incorrect.">
            <a:extLst>
              <a:ext uri="{FF2B5EF4-FFF2-40B4-BE49-F238E27FC236}">
                <a16:creationId xmlns:a16="http://schemas.microsoft.com/office/drawing/2014/main" id="{BE9A9D40-9496-E914-20A9-958D8F940B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249" y="123340"/>
            <a:ext cx="1401991" cy="591035"/>
          </a:xfrm>
          <a:prstGeom prst="rect">
            <a:avLst/>
          </a:prstGeom>
        </p:spPr>
      </p:pic>
      <p:sp>
        <p:nvSpPr>
          <p:cNvPr id="9" name="TextBox 8">
            <a:extLst>
              <a:ext uri="{FF2B5EF4-FFF2-40B4-BE49-F238E27FC236}">
                <a16:creationId xmlns:a16="http://schemas.microsoft.com/office/drawing/2014/main" id="{A2D3FAFC-D72A-C8BF-3806-3B35BCA059B2}"/>
              </a:ext>
            </a:extLst>
          </p:cNvPr>
          <p:cNvSpPr txBox="1"/>
          <p:nvPr/>
        </p:nvSpPr>
        <p:spPr>
          <a:xfrm>
            <a:off x="9318172" y="6407842"/>
            <a:ext cx="3396343" cy="276999"/>
          </a:xfrm>
          <a:prstGeom prst="rect">
            <a:avLst/>
          </a:prstGeom>
          <a:noFill/>
        </p:spPr>
        <p:txBody>
          <a:bodyPr wrap="square" rtlCol="0">
            <a:spAutoFit/>
          </a:bodyPr>
          <a:lstStyle/>
          <a:p>
            <a:r>
              <a:rPr lang="en-US" sz="1200" dirty="0"/>
              <a:t>Data as on 31</a:t>
            </a:r>
            <a:r>
              <a:rPr lang="en-US" sz="1200" baseline="30000" dirty="0"/>
              <a:t>st</a:t>
            </a:r>
            <a:r>
              <a:rPr lang="en-US" sz="1200" dirty="0"/>
              <a:t> March 2026</a:t>
            </a:r>
            <a:endParaRPr lang="en-IN"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084D0F-E558-8B39-6D07-B9837E6DC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4383741"/>
          </a:xfrm>
          <a:prstGeom prst="rect">
            <a:avLst/>
          </a:prstGeom>
        </p:spPr>
      </p:pic>
      <p:pic>
        <p:nvPicPr>
          <p:cNvPr id="7" name="Picture 6">
            <a:extLst>
              <a:ext uri="{FF2B5EF4-FFF2-40B4-BE49-F238E27FC236}">
                <a16:creationId xmlns:a16="http://schemas.microsoft.com/office/drawing/2014/main" id="{54F81B50-9E44-AB8C-2660-9896E722E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343400"/>
            <a:ext cx="12191999" cy="2514600"/>
          </a:xfrm>
          <a:prstGeom prst="rect">
            <a:avLst/>
          </a:prstGeom>
        </p:spPr>
      </p:pic>
      <p:sp>
        <p:nvSpPr>
          <p:cNvPr id="3" name="AutoShape 4" descr="image">
            <a:extLst>
              <a:ext uri="{FF2B5EF4-FFF2-40B4-BE49-F238E27FC236}">
                <a16:creationId xmlns:a16="http://schemas.microsoft.com/office/drawing/2014/main" id="{0EF5DF9B-94B6-34AD-EA51-B9B6D5968E6C}"/>
              </a:ext>
            </a:extLst>
          </p:cNvPr>
          <p:cNvSpPr>
            <a:spLocks noChangeAspect="1" noChangeArrowheads="1"/>
          </p:cNvSpPr>
          <p:nvPr/>
        </p:nvSpPr>
        <p:spPr bwMode="auto">
          <a:xfrm>
            <a:off x="5500688" y="3190875"/>
            <a:ext cx="1190625" cy="47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6" descr="image">
            <a:extLst>
              <a:ext uri="{FF2B5EF4-FFF2-40B4-BE49-F238E27FC236}">
                <a16:creationId xmlns:a16="http://schemas.microsoft.com/office/drawing/2014/main" id="{5FCA8CC4-828D-181F-A45B-E2816B895228}"/>
              </a:ext>
            </a:extLst>
          </p:cNvPr>
          <p:cNvSpPr>
            <a:spLocks noChangeAspect="1" noChangeArrowheads="1"/>
          </p:cNvSpPr>
          <p:nvPr/>
        </p:nvSpPr>
        <p:spPr bwMode="auto">
          <a:xfrm>
            <a:off x="5653088" y="3343275"/>
            <a:ext cx="1190625" cy="47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8" name="Picture 7">
            <a:extLst>
              <a:ext uri="{FF2B5EF4-FFF2-40B4-BE49-F238E27FC236}">
                <a16:creationId xmlns:a16="http://schemas.microsoft.com/office/drawing/2014/main" id="{F2250792-F0AF-E679-2806-6D5163FA9017}"/>
              </a:ext>
            </a:extLst>
          </p:cNvPr>
          <p:cNvPicPr>
            <a:picLocks noChangeAspect="1"/>
          </p:cNvPicPr>
          <p:nvPr/>
        </p:nvPicPr>
        <p:blipFill>
          <a:blip r:embed="rId4"/>
          <a:stretch>
            <a:fillRect/>
          </a:stretch>
        </p:blipFill>
        <p:spPr>
          <a:xfrm>
            <a:off x="8335441" y="4949949"/>
            <a:ext cx="1095528" cy="400106"/>
          </a:xfrm>
          <a:prstGeom prst="rect">
            <a:avLst/>
          </a:prstGeom>
        </p:spPr>
      </p:pic>
      <p:pic>
        <p:nvPicPr>
          <p:cNvPr id="10" name="Picture 9">
            <a:extLst>
              <a:ext uri="{FF2B5EF4-FFF2-40B4-BE49-F238E27FC236}">
                <a16:creationId xmlns:a16="http://schemas.microsoft.com/office/drawing/2014/main" id="{0EF9D294-3A84-BD79-8C32-C8FD54DC8085}"/>
              </a:ext>
            </a:extLst>
          </p:cNvPr>
          <p:cNvPicPr>
            <a:picLocks noChangeAspect="1"/>
          </p:cNvPicPr>
          <p:nvPr/>
        </p:nvPicPr>
        <p:blipFill>
          <a:blip r:embed="rId4"/>
          <a:stretch>
            <a:fillRect/>
          </a:stretch>
        </p:blipFill>
        <p:spPr>
          <a:xfrm>
            <a:off x="10882235" y="4949949"/>
            <a:ext cx="1095528" cy="400106"/>
          </a:xfrm>
          <a:prstGeom prst="rect">
            <a:avLst/>
          </a:prstGeom>
        </p:spPr>
      </p:pic>
    </p:spTree>
    <p:extLst>
      <p:ext uri="{BB962C8B-B14F-4D97-AF65-F5344CB8AC3E}">
        <p14:creationId xmlns:p14="http://schemas.microsoft.com/office/powerpoint/2010/main" val="3538609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FD2C8-6F01-3F7F-F491-A2CBFFD1D0D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4AB09EE-43BC-E860-CDFF-5D3F07A64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Tree>
    <p:extLst>
      <p:ext uri="{BB962C8B-B14F-4D97-AF65-F5344CB8AC3E}">
        <p14:creationId xmlns:p14="http://schemas.microsoft.com/office/powerpoint/2010/main" val="2259258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27481" y="921258"/>
            <a:ext cx="1095375" cy="57150"/>
          </a:xfrm>
          <a:custGeom>
            <a:avLst/>
            <a:gdLst/>
            <a:ahLst/>
            <a:cxnLst/>
            <a:rect l="l" t="t" r="r" b="b"/>
            <a:pathLst>
              <a:path w="1095375" h="57150">
                <a:moveTo>
                  <a:pt x="1094994" y="0"/>
                </a:moveTo>
                <a:lnTo>
                  <a:pt x="0" y="0"/>
                </a:lnTo>
                <a:lnTo>
                  <a:pt x="0" y="57150"/>
                </a:lnTo>
                <a:lnTo>
                  <a:pt x="1094994" y="57150"/>
                </a:lnTo>
                <a:lnTo>
                  <a:pt x="1094994" y="0"/>
                </a:lnTo>
                <a:close/>
              </a:path>
            </a:pathLst>
          </a:custGeom>
          <a:solidFill>
            <a:srgbClr val="005DAC"/>
          </a:solidFill>
        </p:spPr>
        <p:txBody>
          <a:bodyPr wrap="square" lIns="0" tIns="0" rIns="0" bIns="0" rtlCol="0"/>
          <a:lstStyle/>
          <a:p>
            <a:endParaRPr lang="en-IN">
              <a:latin typeface="Aptos" panose="020B0004020202020204" pitchFamily="34" charset="0"/>
            </a:endParaRPr>
          </a:p>
        </p:txBody>
      </p:sp>
      <p:sp>
        <p:nvSpPr>
          <p:cNvPr id="4" name="object 4"/>
          <p:cNvSpPr txBox="1">
            <a:spLocks noGrp="1"/>
          </p:cNvSpPr>
          <p:nvPr>
            <p:ph type="title"/>
          </p:nvPr>
        </p:nvSpPr>
        <p:spPr>
          <a:xfrm>
            <a:off x="438658" y="361950"/>
            <a:ext cx="2595880" cy="482600"/>
          </a:xfrm>
          <a:prstGeom prst="rect">
            <a:avLst/>
          </a:prstGeom>
        </p:spPr>
        <p:txBody>
          <a:bodyPr vert="horz" wrap="square" lIns="0" tIns="12700" rIns="0" bIns="0" rtlCol="0">
            <a:spAutoFit/>
          </a:bodyPr>
          <a:lstStyle/>
          <a:p>
            <a:pPr marL="12700">
              <a:lnSpc>
                <a:spcPct val="100000"/>
              </a:lnSpc>
              <a:spcBef>
                <a:spcPts val="100"/>
              </a:spcBef>
            </a:pPr>
            <a:r>
              <a:t>Product </a:t>
            </a:r>
            <a:r>
              <a:rPr spc="-10"/>
              <a:t>Label</a:t>
            </a:r>
          </a:p>
        </p:txBody>
      </p:sp>
      <p:sp>
        <p:nvSpPr>
          <p:cNvPr id="5" name="object 5"/>
          <p:cNvSpPr/>
          <p:nvPr/>
        </p:nvSpPr>
        <p:spPr>
          <a:xfrm>
            <a:off x="574548" y="1577339"/>
            <a:ext cx="10452100" cy="0"/>
          </a:xfrm>
          <a:custGeom>
            <a:avLst/>
            <a:gdLst/>
            <a:ahLst/>
            <a:cxnLst/>
            <a:rect l="l" t="t" r="r" b="b"/>
            <a:pathLst>
              <a:path w="10452100">
                <a:moveTo>
                  <a:pt x="0" y="0"/>
                </a:moveTo>
                <a:lnTo>
                  <a:pt x="10451846" y="0"/>
                </a:lnTo>
              </a:path>
            </a:pathLst>
          </a:custGeom>
          <a:ln w="6350">
            <a:solidFill>
              <a:srgbClr val="585858"/>
            </a:solidFill>
          </a:ln>
        </p:spPr>
        <p:txBody>
          <a:bodyPr wrap="square" lIns="0" tIns="0" rIns="0" bIns="0" rtlCol="0"/>
          <a:lstStyle/>
          <a:p>
            <a:endParaRPr lang="en-IN">
              <a:latin typeface="Aptos" panose="020B0004020202020204" pitchFamily="34" charset="0"/>
            </a:endParaRPr>
          </a:p>
        </p:txBody>
      </p:sp>
      <p:sp>
        <p:nvSpPr>
          <p:cNvPr id="6" name="object 6"/>
          <p:cNvSpPr/>
          <p:nvPr/>
        </p:nvSpPr>
        <p:spPr>
          <a:xfrm>
            <a:off x="574548" y="2969514"/>
            <a:ext cx="10452100" cy="2749550"/>
          </a:xfrm>
          <a:custGeom>
            <a:avLst/>
            <a:gdLst/>
            <a:ahLst/>
            <a:cxnLst/>
            <a:rect l="l" t="t" r="r" b="b"/>
            <a:pathLst>
              <a:path w="10452100" h="2749550">
                <a:moveTo>
                  <a:pt x="5521452" y="0"/>
                </a:moveTo>
                <a:lnTo>
                  <a:pt x="5521452" y="2749372"/>
                </a:lnTo>
              </a:path>
              <a:path w="10452100" h="2749550">
                <a:moveTo>
                  <a:pt x="0" y="332994"/>
                </a:moveTo>
                <a:lnTo>
                  <a:pt x="10451846" y="332994"/>
                </a:lnTo>
              </a:path>
              <a:path w="10452100" h="2749550">
                <a:moveTo>
                  <a:pt x="0" y="0"/>
                </a:moveTo>
                <a:lnTo>
                  <a:pt x="10451846" y="0"/>
                </a:lnTo>
              </a:path>
            </a:pathLst>
          </a:custGeom>
          <a:ln w="6350">
            <a:solidFill>
              <a:srgbClr val="585858"/>
            </a:solidFill>
          </a:ln>
        </p:spPr>
        <p:txBody>
          <a:bodyPr wrap="square" lIns="0" tIns="0" rIns="0" bIns="0" rtlCol="0"/>
          <a:lstStyle/>
          <a:p>
            <a:endParaRPr lang="en-IN">
              <a:latin typeface="Aptos" panose="020B0004020202020204" pitchFamily="34" charset="0"/>
            </a:endParaRPr>
          </a:p>
        </p:txBody>
      </p:sp>
      <p:sp>
        <p:nvSpPr>
          <p:cNvPr id="7" name="object 7"/>
          <p:cNvSpPr txBox="1"/>
          <p:nvPr/>
        </p:nvSpPr>
        <p:spPr>
          <a:xfrm>
            <a:off x="8096757" y="3018789"/>
            <a:ext cx="1012190" cy="227626"/>
          </a:xfrm>
          <a:prstGeom prst="rect">
            <a:avLst/>
          </a:prstGeom>
        </p:spPr>
        <p:txBody>
          <a:bodyPr vert="horz" wrap="square" lIns="0" tIns="12065" rIns="0" bIns="0" rtlCol="0">
            <a:spAutoFit/>
          </a:bodyPr>
          <a:lstStyle/>
          <a:p>
            <a:pPr marL="12700">
              <a:lnSpc>
                <a:spcPct val="100000"/>
              </a:lnSpc>
              <a:spcBef>
                <a:spcPts val="95"/>
              </a:spcBef>
            </a:pPr>
            <a:r>
              <a:rPr lang="en-IN" sz="1400" b="0" spc="-10">
                <a:solidFill>
                  <a:srgbClr val="585858"/>
                </a:solidFill>
                <a:latin typeface="Aptos" panose="020B0004020202020204" pitchFamily="34" charset="0"/>
                <a:cs typeface="Rubik Medium"/>
              </a:rPr>
              <a:t>Benchmark</a:t>
            </a:r>
            <a:endParaRPr lang="en-IN" sz="1400">
              <a:latin typeface="Aptos" panose="020B0004020202020204" pitchFamily="34" charset="0"/>
              <a:cs typeface="Rubik Medium"/>
            </a:endParaRPr>
          </a:p>
        </p:txBody>
      </p:sp>
      <p:sp>
        <p:nvSpPr>
          <p:cNvPr id="8" name="object 8"/>
          <p:cNvSpPr txBox="1"/>
          <p:nvPr/>
        </p:nvSpPr>
        <p:spPr>
          <a:xfrm>
            <a:off x="2777489" y="3007613"/>
            <a:ext cx="721360" cy="227626"/>
          </a:xfrm>
          <a:prstGeom prst="rect">
            <a:avLst/>
          </a:prstGeom>
        </p:spPr>
        <p:txBody>
          <a:bodyPr vert="horz" wrap="square" lIns="0" tIns="12065" rIns="0" bIns="0" rtlCol="0">
            <a:spAutoFit/>
          </a:bodyPr>
          <a:lstStyle/>
          <a:p>
            <a:pPr marL="12700">
              <a:lnSpc>
                <a:spcPct val="100000"/>
              </a:lnSpc>
              <a:spcBef>
                <a:spcPts val="95"/>
              </a:spcBef>
            </a:pPr>
            <a:r>
              <a:rPr lang="en-IN" sz="1400" b="0" spc="-10">
                <a:solidFill>
                  <a:srgbClr val="585858"/>
                </a:solidFill>
                <a:latin typeface="Aptos" panose="020B0004020202020204" pitchFamily="34" charset="0"/>
                <a:cs typeface="Rubik Medium"/>
              </a:rPr>
              <a:t>Scheme</a:t>
            </a:r>
            <a:endParaRPr lang="en-IN" sz="1400">
              <a:latin typeface="Aptos" panose="020B0004020202020204" pitchFamily="34" charset="0"/>
              <a:cs typeface="Rubik Medium"/>
            </a:endParaRPr>
          </a:p>
        </p:txBody>
      </p:sp>
      <p:sp>
        <p:nvSpPr>
          <p:cNvPr id="9" name="object 9"/>
          <p:cNvSpPr/>
          <p:nvPr/>
        </p:nvSpPr>
        <p:spPr>
          <a:xfrm>
            <a:off x="574548" y="5833109"/>
            <a:ext cx="10452100" cy="0"/>
          </a:xfrm>
          <a:custGeom>
            <a:avLst/>
            <a:gdLst/>
            <a:ahLst/>
            <a:cxnLst/>
            <a:rect l="l" t="t" r="r" b="b"/>
            <a:pathLst>
              <a:path w="10452100">
                <a:moveTo>
                  <a:pt x="0" y="0"/>
                </a:moveTo>
                <a:lnTo>
                  <a:pt x="10451846" y="0"/>
                </a:lnTo>
              </a:path>
            </a:pathLst>
          </a:custGeom>
          <a:ln w="6350">
            <a:solidFill>
              <a:srgbClr val="585858"/>
            </a:solidFill>
          </a:ln>
        </p:spPr>
        <p:txBody>
          <a:bodyPr wrap="square" lIns="0" tIns="0" rIns="0" bIns="0" rtlCol="0"/>
          <a:lstStyle/>
          <a:p>
            <a:endParaRPr lang="en-IN">
              <a:latin typeface="Aptos" panose="020B0004020202020204" pitchFamily="34" charset="0"/>
            </a:endParaRPr>
          </a:p>
        </p:txBody>
      </p:sp>
      <p:sp>
        <p:nvSpPr>
          <p:cNvPr id="10" name="object 10"/>
          <p:cNvSpPr/>
          <p:nvPr/>
        </p:nvSpPr>
        <p:spPr>
          <a:xfrm>
            <a:off x="574548" y="2622042"/>
            <a:ext cx="10452100" cy="0"/>
          </a:xfrm>
          <a:custGeom>
            <a:avLst/>
            <a:gdLst/>
            <a:ahLst/>
            <a:cxnLst/>
            <a:rect l="l" t="t" r="r" b="b"/>
            <a:pathLst>
              <a:path w="10452100">
                <a:moveTo>
                  <a:pt x="0" y="0"/>
                </a:moveTo>
                <a:lnTo>
                  <a:pt x="10451846" y="0"/>
                </a:lnTo>
              </a:path>
            </a:pathLst>
          </a:custGeom>
          <a:ln w="6350">
            <a:solidFill>
              <a:srgbClr val="585858"/>
            </a:solidFill>
          </a:ln>
        </p:spPr>
        <p:txBody>
          <a:bodyPr wrap="square" lIns="0" tIns="0" rIns="0" bIns="0" rtlCol="0"/>
          <a:lstStyle/>
          <a:p>
            <a:endParaRPr lang="en-IN">
              <a:latin typeface="Aptos" panose="020B0004020202020204" pitchFamily="34" charset="0"/>
            </a:endParaRPr>
          </a:p>
        </p:txBody>
      </p:sp>
      <p:sp>
        <p:nvSpPr>
          <p:cNvPr id="11" name="object 11"/>
          <p:cNvSpPr/>
          <p:nvPr/>
        </p:nvSpPr>
        <p:spPr>
          <a:xfrm>
            <a:off x="4020692" y="1898523"/>
            <a:ext cx="0" cy="250190"/>
          </a:xfrm>
          <a:custGeom>
            <a:avLst/>
            <a:gdLst/>
            <a:ahLst/>
            <a:cxnLst/>
            <a:rect l="l" t="t" r="r" b="b"/>
            <a:pathLst>
              <a:path h="250189">
                <a:moveTo>
                  <a:pt x="0" y="0"/>
                </a:moveTo>
                <a:lnTo>
                  <a:pt x="0" y="250189"/>
                </a:lnTo>
              </a:path>
            </a:pathLst>
          </a:custGeom>
          <a:ln w="19050">
            <a:solidFill>
              <a:srgbClr val="AEABAB"/>
            </a:solidFill>
          </a:ln>
        </p:spPr>
        <p:txBody>
          <a:bodyPr wrap="square" lIns="0" tIns="0" rIns="0" bIns="0" rtlCol="0"/>
          <a:lstStyle/>
          <a:p>
            <a:endParaRPr lang="en-IN">
              <a:latin typeface="Aptos" panose="020B0004020202020204" pitchFamily="34" charset="0"/>
            </a:endParaRPr>
          </a:p>
        </p:txBody>
      </p:sp>
      <p:sp>
        <p:nvSpPr>
          <p:cNvPr id="12" name="object 12"/>
          <p:cNvSpPr txBox="1"/>
          <p:nvPr/>
        </p:nvSpPr>
        <p:spPr>
          <a:xfrm>
            <a:off x="555498" y="1014222"/>
            <a:ext cx="10262870" cy="1874872"/>
          </a:xfrm>
          <a:prstGeom prst="rect">
            <a:avLst/>
          </a:prstGeom>
        </p:spPr>
        <p:txBody>
          <a:bodyPr vert="horz" wrap="square" lIns="0" tIns="12700" rIns="0" bIns="0" rtlCol="0">
            <a:spAutoFit/>
          </a:bodyPr>
          <a:lstStyle/>
          <a:p>
            <a:pPr marL="12700">
              <a:lnSpc>
                <a:spcPct val="100000"/>
              </a:lnSpc>
              <a:spcBef>
                <a:spcPts val="100"/>
              </a:spcBef>
            </a:pPr>
            <a:r>
              <a:rPr lang="en-US" sz="1800" b="0">
                <a:solidFill>
                  <a:srgbClr val="585858"/>
                </a:solidFill>
                <a:latin typeface="Aptos" panose="020B0004020202020204" pitchFamily="34" charset="0"/>
                <a:cs typeface="Rubik Medium"/>
              </a:rPr>
              <a:t>Bajaj</a:t>
            </a:r>
            <a:r>
              <a:rPr lang="en-US" sz="1800" b="0" spc="-25">
                <a:solidFill>
                  <a:srgbClr val="585858"/>
                </a:solidFill>
                <a:latin typeface="Aptos" panose="020B0004020202020204" pitchFamily="34" charset="0"/>
                <a:cs typeface="Rubik Medium"/>
              </a:rPr>
              <a:t> </a:t>
            </a:r>
            <a:r>
              <a:rPr lang="en-US" sz="1800" b="0">
                <a:solidFill>
                  <a:srgbClr val="585858"/>
                </a:solidFill>
                <a:latin typeface="Aptos" panose="020B0004020202020204" pitchFamily="34" charset="0"/>
                <a:cs typeface="Rubik Medium"/>
              </a:rPr>
              <a:t>Finserv</a:t>
            </a:r>
            <a:r>
              <a:rPr lang="en-US" sz="1800" b="0" spc="-10">
                <a:solidFill>
                  <a:srgbClr val="585858"/>
                </a:solidFill>
                <a:latin typeface="Aptos" panose="020B0004020202020204" pitchFamily="34" charset="0"/>
                <a:cs typeface="Rubik Medium"/>
              </a:rPr>
              <a:t> </a:t>
            </a:r>
            <a:r>
              <a:rPr lang="en-US" sz="1800" b="0">
                <a:solidFill>
                  <a:srgbClr val="585858"/>
                </a:solidFill>
                <a:latin typeface="Aptos" panose="020B0004020202020204" pitchFamily="34" charset="0"/>
                <a:cs typeface="Rubik Medium"/>
              </a:rPr>
              <a:t>Large</a:t>
            </a:r>
            <a:r>
              <a:rPr lang="en-US" sz="1800" b="0" spc="-10">
                <a:solidFill>
                  <a:srgbClr val="585858"/>
                </a:solidFill>
                <a:latin typeface="Aptos" panose="020B0004020202020204" pitchFamily="34" charset="0"/>
                <a:cs typeface="Rubik Medium"/>
              </a:rPr>
              <a:t> </a:t>
            </a:r>
            <a:r>
              <a:rPr lang="en-US" sz="1800" b="0">
                <a:solidFill>
                  <a:srgbClr val="585858"/>
                </a:solidFill>
                <a:latin typeface="Aptos" panose="020B0004020202020204" pitchFamily="34" charset="0"/>
                <a:cs typeface="Rubik Medium"/>
              </a:rPr>
              <a:t>and</a:t>
            </a:r>
            <a:r>
              <a:rPr lang="en-US" sz="1800" b="0" spc="-10">
                <a:solidFill>
                  <a:srgbClr val="585858"/>
                </a:solidFill>
                <a:latin typeface="Aptos" panose="020B0004020202020204" pitchFamily="34" charset="0"/>
                <a:cs typeface="Rubik Medium"/>
              </a:rPr>
              <a:t> </a:t>
            </a:r>
            <a:r>
              <a:rPr lang="en-US" sz="1800" b="0">
                <a:solidFill>
                  <a:srgbClr val="585858"/>
                </a:solidFill>
                <a:latin typeface="Aptos" panose="020B0004020202020204" pitchFamily="34" charset="0"/>
                <a:cs typeface="Rubik Medium"/>
              </a:rPr>
              <a:t>Mid</a:t>
            </a:r>
            <a:r>
              <a:rPr lang="en-US" sz="1800" b="0" spc="-10">
                <a:solidFill>
                  <a:srgbClr val="585858"/>
                </a:solidFill>
                <a:latin typeface="Aptos" panose="020B0004020202020204" pitchFamily="34" charset="0"/>
                <a:cs typeface="Rubik Medium"/>
              </a:rPr>
              <a:t> </a:t>
            </a:r>
            <a:r>
              <a:rPr lang="en-US" sz="1800" b="0">
                <a:solidFill>
                  <a:srgbClr val="585858"/>
                </a:solidFill>
                <a:latin typeface="Aptos" panose="020B0004020202020204" pitchFamily="34" charset="0"/>
                <a:cs typeface="Rubik Medium"/>
              </a:rPr>
              <a:t>Cap</a:t>
            </a:r>
            <a:r>
              <a:rPr lang="en-US" sz="1800" b="0" spc="-10">
                <a:solidFill>
                  <a:srgbClr val="585858"/>
                </a:solidFill>
                <a:latin typeface="Aptos" panose="020B0004020202020204" pitchFamily="34" charset="0"/>
                <a:cs typeface="Rubik Medium"/>
              </a:rPr>
              <a:t> </a:t>
            </a:r>
            <a:r>
              <a:rPr lang="en-US" sz="1800" b="0" spc="-20">
                <a:solidFill>
                  <a:srgbClr val="585858"/>
                </a:solidFill>
                <a:latin typeface="Aptos" panose="020B0004020202020204" pitchFamily="34" charset="0"/>
                <a:cs typeface="Rubik Medium"/>
              </a:rPr>
              <a:t>Fund</a:t>
            </a:r>
            <a:endParaRPr lang="en-US" sz="1800">
              <a:latin typeface="Aptos" panose="020B0004020202020204" pitchFamily="34" charset="0"/>
              <a:cs typeface="Rubik Medium"/>
            </a:endParaRPr>
          </a:p>
          <a:p>
            <a:pPr marL="12700">
              <a:lnSpc>
                <a:spcPct val="100000"/>
              </a:lnSpc>
              <a:spcBef>
                <a:spcPts val="25"/>
              </a:spcBef>
            </a:pPr>
            <a:r>
              <a:rPr lang="en-US" sz="1400" b="0">
                <a:solidFill>
                  <a:srgbClr val="585858"/>
                </a:solidFill>
                <a:latin typeface="Aptos" panose="020B0004020202020204" pitchFamily="34" charset="0"/>
                <a:cs typeface="Rubik Light"/>
              </a:rPr>
              <a:t>(An</a:t>
            </a:r>
            <a:r>
              <a:rPr lang="en-US" sz="1400" b="0" spc="-2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open</a:t>
            </a:r>
            <a:r>
              <a:rPr lang="en-US" sz="1400" b="0" spc="-4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ended</a:t>
            </a:r>
            <a:r>
              <a:rPr lang="en-US" sz="1400" b="0" spc="-3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equity</a:t>
            </a:r>
            <a:r>
              <a:rPr lang="en-US" sz="1400" b="0" spc="-2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scheme</a:t>
            </a:r>
            <a:r>
              <a:rPr lang="en-US" sz="1400" b="0" spc="-4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investing</a:t>
            </a:r>
            <a:r>
              <a:rPr lang="en-US" sz="1400" b="0" spc="-3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in</a:t>
            </a:r>
            <a:r>
              <a:rPr lang="en-US" sz="1400" b="0" spc="-3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both</a:t>
            </a:r>
            <a:r>
              <a:rPr lang="en-US" sz="1400" b="0" spc="-4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large</a:t>
            </a:r>
            <a:r>
              <a:rPr lang="en-US" sz="1400" b="0" spc="-4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cap</a:t>
            </a:r>
            <a:r>
              <a:rPr lang="en-US" sz="1400" b="0" spc="-3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and</a:t>
            </a:r>
            <a:r>
              <a:rPr lang="en-US" sz="1400" b="0" spc="-3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mid</a:t>
            </a:r>
            <a:r>
              <a:rPr lang="en-US" sz="1400" b="0" spc="-3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cap</a:t>
            </a:r>
            <a:r>
              <a:rPr lang="en-US" sz="1400" b="0" spc="-40">
                <a:solidFill>
                  <a:srgbClr val="585858"/>
                </a:solidFill>
                <a:latin typeface="Aptos" panose="020B0004020202020204" pitchFamily="34" charset="0"/>
                <a:cs typeface="Rubik Light"/>
              </a:rPr>
              <a:t> </a:t>
            </a:r>
            <a:r>
              <a:rPr lang="en-US" sz="1400" b="0" spc="-10">
                <a:solidFill>
                  <a:srgbClr val="585858"/>
                </a:solidFill>
                <a:latin typeface="Aptos" panose="020B0004020202020204" pitchFamily="34" charset="0"/>
                <a:cs typeface="Rubik Light"/>
              </a:rPr>
              <a:t>stocks)</a:t>
            </a:r>
            <a:endParaRPr lang="en-US" sz="1400">
              <a:latin typeface="Aptos" panose="020B0004020202020204" pitchFamily="34" charset="0"/>
              <a:cs typeface="Rubik Light"/>
            </a:endParaRPr>
          </a:p>
          <a:p>
            <a:pPr marL="12700">
              <a:lnSpc>
                <a:spcPct val="100000"/>
              </a:lnSpc>
              <a:spcBef>
                <a:spcPts val="900"/>
              </a:spcBef>
            </a:pPr>
            <a:r>
              <a:rPr lang="en-US" sz="1400">
                <a:solidFill>
                  <a:srgbClr val="585858"/>
                </a:solidFill>
                <a:latin typeface="Aptos" panose="020B0004020202020204" pitchFamily="34" charset="0"/>
                <a:cs typeface="Rubik Bold"/>
              </a:rPr>
              <a:t>This</a:t>
            </a:r>
            <a:r>
              <a:rPr lang="en-US" sz="1400" spc="-25">
                <a:solidFill>
                  <a:srgbClr val="585858"/>
                </a:solidFill>
                <a:latin typeface="Aptos" panose="020B0004020202020204" pitchFamily="34" charset="0"/>
                <a:cs typeface="Rubik Bold"/>
              </a:rPr>
              <a:t> </a:t>
            </a:r>
            <a:r>
              <a:rPr lang="en-US" sz="1400">
                <a:solidFill>
                  <a:srgbClr val="585858"/>
                </a:solidFill>
                <a:latin typeface="Aptos" panose="020B0004020202020204" pitchFamily="34" charset="0"/>
                <a:cs typeface="Rubik Bold"/>
              </a:rPr>
              <a:t>product</a:t>
            </a:r>
            <a:r>
              <a:rPr lang="en-US" sz="1400" spc="-20">
                <a:solidFill>
                  <a:srgbClr val="585858"/>
                </a:solidFill>
                <a:latin typeface="Aptos" panose="020B0004020202020204" pitchFamily="34" charset="0"/>
                <a:cs typeface="Rubik Bold"/>
              </a:rPr>
              <a:t> </a:t>
            </a:r>
            <a:r>
              <a:rPr lang="en-US" sz="1400">
                <a:solidFill>
                  <a:srgbClr val="585858"/>
                </a:solidFill>
                <a:latin typeface="Aptos" panose="020B0004020202020204" pitchFamily="34" charset="0"/>
                <a:cs typeface="Rubik Bold"/>
              </a:rPr>
              <a:t>is</a:t>
            </a:r>
            <a:r>
              <a:rPr lang="en-US" sz="1400" spc="-30">
                <a:solidFill>
                  <a:srgbClr val="585858"/>
                </a:solidFill>
                <a:latin typeface="Aptos" panose="020B0004020202020204" pitchFamily="34" charset="0"/>
                <a:cs typeface="Rubik Bold"/>
              </a:rPr>
              <a:t> </a:t>
            </a:r>
            <a:r>
              <a:rPr lang="en-US" sz="1400">
                <a:solidFill>
                  <a:srgbClr val="585858"/>
                </a:solidFill>
                <a:latin typeface="Aptos" panose="020B0004020202020204" pitchFamily="34" charset="0"/>
                <a:cs typeface="Rubik Bold"/>
              </a:rPr>
              <a:t>suitable</a:t>
            </a:r>
            <a:r>
              <a:rPr lang="en-US" sz="1400" spc="-10">
                <a:solidFill>
                  <a:srgbClr val="585858"/>
                </a:solidFill>
                <a:latin typeface="Aptos" panose="020B0004020202020204" pitchFamily="34" charset="0"/>
                <a:cs typeface="Rubik Bold"/>
              </a:rPr>
              <a:t> </a:t>
            </a:r>
            <a:r>
              <a:rPr lang="en-US" sz="1400">
                <a:solidFill>
                  <a:srgbClr val="585858"/>
                </a:solidFill>
                <a:latin typeface="Aptos" panose="020B0004020202020204" pitchFamily="34" charset="0"/>
                <a:cs typeface="Rubik Bold"/>
              </a:rPr>
              <a:t>for</a:t>
            </a:r>
            <a:r>
              <a:rPr lang="en-US" sz="1400" spc="-35">
                <a:solidFill>
                  <a:srgbClr val="585858"/>
                </a:solidFill>
                <a:latin typeface="Aptos" panose="020B0004020202020204" pitchFamily="34" charset="0"/>
                <a:cs typeface="Rubik Bold"/>
              </a:rPr>
              <a:t> </a:t>
            </a:r>
            <a:r>
              <a:rPr lang="en-US" sz="1400">
                <a:solidFill>
                  <a:srgbClr val="585858"/>
                </a:solidFill>
                <a:latin typeface="Aptos" panose="020B0004020202020204" pitchFamily="34" charset="0"/>
                <a:cs typeface="Rubik Bold"/>
              </a:rPr>
              <a:t>investors</a:t>
            </a:r>
            <a:r>
              <a:rPr lang="en-US" sz="1400" spc="-20">
                <a:solidFill>
                  <a:srgbClr val="585858"/>
                </a:solidFill>
                <a:latin typeface="Aptos" panose="020B0004020202020204" pitchFamily="34" charset="0"/>
                <a:cs typeface="Rubik Bold"/>
              </a:rPr>
              <a:t> </a:t>
            </a:r>
            <a:r>
              <a:rPr lang="en-US" sz="1400">
                <a:solidFill>
                  <a:srgbClr val="585858"/>
                </a:solidFill>
                <a:latin typeface="Aptos" panose="020B0004020202020204" pitchFamily="34" charset="0"/>
                <a:cs typeface="Rubik Bold"/>
              </a:rPr>
              <a:t>who</a:t>
            </a:r>
            <a:r>
              <a:rPr lang="en-US" sz="1400" spc="-25">
                <a:solidFill>
                  <a:srgbClr val="585858"/>
                </a:solidFill>
                <a:latin typeface="Aptos" panose="020B0004020202020204" pitchFamily="34" charset="0"/>
                <a:cs typeface="Rubik Bold"/>
              </a:rPr>
              <a:t> </a:t>
            </a:r>
            <a:r>
              <a:rPr lang="en-US" sz="1400">
                <a:solidFill>
                  <a:srgbClr val="585858"/>
                </a:solidFill>
                <a:latin typeface="Aptos" panose="020B0004020202020204" pitchFamily="34" charset="0"/>
                <a:cs typeface="Rubik Bold"/>
              </a:rPr>
              <a:t>are</a:t>
            </a:r>
            <a:r>
              <a:rPr lang="en-US" sz="1400" spc="-20">
                <a:solidFill>
                  <a:srgbClr val="585858"/>
                </a:solidFill>
                <a:latin typeface="Aptos" panose="020B0004020202020204" pitchFamily="34" charset="0"/>
                <a:cs typeface="Rubik Bold"/>
              </a:rPr>
              <a:t> </a:t>
            </a:r>
            <a:r>
              <a:rPr lang="en-US" sz="1400" spc="-10">
                <a:solidFill>
                  <a:srgbClr val="585858"/>
                </a:solidFill>
                <a:latin typeface="Aptos" panose="020B0004020202020204" pitchFamily="34" charset="0"/>
                <a:cs typeface="Rubik Bold"/>
              </a:rPr>
              <a:t>seeking*:</a:t>
            </a:r>
            <a:endParaRPr lang="en-US" sz="1400">
              <a:latin typeface="Aptos" panose="020B0004020202020204" pitchFamily="34" charset="0"/>
              <a:cs typeface="Rubik Bold"/>
            </a:endParaRPr>
          </a:p>
          <a:p>
            <a:pPr marL="297815" indent="-285115">
              <a:lnSpc>
                <a:spcPct val="100000"/>
              </a:lnSpc>
              <a:spcBef>
                <a:spcPts val="455"/>
              </a:spcBef>
              <a:buFont typeface="Arial"/>
              <a:buChar char="•"/>
              <a:tabLst>
                <a:tab pos="297815" algn="l"/>
                <a:tab pos="3991610" algn="l"/>
                <a:tab pos="4277360" algn="l"/>
              </a:tabLst>
            </a:pPr>
            <a:r>
              <a:rPr lang="en-US" sz="1400" b="0">
                <a:solidFill>
                  <a:srgbClr val="585858"/>
                </a:solidFill>
                <a:latin typeface="Aptos" panose="020B0004020202020204" pitchFamily="34" charset="0"/>
                <a:cs typeface="Rubik Light"/>
              </a:rPr>
              <a:t>Wealth</a:t>
            </a:r>
            <a:r>
              <a:rPr lang="en-US" sz="1400" b="0" spc="-5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creation</a:t>
            </a:r>
            <a:r>
              <a:rPr lang="en-US" sz="1400" b="0" spc="-4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over</a:t>
            </a:r>
            <a:r>
              <a:rPr lang="en-US" sz="1400" b="0" spc="-4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long</a:t>
            </a:r>
            <a:r>
              <a:rPr lang="en-US" sz="1400" b="0" spc="-50">
                <a:solidFill>
                  <a:srgbClr val="585858"/>
                </a:solidFill>
                <a:latin typeface="Aptos" panose="020B0004020202020204" pitchFamily="34" charset="0"/>
                <a:cs typeface="Rubik Light"/>
              </a:rPr>
              <a:t> </a:t>
            </a:r>
            <a:r>
              <a:rPr lang="en-US" sz="1400" b="0" spc="-20">
                <a:solidFill>
                  <a:srgbClr val="585858"/>
                </a:solidFill>
                <a:latin typeface="Aptos" panose="020B0004020202020204" pitchFamily="34" charset="0"/>
                <a:cs typeface="Rubik Light"/>
              </a:rPr>
              <a:t>term</a:t>
            </a:r>
            <a:r>
              <a:rPr lang="en-US" sz="1400" b="0">
                <a:solidFill>
                  <a:srgbClr val="585858"/>
                </a:solidFill>
                <a:latin typeface="Aptos" panose="020B0004020202020204" pitchFamily="34" charset="0"/>
                <a:cs typeface="Rubik Light"/>
              </a:rPr>
              <a:t>	</a:t>
            </a:r>
            <a:r>
              <a:rPr lang="en-US" sz="1400" spc="-50">
                <a:solidFill>
                  <a:srgbClr val="585858"/>
                </a:solidFill>
                <a:latin typeface="Aptos" panose="020B0004020202020204" pitchFamily="34" charset="0"/>
                <a:cs typeface="Arial"/>
              </a:rPr>
              <a:t>•</a:t>
            </a:r>
            <a:r>
              <a:rPr lang="en-US" sz="1400">
                <a:solidFill>
                  <a:srgbClr val="585858"/>
                </a:solidFill>
                <a:latin typeface="Aptos" panose="020B0004020202020204" pitchFamily="34" charset="0"/>
                <a:cs typeface="Arial"/>
              </a:rPr>
              <a:t>	</a:t>
            </a:r>
            <a:r>
              <a:rPr lang="en-US" sz="1400" b="0">
                <a:solidFill>
                  <a:srgbClr val="585858"/>
                </a:solidFill>
                <a:latin typeface="Aptos" panose="020B0004020202020204" pitchFamily="34" charset="0"/>
                <a:cs typeface="Rubik Light"/>
              </a:rPr>
              <a:t>Open</a:t>
            </a:r>
            <a:r>
              <a:rPr lang="en-US" sz="1400" b="0" spc="-3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ended</a:t>
            </a:r>
            <a:r>
              <a:rPr lang="en-US" sz="1400" b="0" spc="-3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equity</a:t>
            </a:r>
            <a:r>
              <a:rPr lang="en-US" sz="1400" b="0" spc="-2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scheme</a:t>
            </a:r>
            <a:r>
              <a:rPr lang="en-US" sz="1400" b="0" spc="-4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investing</a:t>
            </a:r>
            <a:r>
              <a:rPr lang="en-US" sz="1400" b="0" spc="-4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in</a:t>
            </a:r>
            <a:r>
              <a:rPr lang="en-US" sz="1400" b="0" spc="-3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both</a:t>
            </a:r>
            <a:r>
              <a:rPr lang="en-US" sz="1400" b="0" spc="-4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large</a:t>
            </a:r>
            <a:r>
              <a:rPr lang="en-US" sz="1400" b="0" spc="-4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cap</a:t>
            </a:r>
            <a:r>
              <a:rPr lang="en-US" sz="1400" b="0" spc="-3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and</a:t>
            </a:r>
            <a:r>
              <a:rPr lang="en-US" sz="1400" b="0" spc="-4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mid</a:t>
            </a:r>
            <a:r>
              <a:rPr lang="en-US" sz="1400" b="0" spc="-3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cap</a:t>
            </a:r>
            <a:r>
              <a:rPr lang="en-US" sz="1400" b="0" spc="-40">
                <a:solidFill>
                  <a:srgbClr val="585858"/>
                </a:solidFill>
                <a:latin typeface="Aptos" panose="020B0004020202020204" pitchFamily="34" charset="0"/>
                <a:cs typeface="Rubik Light"/>
              </a:rPr>
              <a:t> </a:t>
            </a:r>
            <a:r>
              <a:rPr lang="en-US" sz="1400" b="0" spc="-10">
                <a:solidFill>
                  <a:srgbClr val="585858"/>
                </a:solidFill>
                <a:latin typeface="Aptos" panose="020B0004020202020204" pitchFamily="34" charset="0"/>
                <a:cs typeface="Rubik Light"/>
              </a:rPr>
              <a:t>stocks</a:t>
            </a:r>
            <a:endParaRPr lang="en-US" sz="1400">
              <a:latin typeface="Aptos" panose="020B0004020202020204" pitchFamily="34" charset="0"/>
              <a:cs typeface="Rubik Light"/>
            </a:endParaRPr>
          </a:p>
          <a:p>
            <a:pPr>
              <a:lnSpc>
                <a:spcPct val="100000"/>
              </a:lnSpc>
              <a:spcBef>
                <a:spcPts val="45"/>
              </a:spcBef>
            </a:pPr>
            <a:endParaRPr lang="en-US" sz="1300">
              <a:latin typeface="Aptos" panose="020B0004020202020204" pitchFamily="34" charset="0"/>
              <a:cs typeface="Rubik Light"/>
            </a:endParaRPr>
          </a:p>
          <a:p>
            <a:pPr marL="12700">
              <a:lnSpc>
                <a:spcPct val="100000"/>
              </a:lnSpc>
            </a:pPr>
            <a:r>
              <a:rPr lang="en-US" sz="1400" b="0">
                <a:solidFill>
                  <a:srgbClr val="585858"/>
                </a:solidFill>
                <a:latin typeface="Aptos" panose="020B0004020202020204" pitchFamily="34" charset="0"/>
                <a:cs typeface="Rubik Light"/>
              </a:rPr>
              <a:t>*Investors</a:t>
            </a:r>
            <a:r>
              <a:rPr lang="en-US" sz="1400" b="0" spc="-4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should</a:t>
            </a:r>
            <a:r>
              <a:rPr lang="en-US" sz="1400" b="0" spc="-4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consult</a:t>
            </a:r>
            <a:r>
              <a:rPr lang="en-US" sz="1400" b="0" spc="-3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their</a:t>
            </a:r>
            <a:r>
              <a:rPr lang="en-US" sz="1400" b="0" spc="-4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financial</a:t>
            </a:r>
            <a:r>
              <a:rPr lang="en-US" sz="1400" b="0" spc="-4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advisers</a:t>
            </a:r>
            <a:r>
              <a:rPr lang="en-US" sz="1400" b="0" spc="-3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if</a:t>
            </a:r>
            <a:r>
              <a:rPr lang="en-US" sz="1400" b="0" spc="-4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in</a:t>
            </a:r>
            <a:r>
              <a:rPr lang="en-US" sz="1400" b="0" spc="-4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doubt</a:t>
            </a:r>
            <a:r>
              <a:rPr lang="en-US" sz="1400" b="0" spc="-3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about</a:t>
            </a:r>
            <a:r>
              <a:rPr lang="en-US" sz="1400" b="0" spc="-4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whether</a:t>
            </a:r>
            <a:r>
              <a:rPr lang="en-US" sz="1400" b="0" spc="-4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the</a:t>
            </a:r>
            <a:r>
              <a:rPr lang="en-US" sz="1400" b="0" spc="-4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product</a:t>
            </a:r>
            <a:r>
              <a:rPr lang="en-US" sz="1400" b="0" spc="-4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is</a:t>
            </a:r>
            <a:r>
              <a:rPr lang="en-US" sz="1400" b="0" spc="-4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suitable</a:t>
            </a:r>
            <a:r>
              <a:rPr lang="en-US" sz="1400" b="0" spc="-3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for</a:t>
            </a:r>
            <a:r>
              <a:rPr lang="en-US" sz="1400" b="0" spc="-45">
                <a:solidFill>
                  <a:srgbClr val="585858"/>
                </a:solidFill>
                <a:latin typeface="Aptos" panose="020B0004020202020204" pitchFamily="34" charset="0"/>
                <a:cs typeface="Rubik Light"/>
              </a:rPr>
              <a:t> </a:t>
            </a:r>
            <a:r>
              <a:rPr lang="en-US" sz="1400" b="0" spc="-20">
                <a:solidFill>
                  <a:srgbClr val="585858"/>
                </a:solidFill>
                <a:latin typeface="Aptos" panose="020B0004020202020204" pitchFamily="34" charset="0"/>
                <a:cs typeface="Rubik Light"/>
              </a:rPr>
              <a:t>them</a:t>
            </a:r>
            <a:endParaRPr lang="en-US" sz="1400">
              <a:latin typeface="Aptos" panose="020B0004020202020204" pitchFamily="34" charset="0"/>
              <a:cs typeface="Rubik Light"/>
            </a:endParaRPr>
          </a:p>
          <a:p>
            <a:pPr marL="109855">
              <a:lnSpc>
                <a:spcPct val="100000"/>
              </a:lnSpc>
              <a:spcBef>
                <a:spcPts val="960"/>
              </a:spcBef>
            </a:pPr>
            <a:r>
              <a:rPr lang="en-US" sz="1400" b="0" spc="-10">
                <a:solidFill>
                  <a:srgbClr val="585858"/>
                </a:solidFill>
                <a:latin typeface="Aptos" panose="020B0004020202020204" pitchFamily="34" charset="0"/>
                <a:cs typeface="Rubik Medium"/>
              </a:rPr>
              <a:t>Riskometer</a:t>
            </a:r>
            <a:endParaRPr lang="en-US" sz="1400">
              <a:latin typeface="Aptos" panose="020B0004020202020204" pitchFamily="34" charset="0"/>
              <a:cs typeface="Rubik Medium"/>
            </a:endParaRPr>
          </a:p>
        </p:txBody>
      </p:sp>
      <p:sp>
        <p:nvSpPr>
          <p:cNvPr id="13" name="object 13"/>
          <p:cNvSpPr txBox="1"/>
          <p:nvPr/>
        </p:nvSpPr>
        <p:spPr>
          <a:xfrm>
            <a:off x="7006590" y="5335778"/>
            <a:ext cx="3156585" cy="452120"/>
          </a:xfrm>
          <a:prstGeom prst="rect">
            <a:avLst/>
          </a:prstGeom>
        </p:spPr>
        <p:txBody>
          <a:bodyPr vert="horz" wrap="square" lIns="0" tIns="12065" rIns="0" bIns="0" rtlCol="0">
            <a:spAutoFit/>
          </a:bodyPr>
          <a:lstStyle/>
          <a:p>
            <a:pPr marL="635" algn="ctr">
              <a:lnSpc>
                <a:spcPct val="100000"/>
              </a:lnSpc>
              <a:spcBef>
                <a:spcPts val="95"/>
              </a:spcBef>
            </a:pPr>
            <a:r>
              <a:rPr lang="en-US" sz="1400" b="0">
                <a:solidFill>
                  <a:srgbClr val="585858"/>
                </a:solidFill>
                <a:latin typeface="Aptos" panose="020B0004020202020204" pitchFamily="34" charset="0"/>
                <a:cs typeface="Rubik Light"/>
              </a:rPr>
              <a:t>The</a:t>
            </a:r>
            <a:r>
              <a:rPr lang="en-US" sz="1400" b="0" spc="-5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risk</a:t>
            </a:r>
            <a:r>
              <a:rPr lang="en-US" sz="1400" b="0" spc="-4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of</a:t>
            </a:r>
            <a:r>
              <a:rPr lang="en-US" sz="1400" b="0" spc="-3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the</a:t>
            </a:r>
            <a:r>
              <a:rPr lang="en-US" sz="1400" b="0" spc="-5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benchmark</a:t>
            </a:r>
            <a:r>
              <a:rPr lang="en-US" sz="1400" b="0" spc="-40">
                <a:solidFill>
                  <a:srgbClr val="585858"/>
                </a:solidFill>
                <a:latin typeface="Aptos" panose="020B0004020202020204" pitchFamily="34" charset="0"/>
                <a:cs typeface="Rubik Light"/>
              </a:rPr>
              <a:t> </a:t>
            </a:r>
            <a:r>
              <a:rPr lang="en-US" sz="1400" b="0" spc="-20">
                <a:solidFill>
                  <a:srgbClr val="585858"/>
                </a:solidFill>
                <a:latin typeface="Aptos" panose="020B0004020202020204" pitchFamily="34" charset="0"/>
                <a:cs typeface="Rubik Light"/>
              </a:rPr>
              <a:t>i.e.</a:t>
            </a:r>
            <a:endParaRPr lang="en-US" sz="1400">
              <a:latin typeface="Aptos" panose="020B0004020202020204" pitchFamily="34" charset="0"/>
              <a:cs typeface="Rubik Light"/>
            </a:endParaRPr>
          </a:p>
          <a:p>
            <a:pPr algn="ctr">
              <a:lnSpc>
                <a:spcPct val="100000"/>
              </a:lnSpc>
            </a:pPr>
            <a:r>
              <a:rPr lang="en-US" sz="1400" b="0">
                <a:solidFill>
                  <a:srgbClr val="585858"/>
                </a:solidFill>
                <a:latin typeface="Aptos" panose="020B0004020202020204" pitchFamily="34" charset="0"/>
                <a:cs typeface="Rubik Light"/>
              </a:rPr>
              <a:t>Nifty</a:t>
            </a:r>
            <a:r>
              <a:rPr lang="en-US" sz="1400" b="0" spc="-3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Large</a:t>
            </a:r>
            <a:r>
              <a:rPr lang="en-US" sz="1400" b="0" spc="-4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Midcap</a:t>
            </a:r>
            <a:r>
              <a:rPr lang="en-US" sz="1400" b="0" spc="-4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250</a:t>
            </a:r>
            <a:r>
              <a:rPr lang="en-US" sz="1400" b="0" spc="-3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TRI</a:t>
            </a:r>
            <a:r>
              <a:rPr lang="en-US" sz="1400" b="0" spc="-3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is</a:t>
            </a:r>
            <a:r>
              <a:rPr lang="en-US" sz="1400" b="0" spc="-3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very</a:t>
            </a:r>
            <a:r>
              <a:rPr lang="en-US" sz="1400" b="0" spc="-30">
                <a:solidFill>
                  <a:srgbClr val="585858"/>
                </a:solidFill>
                <a:latin typeface="Aptos" panose="020B0004020202020204" pitchFamily="34" charset="0"/>
                <a:cs typeface="Rubik Light"/>
              </a:rPr>
              <a:t> </a:t>
            </a:r>
            <a:r>
              <a:rPr lang="en-US" sz="1400" b="0" spc="-20">
                <a:solidFill>
                  <a:srgbClr val="585858"/>
                </a:solidFill>
                <a:latin typeface="Aptos" panose="020B0004020202020204" pitchFamily="34" charset="0"/>
                <a:cs typeface="Rubik Light"/>
              </a:rPr>
              <a:t>high</a:t>
            </a:r>
            <a:endParaRPr lang="en-US" sz="1400">
              <a:latin typeface="Aptos" panose="020B0004020202020204" pitchFamily="34" charset="0"/>
              <a:cs typeface="Rubik Light"/>
            </a:endParaRPr>
          </a:p>
        </p:txBody>
      </p:sp>
      <p:pic>
        <p:nvPicPr>
          <p:cNvPr id="14" name="object 14"/>
          <p:cNvPicPr/>
          <p:nvPr/>
        </p:nvPicPr>
        <p:blipFill>
          <a:blip r:embed="rId2" cstate="print"/>
          <a:stretch>
            <a:fillRect/>
          </a:stretch>
        </p:blipFill>
        <p:spPr>
          <a:xfrm>
            <a:off x="977646" y="3316223"/>
            <a:ext cx="4306824" cy="2079498"/>
          </a:xfrm>
          <a:prstGeom prst="rect">
            <a:avLst/>
          </a:prstGeom>
        </p:spPr>
      </p:pic>
      <p:sp>
        <p:nvSpPr>
          <p:cNvPr id="15" name="object 15"/>
          <p:cNvSpPr txBox="1"/>
          <p:nvPr/>
        </p:nvSpPr>
        <p:spPr>
          <a:xfrm>
            <a:off x="1720850" y="5404103"/>
            <a:ext cx="2816860" cy="227626"/>
          </a:xfrm>
          <a:prstGeom prst="rect">
            <a:avLst/>
          </a:prstGeom>
        </p:spPr>
        <p:txBody>
          <a:bodyPr vert="horz" wrap="square" lIns="0" tIns="12065" rIns="0" bIns="0" rtlCol="0">
            <a:spAutoFit/>
          </a:bodyPr>
          <a:lstStyle/>
          <a:p>
            <a:pPr marL="12700">
              <a:lnSpc>
                <a:spcPct val="100000"/>
              </a:lnSpc>
              <a:spcBef>
                <a:spcPts val="95"/>
              </a:spcBef>
            </a:pPr>
            <a:r>
              <a:rPr lang="en-US" sz="1400" b="0">
                <a:solidFill>
                  <a:srgbClr val="585858"/>
                </a:solidFill>
                <a:latin typeface="Aptos" panose="020B0004020202020204" pitchFamily="34" charset="0"/>
                <a:cs typeface="Rubik Light"/>
              </a:rPr>
              <a:t>The</a:t>
            </a:r>
            <a:r>
              <a:rPr lang="en-US" sz="1400" b="0" spc="-4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risk</a:t>
            </a:r>
            <a:r>
              <a:rPr lang="en-US" sz="1400" b="0" spc="-3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of</a:t>
            </a:r>
            <a:r>
              <a:rPr lang="en-US" sz="1400" b="0" spc="-2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the</a:t>
            </a:r>
            <a:r>
              <a:rPr lang="en-US" sz="1400" b="0" spc="-45">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scheme</a:t>
            </a:r>
            <a:r>
              <a:rPr lang="en-US" sz="1400" b="0" spc="-4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is</a:t>
            </a:r>
            <a:r>
              <a:rPr lang="en-US" sz="1400" b="0" spc="-30">
                <a:solidFill>
                  <a:srgbClr val="585858"/>
                </a:solidFill>
                <a:latin typeface="Aptos" panose="020B0004020202020204" pitchFamily="34" charset="0"/>
                <a:cs typeface="Rubik Light"/>
              </a:rPr>
              <a:t> </a:t>
            </a:r>
            <a:r>
              <a:rPr lang="en-US" sz="1400" b="0">
                <a:solidFill>
                  <a:srgbClr val="585858"/>
                </a:solidFill>
                <a:latin typeface="Aptos" panose="020B0004020202020204" pitchFamily="34" charset="0"/>
                <a:cs typeface="Rubik Light"/>
              </a:rPr>
              <a:t>very</a:t>
            </a:r>
            <a:r>
              <a:rPr lang="en-US" sz="1400" b="0" spc="-30">
                <a:solidFill>
                  <a:srgbClr val="585858"/>
                </a:solidFill>
                <a:latin typeface="Aptos" panose="020B0004020202020204" pitchFamily="34" charset="0"/>
                <a:cs typeface="Rubik Light"/>
              </a:rPr>
              <a:t> </a:t>
            </a:r>
            <a:r>
              <a:rPr lang="en-US" sz="1400" b="0" spc="-20">
                <a:solidFill>
                  <a:srgbClr val="585858"/>
                </a:solidFill>
                <a:latin typeface="Aptos" panose="020B0004020202020204" pitchFamily="34" charset="0"/>
                <a:cs typeface="Rubik Light"/>
              </a:rPr>
              <a:t>high</a:t>
            </a:r>
            <a:endParaRPr lang="en-US" sz="1400">
              <a:latin typeface="Aptos" panose="020B0004020202020204" pitchFamily="34" charset="0"/>
              <a:cs typeface="Rubik Light"/>
            </a:endParaRPr>
          </a:p>
        </p:txBody>
      </p:sp>
      <p:pic>
        <p:nvPicPr>
          <p:cNvPr id="16" name="object 16"/>
          <p:cNvPicPr/>
          <p:nvPr/>
        </p:nvPicPr>
        <p:blipFill>
          <a:blip r:embed="rId3" cstate="print"/>
          <a:stretch>
            <a:fillRect/>
          </a:stretch>
        </p:blipFill>
        <p:spPr>
          <a:xfrm>
            <a:off x="6477000" y="3355847"/>
            <a:ext cx="4218432" cy="2039874"/>
          </a:xfrm>
          <a:prstGeom prst="rect">
            <a:avLst/>
          </a:prstGeom>
        </p:spPr>
      </p:pic>
      <p:sp>
        <p:nvSpPr>
          <p:cNvPr id="22" name="TextBox 21">
            <a:extLst>
              <a:ext uri="{FF2B5EF4-FFF2-40B4-BE49-F238E27FC236}">
                <a16:creationId xmlns:a16="http://schemas.microsoft.com/office/drawing/2014/main" id="{7473DCB1-6C5B-E346-E91A-AD5EC92A6470}"/>
              </a:ext>
            </a:extLst>
          </p:cNvPr>
          <p:cNvSpPr txBox="1"/>
          <p:nvPr/>
        </p:nvSpPr>
        <p:spPr>
          <a:xfrm>
            <a:off x="65695" y="6553521"/>
            <a:ext cx="3752950" cy="276999"/>
          </a:xfrm>
          <a:prstGeom prst="rect">
            <a:avLst/>
          </a:prstGeom>
          <a:noFill/>
        </p:spPr>
        <p:txBody>
          <a:bodyPr wrap="none" rtlCol="0">
            <a:spAutoFit/>
          </a:bodyPr>
          <a:lstStyle/>
          <a:p>
            <a:r>
              <a:rPr lang="fr-FR" sz="1200" b="1">
                <a:solidFill>
                  <a:srgbClr val="005CAC"/>
                </a:solidFill>
                <a:latin typeface="Rubik Bold" pitchFamily="2" charset="-79"/>
                <a:cs typeface="Rubik Bold" pitchFamily="2" charset="-79"/>
              </a:rPr>
              <a:t>BAJAJ FINSERV ASSET MANAGEMENT LIMITED</a:t>
            </a:r>
            <a:endParaRPr lang="en-US" sz="1200" b="1">
              <a:solidFill>
                <a:srgbClr val="005CAC"/>
              </a:solidFill>
              <a:latin typeface="Rubik Bold" pitchFamily="2" charset="-79"/>
              <a:cs typeface="Rubik Bold" pitchFamily="2" charset="-79"/>
            </a:endParaRPr>
          </a:p>
        </p:txBody>
      </p:sp>
      <p:pic>
        <p:nvPicPr>
          <p:cNvPr id="23" name="Picture 22" descr="A blue and black sign with white text&#10;&#10;AI-generated content may be incorrect.">
            <a:extLst>
              <a:ext uri="{FF2B5EF4-FFF2-40B4-BE49-F238E27FC236}">
                <a16:creationId xmlns:a16="http://schemas.microsoft.com/office/drawing/2014/main" id="{C8C01960-0873-5B9D-4822-C06FC99D09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6249" y="123340"/>
            <a:ext cx="1401991" cy="59103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80924" y="1730552"/>
            <a:ext cx="11631930" cy="3873500"/>
          </a:xfrm>
          <a:prstGeom prst="rect">
            <a:avLst/>
          </a:prstGeom>
        </p:spPr>
        <p:txBody>
          <a:bodyPr vert="horz" wrap="square" lIns="0" tIns="12700" rIns="0" bIns="0" rtlCol="0">
            <a:spAutoFit/>
          </a:bodyPr>
          <a:lstStyle/>
          <a:p>
            <a:pPr marL="12700" marR="5080" algn="just">
              <a:lnSpc>
                <a:spcPct val="114599"/>
              </a:lnSpc>
              <a:spcBef>
                <a:spcPts val="100"/>
              </a:spcBef>
            </a:pPr>
            <a:r>
              <a:rPr lang="en-US" sz="1600" b="0" dirty="0">
                <a:solidFill>
                  <a:srgbClr val="565755"/>
                </a:solidFill>
                <a:latin typeface="Aptos" panose="020B0004020202020204" pitchFamily="34" charset="0"/>
                <a:cs typeface="Rubik Light"/>
              </a:rPr>
              <a:t>This</a:t>
            </a:r>
            <a:r>
              <a:rPr lang="en-US" sz="1600" b="0" spc="26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document</a:t>
            </a:r>
            <a:r>
              <a:rPr lang="en-US" sz="1600" b="0" spc="28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should</a:t>
            </a:r>
            <a:r>
              <a:rPr lang="en-US" sz="1600" b="0" spc="26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not</a:t>
            </a:r>
            <a:r>
              <a:rPr lang="en-US" sz="1600" b="0" spc="27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be</a:t>
            </a:r>
            <a:r>
              <a:rPr lang="en-US" sz="1600" b="0" spc="27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treated</a:t>
            </a:r>
            <a:r>
              <a:rPr lang="en-US" sz="1600" b="0" spc="28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as</a:t>
            </a:r>
            <a:r>
              <a:rPr lang="en-US" sz="1600" b="0" spc="27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endorsement</a:t>
            </a:r>
            <a:r>
              <a:rPr lang="en-US" sz="1600" b="0" spc="28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of</a:t>
            </a:r>
            <a:r>
              <a:rPr lang="en-US" sz="1600" b="0" spc="28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the</a:t>
            </a:r>
            <a:r>
              <a:rPr lang="en-US" sz="1600" b="0" spc="27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views/opinions</a:t>
            </a:r>
            <a:r>
              <a:rPr lang="en-US" sz="1600" b="0" spc="28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or</a:t>
            </a:r>
            <a:r>
              <a:rPr lang="en-US" sz="1600" b="0" spc="28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as</a:t>
            </a:r>
            <a:r>
              <a:rPr lang="en-US" sz="1600" b="0" spc="27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an</a:t>
            </a:r>
            <a:r>
              <a:rPr lang="en-US" sz="1600" b="0" spc="28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investment</a:t>
            </a:r>
            <a:r>
              <a:rPr lang="en-US" sz="1600" b="0" spc="28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advice.</a:t>
            </a:r>
            <a:r>
              <a:rPr lang="en-US" sz="1600" b="0" spc="27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This</a:t>
            </a:r>
            <a:r>
              <a:rPr lang="en-US" sz="1600" b="0" spc="275" dirty="0">
                <a:solidFill>
                  <a:srgbClr val="565755"/>
                </a:solidFill>
                <a:latin typeface="Aptos" panose="020B0004020202020204" pitchFamily="34" charset="0"/>
                <a:cs typeface="Rubik Light"/>
              </a:rPr>
              <a:t> </a:t>
            </a:r>
            <a:r>
              <a:rPr lang="en-US" sz="1600" b="0" spc="-10" dirty="0">
                <a:solidFill>
                  <a:srgbClr val="565755"/>
                </a:solidFill>
                <a:latin typeface="Aptos" panose="020B0004020202020204" pitchFamily="34" charset="0"/>
                <a:cs typeface="Rubik Light"/>
              </a:rPr>
              <a:t>document </a:t>
            </a:r>
            <a:r>
              <a:rPr lang="en-US" sz="1600" b="0" dirty="0">
                <a:solidFill>
                  <a:srgbClr val="565755"/>
                </a:solidFill>
                <a:latin typeface="Aptos" panose="020B0004020202020204" pitchFamily="34" charset="0"/>
                <a:cs typeface="Rubik Light"/>
              </a:rPr>
              <a:t>should</a:t>
            </a:r>
            <a:r>
              <a:rPr lang="en-US" sz="1600" b="0" spc="15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not</a:t>
            </a:r>
            <a:r>
              <a:rPr lang="en-US" sz="1600" b="0" spc="17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be</a:t>
            </a:r>
            <a:r>
              <a:rPr lang="en-US" sz="1600" b="0" spc="16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construed</a:t>
            </a:r>
            <a:r>
              <a:rPr lang="en-US" sz="1600" b="0" spc="17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as</a:t>
            </a:r>
            <a:r>
              <a:rPr lang="en-US" sz="1600" b="0" spc="16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a:t>
            </a:r>
            <a:r>
              <a:rPr lang="en-US" sz="1600" b="0" spc="17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research</a:t>
            </a:r>
            <a:r>
              <a:rPr lang="en-US" sz="1600" b="0" spc="18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report</a:t>
            </a:r>
            <a:r>
              <a:rPr lang="en-US" sz="1600" b="0" spc="16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or</a:t>
            </a:r>
            <a:r>
              <a:rPr lang="en-US" sz="1600" b="0" spc="17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a:t>
            </a:r>
            <a:r>
              <a:rPr lang="en-US" sz="1600" b="0" spc="16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recommendation</a:t>
            </a:r>
            <a:r>
              <a:rPr lang="en-US" sz="1600" b="0" spc="17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to</a:t>
            </a:r>
            <a:r>
              <a:rPr lang="en-US" sz="1600" b="0" spc="15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buy</a:t>
            </a:r>
            <a:r>
              <a:rPr lang="en-US" sz="1600" b="0" spc="16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or</a:t>
            </a:r>
            <a:r>
              <a:rPr lang="en-US" sz="1600" b="0" spc="17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sell</a:t>
            </a:r>
            <a:r>
              <a:rPr lang="en-US" sz="1600" b="0" spc="16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any</a:t>
            </a:r>
            <a:r>
              <a:rPr lang="en-US" sz="1600" b="0" spc="17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security.</a:t>
            </a:r>
            <a:r>
              <a:rPr lang="en-US" sz="1600" b="0" spc="16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This</a:t>
            </a:r>
            <a:r>
              <a:rPr lang="en-US" sz="1600" b="0" spc="17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document</a:t>
            </a:r>
            <a:r>
              <a:rPr lang="en-US" sz="1600" b="0" spc="17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alone</a:t>
            </a:r>
            <a:r>
              <a:rPr lang="en-US" sz="1600" b="0" spc="17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is</a:t>
            </a:r>
            <a:r>
              <a:rPr lang="en-US" sz="1600" b="0" spc="170" dirty="0">
                <a:solidFill>
                  <a:srgbClr val="565755"/>
                </a:solidFill>
                <a:latin typeface="Aptos" panose="020B0004020202020204" pitchFamily="34" charset="0"/>
                <a:cs typeface="Rubik Light"/>
              </a:rPr>
              <a:t> </a:t>
            </a:r>
            <a:r>
              <a:rPr lang="en-US" sz="1600" b="0" spc="-25" dirty="0">
                <a:solidFill>
                  <a:srgbClr val="565755"/>
                </a:solidFill>
                <a:latin typeface="Aptos" panose="020B0004020202020204" pitchFamily="34" charset="0"/>
                <a:cs typeface="Rubik Light"/>
              </a:rPr>
              <a:t>not </a:t>
            </a:r>
            <a:r>
              <a:rPr lang="en-US" sz="1600" b="0" dirty="0">
                <a:solidFill>
                  <a:srgbClr val="565755"/>
                </a:solidFill>
                <a:latin typeface="Aptos" panose="020B0004020202020204" pitchFamily="34" charset="0"/>
                <a:cs typeface="Rubik Light"/>
              </a:rPr>
              <a:t>sufficient</a:t>
            </a:r>
            <a:r>
              <a:rPr lang="en-US" sz="1600" b="0" spc="21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and</a:t>
            </a:r>
            <a:r>
              <a:rPr lang="en-US" sz="1600" b="0" spc="204"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should</a:t>
            </a:r>
            <a:r>
              <a:rPr lang="en-US" sz="1600" b="0" spc="20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not</a:t>
            </a:r>
            <a:r>
              <a:rPr lang="en-US" sz="1600" b="0" spc="2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be</a:t>
            </a:r>
            <a:r>
              <a:rPr lang="en-US" sz="1600" b="0" spc="19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used</a:t>
            </a:r>
            <a:r>
              <a:rPr lang="en-US" sz="1600" b="0" spc="204"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for</a:t>
            </a:r>
            <a:r>
              <a:rPr lang="en-US" sz="1600" b="0" spc="21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the</a:t>
            </a:r>
            <a:r>
              <a:rPr lang="en-US" sz="1600" b="0" spc="2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development</a:t>
            </a:r>
            <a:r>
              <a:rPr lang="en-US" sz="1600" b="0" spc="204"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or</a:t>
            </a:r>
            <a:r>
              <a:rPr lang="en-US" sz="1600" b="0" spc="2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implementation</a:t>
            </a:r>
            <a:r>
              <a:rPr lang="en-US" sz="1600" b="0" spc="22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of</a:t>
            </a:r>
            <a:r>
              <a:rPr lang="en-US" sz="1600" b="0" spc="20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an</a:t>
            </a:r>
            <a:r>
              <a:rPr lang="en-US" sz="1600" b="0" spc="2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investment</a:t>
            </a:r>
            <a:r>
              <a:rPr lang="en-US" sz="1600" b="0" spc="21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strategy.</a:t>
            </a:r>
            <a:r>
              <a:rPr lang="en-US" sz="1600" b="0" spc="20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The</a:t>
            </a:r>
            <a:r>
              <a:rPr lang="en-US" sz="1600" b="0" spc="204"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recipient</a:t>
            </a:r>
            <a:r>
              <a:rPr lang="en-US" sz="1600" b="0" spc="220" dirty="0">
                <a:solidFill>
                  <a:srgbClr val="565755"/>
                </a:solidFill>
                <a:latin typeface="Aptos" panose="020B0004020202020204" pitchFamily="34" charset="0"/>
                <a:cs typeface="Rubik Light"/>
              </a:rPr>
              <a:t> </a:t>
            </a:r>
            <a:r>
              <a:rPr lang="en-US" sz="1600" b="0" spc="-10" dirty="0">
                <a:solidFill>
                  <a:srgbClr val="565755"/>
                </a:solidFill>
                <a:latin typeface="Aptos" panose="020B0004020202020204" pitchFamily="34" charset="0"/>
                <a:cs typeface="Rubik Light"/>
              </a:rPr>
              <a:t>should </a:t>
            </a:r>
            <a:r>
              <a:rPr lang="en-US" sz="1600" b="0" dirty="0">
                <a:solidFill>
                  <a:srgbClr val="565755"/>
                </a:solidFill>
                <a:latin typeface="Aptos" panose="020B0004020202020204" pitchFamily="34" charset="0"/>
                <a:cs typeface="Rubik Light"/>
              </a:rPr>
              <a:t>note</a:t>
            </a:r>
            <a:r>
              <a:rPr lang="en-US" sz="1600" b="0" spc="19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and</a:t>
            </a:r>
            <a:r>
              <a:rPr lang="en-US" sz="1600" b="0" spc="20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understand</a:t>
            </a:r>
            <a:r>
              <a:rPr lang="en-US" sz="1600" b="0" spc="20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that</a:t>
            </a:r>
            <a:r>
              <a:rPr lang="en-US" sz="1600" b="0" spc="19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the</a:t>
            </a:r>
            <a:r>
              <a:rPr lang="en-US" sz="1600" b="0" spc="20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information</a:t>
            </a:r>
            <a:r>
              <a:rPr lang="en-US" sz="1600" b="0" spc="19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provided</a:t>
            </a:r>
            <a:r>
              <a:rPr lang="en-US" sz="1600" b="0" spc="20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above</a:t>
            </a:r>
            <a:r>
              <a:rPr lang="en-US" sz="1600" b="0" spc="19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may</a:t>
            </a:r>
            <a:r>
              <a:rPr lang="en-US" sz="1600" b="0" spc="19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not</a:t>
            </a:r>
            <a:r>
              <a:rPr lang="en-US" sz="1600" b="0" spc="19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contain</a:t>
            </a:r>
            <a:r>
              <a:rPr lang="en-US" sz="1600" b="0" spc="20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all</a:t>
            </a:r>
            <a:r>
              <a:rPr lang="en-US" sz="1600" b="0" spc="20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the</a:t>
            </a:r>
            <a:r>
              <a:rPr lang="en-US" sz="1600" b="0" spc="20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material</a:t>
            </a:r>
            <a:r>
              <a:rPr lang="en-US" sz="1600" b="0" spc="204"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aspects</a:t>
            </a:r>
            <a:r>
              <a:rPr lang="en-US" sz="1600" b="0" spc="19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relevant</a:t>
            </a:r>
            <a:r>
              <a:rPr lang="en-US" sz="1600" b="0" spc="20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for</a:t>
            </a:r>
            <a:r>
              <a:rPr lang="en-US" sz="1600" b="0" spc="19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making</a:t>
            </a:r>
            <a:r>
              <a:rPr lang="en-US" sz="1600" b="0" spc="190" dirty="0">
                <a:solidFill>
                  <a:srgbClr val="565755"/>
                </a:solidFill>
                <a:latin typeface="Aptos" panose="020B0004020202020204" pitchFamily="34" charset="0"/>
                <a:cs typeface="Rubik Light"/>
              </a:rPr>
              <a:t> </a:t>
            </a:r>
            <a:r>
              <a:rPr lang="en-US" sz="1600" b="0" spc="-25" dirty="0">
                <a:solidFill>
                  <a:srgbClr val="565755"/>
                </a:solidFill>
                <a:latin typeface="Aptos" panose="020B0004020202020204" pitchFamily="34" charset="0"/>
                <a:cs typeface="Rubik Light"/>
              </a:rPr>
              <a:t>an </a:t>
            </a:r>
            <a:r>
              <a:rPr lang="en-US" sz="1600" b="0" dirty="0">
                <a:solidFill>
                  <a:srgbClr val="565755"/>
                </a:solidFill>
                <a:latin typeface="Aptos" panose="020B0004020202020204" pitchFamily="34" charset="0"/>
                <a:cs typeface="Rubik Light"/>
              </a:rPr>
              <a:t>investment</a:t>
            </a:r>
            <a:r>
              <a:rPr lang="en-US" sz="1600" b="0" spc="10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decision.</a:t>
            </a:r>
            <a:r>
              <a:rPr lang="en-US" sz="1600" b="0" spc="1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The</a:t>
            </a:r>
            <a:r>
              <a:rPr lang="en-US" sz="1600" b="0" spc="114"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decision</a:t>
            </a:r>
            <a:r>
              <a:rPr lang="en-US" sz="1600" b="0" spc="1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of</a:t>
            </a:r>
            <a:r>
              <a:rPr lang="en-US" sz="1600" b="0" spc="1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the</a:t>
            </a:r>
            <a:r>
              <a:rPr lang="en-US" sz="1600" b="0" spc="114"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Investment</a:t>
            </a:r>
            <a:r>
              <a:rPr lang="en-US" sz="1600" b="0" spc="114"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Manager</a:t>
            </a:r>
            <a:r>
              <a:rPr lang="en-US" sz="1600" b="0" spc="12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may</a:t>
            </a:r>
            <a:r>
              <a:rPr lang="en-US" sz="1600" b="0" spc="1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not</a:t>
            </a:r>
            <a:r>
              <a:rPr lang="en-US" sz="1600" b="0" spc="1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always</a:t>
            </a:r>
            <a:r>
              <a:rPr lang="en-US" sz="1600" b="0" spc="12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be</a:t>
            </a:r>
            <a:r>
              <a:rPr lang="en-US" sz="1600" b="0" spc="114"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profitable;</a:t>
            </a:r>
            <a:r>
              <a:rPr lang="en-US" sz="1600" b="0" spc="1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as</a:t>
            </a:r>
            <a:r>
              <a:rPr lang="en-US" sz="1600" b="0" spc="1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such</a:t>
            </a:r>
            <a:r>
              <a:rPr lang="en-US" sz="1600" b="0" spc="12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decisions</a:t>
            </a:r>
            <a:r>
              <a:rPr lang="en-US" sz="1600" b="0" spc="114"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are</a:t>
            </a:r>
            <a:r>
              <a:rPr lang="en-US" sz="1600" b="0" spc="114"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based</a:t>
            </a:r>
            <a:r>
              <a:rPr lang="en-US" sz="1600" b="0" spc="114" dirty="0">
                <a:solidFill>
                  <a:srgbClr val="565755"/>
                </a:solidFill>
                <a:latin typeface="Aptos" panose="020B0004020202020204" pitchFamily="34" charset="0"/>
                <a:cs typeface="Rubik Light"/>
              </a:rPr>
              <a:t> </a:t>
            </a:r>
            <a:r>
              <a:rPr lang="en-US" sz="1600" b="0" spc="-25" dirty="0">
                <a:solidFill>
                  <a:srgbClr val="565755"/>
                </a:solidFill>
                <a:latin typeface="Aptos" panose="020B0004020202020204" pitchFamily="34" charset="0"/>
                <a:cs typeface="Rubik Light"/>
              </a:rPr>
              <a:t>on </a:t>
            </a:r>
            <a:r>
              <a:rPr lang="en-US" sz="1600" b="0" dirty="0">
                <a:solidFill>
                  <a:srgbClr val="565755"/>
                </a:solidFill>
                <a:latin typeface="Aptos" panose="020B0004020202020204" pitchFamily="34" charset="0"/>
                <a:cs typeface="Rubik Light"/>
              </a:rPr>
              <a:t>the</a:t>
            </a:r>
            <a:r>
              <a:rPr lang="en-US" sz="1600" b="0" spc="1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prevailing</a:t>
            </a:r>
            <a:r>
              <a:rPr lang="en-US" sz="1600" b="0" spc="1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market</a:t>
            </a:r>
            <a:r>
              <a:rPr lang="en-US" sz="1600" b="0" spc="2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conditions</a:t>
            </a:r>
            <a:r>
              <a:rPr lang="en-US" sz="1600" b="0" spc="2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and</a:t>
            </a:r>
            <a:r>
              <a:rPr lang="en-US" sz="1600" b="0" spc="1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the</a:t>
            </a:r>
            <a:r>
              <a:rPr lang="en-US" sz="1600" b="0" spc="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understanding</a:t>
            </a:r>
            <a:r>
              <a:rPr lang="en-US" sz="1600" b="0" spc="2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of</a:t>
            </a:r>
            <a:r>
              <a:rPr lang="en-US" sz="1600" b="0" spc="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the</a:t>
            </a:r>
            <a:r>
              <a:rPr lang="en-US" sz="1600" b="0" spc="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Investment</a:t>
            </a:r>
            <a:r>
              <a:rPr lang="en-US" sz="1600" b="0" spc="2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Manager.</a:t>
            </a:r>
            <a:r>
              <a:rPr lang="en-US" sz="1600" b="0" spc="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Actual</a:t>
            </a:r>
            <a:r>
              <a:rPr lang="en-US" sz="1600" b="0" spc="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market</a:t>
            </a:r>
            <a:r>
              <a:rPr lang="en-US" sz="1600" b="0" spc="1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movements</a:t>
            </a:r>
            <a:r>
              <a:rPr lang="en-US" sz="1600" b="0" spc="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may</a:t>
            </a:r>
            <a:r>
              <a:rPr lang="en-US" sz="1600" b="0" spc="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vary</a:t>
            </a:r>
            <a:r>
              <a:rPr lang="en-US" sz="1600" b="0" spc="20" dirty="0">
                <a:solidFill>
                  <a:srgbClr val="565755"/>
                </a:solidFill>
                <a:latin typeface="Aptos" panose="020B0004020202020204" pitchFamily="34" charset="0"/>
                <a:cs typeface="Rubik Light"/>
              </a:rPr>
              <a:t> </a:t>
            </a:r>
            <a:r>
              <a:rPr lang="en-US" sz="1600" b="0" spc="-20" dirty="0">
                <a:solidFill>
                  <a:srgbClr val="565755"/>
                </a:solidFill>
                <a:latin typeface="Aptos" panose="020B0004020202020204" pitchFamily="34" charset="0"/>
                <a:cs typeface="Rubik Light"/>
              </a:rPr>
              <a:t>from </a:t>
            </a:r>
            <a:r>
              <a:rPr lang="en-US" sz="1600" b="0" dirty="0">
                <a:solidFill>
                  <a:srgbClr val="565755"/>
                </a:solidFill>
                <a:latin typeface="Aptos" panose="020B0004020202020204" pitchFamily="34" charset="0"/>
                <a:cs typeface="Rubik Light"/>
              </a:rPr>
              <a:t>the</a:t>
            </a:r>
            <a:r>
              <a:rPr lang="en-US" sz="1600" b="0" spc="14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anticipated</a:t>
            </a:r>
            <a:r>
              <a:rPr lang="en-US" sz="1600" b="0" spc="16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trends.</a:t>
            </a:r>
            <a:r>
              <a:rPr lang="en-US" sz="1600" b="0" spc="15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Neither</a:t>
            </a:r>
            <a:r>
              <a:rPr lang="en-US" sz="1600" b="0" spc="16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Bajaj</a:t>
            </a:r>
            <a:r>
              <a:rPr lang="en-US" sz="1600" b="0" spc="16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Finserv</a:t>
            </a:r>
            <a:r>
              <a:rPr lang="en-US" sz="1600" b="0" spc="15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Mutual</a:t>
            </a:r>
            <a:r>
              <a:rPr lang="en-US" sz="1600" b="0" spc="16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Fund</a:t>
            </a:r>
            <a:r>
              <a:rPr lang="en-US" sz="1600" b="0" spc="16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t>
            </a:r>
            <a:r>
              <a:rPr lang="en-US" sz="1600" b="0" spc="16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Bajaj</a:t>
            </a:r>
            <a:r>
              <a:rPr lang="en-US" sz="1600" b="0" spc="15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Finserv</a:t>
            </a:r>
            <a:r>
              <a:rPr lang="en-US" sz="1600" b="0" spc="16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Mutual</a:t>
            </a:r>
            <a:r>
              <a:rPr lang="en-US" sz="1600" b="0" spc="16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Fund</a:t>
            </a:r>
            <a:r>
              <a:rPr lang="en-US" sz="1600" b="0" spc="16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Trustee</a:t>
            </a:r>
            <a:r>
              <a:rPr lang="en-US" sz="1600" b="0" spc="16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Limited</a:t>
            </a:r>
            <a:r>
              <a:rPr lang="en-US" sz="1600" b="0" spc="15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t>
            </a:r>
            <a:r>
              <a:rPr lang="en-US" sz="1600" b="0" spc="16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Bajaj</a:t>
            </a:r>
            <a:r>
              <a:rPr lang="en-US" sz="1600" b="0" spc="16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Finserv</a:t>
            </a:r>
            <a:r>
              <a:rPr lang="en-US" sz="1600" b="0" spc="175" dirty="0">
                <a:solidFill>
                  <a:srgbClr val="565755"/>
                </a:solidFill>
                <a:latin typeface="Aptos" panose="020B0004020202020204" pitchFamily="34" charset="0"/>
                <a:cs typeface="Rubik Light"/>
              </a:rPr>
              <a:t> </a:t>
            </a:r>
            <a:r>
              <a:rPr lang="en-US" sz="1600" b="0" spc="-10" dirty="0">
                <a:solidFill>
                  <a:srgbClr val="565755"/>
                </a:solidFill>
                <a:latin typeface="Aptos" panose="020B0004020202020204" pitchFamily="34" charset="0"/>
                <a:cs typeface="Rubik Light"/>
              </a:rPr>
              <a:t>Asset </a:t>
            </a:r>
            <a:r>
              <a:rPr lang="en-US" sz="1600" b="0" dirty="0">
                <a:solidFill>
                  <a:srgbClr val="565755"/>
                </a:solidFill>
                <a:latin typeface="Aptos" panose="020B0004020202020204" pitchFamily="34" charset="0"/>
                <a:cs typeface="Rubik Light"/>
              </a:rPr>
              <a:t>Management</a:t>
            </a:r>
            <a:r>
              <a:rPr lang="en-US" sz="1600" b="0" spc="23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Limited</a:t>
            </a:r>
            <a:r>
              <a:rPr lang="en-US" sz="1600" b="0" spc="254"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nor</a:t>
            </a:r>
            <a:r>
              <a:rPr lang="en-US" sz="1600" b="0" spc="24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its</a:t>
            </a:r>
            <a:r>
              <a:rPr lang="en-US" sz="1600" b="0" spc="25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Directors</a:t>
            </a:r>
            <a:r>
              <a:rPr lang="en-US" sz="1600" b="0" spc="254"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or</a:t>
            </a:r>
            <a:r>
              <a:rPr lang="en-US" sz="1600" b="0" spc="24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employees</a:t>
            </a:r>
            <a:r>
              <a:rPr lang="en-US" sz="1600" b="0" spc="25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shall</a:t>
            </a:r>
            <a:r>
              <a:rPr lang="en-US" sz="1600" b="0" spc="254"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be</a:t>
            </a:r>
            <a:r>
              <a:rPr lang="en-US" sz="1600" b="0" spc="24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liable</a:t>
            </a:r>
            <a:r>
              <a:rPr lang="en-US" sz="1600" b="0" spc="25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for</a:t>
            </a:r>
            <a:r>
              <a:rPr lang="en-US" sz="1600" b="0" spc="25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any</a:t>
            </a:r>
            <a:r>
              <a:rPr lang="en-US" sz="1600" b="0" spc="24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damages</a:t>
            </a:r>
            <a:r>
              <a:rPr lang="en-US" sz="1600" b="0" spc="24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whether</a:t>
            </a:r>
            <a:r>
              <a:rPr lang="en-US" sz="1600" b="0" spc="254"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direct</a:t>
            </a:r>
            <a:r>
              <a:rPr lang="en-US" sz="1600" b="0" spc="254"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or</a:t>
            </a:r>
            <a:r>
              <a:rPr lang="en-US" sz="1600" b="0" spc="25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indirect,</a:t>
            </a:r>
            <a:r>
              <a:rPr lang="en-US" sz="1600" b="0" spc="250" dirty="0">
                <a:solidFill>
                  <a:srgbClr val="565755"/>
                </a:solidFill>
                <a:latin typeface="Aptos" panose="020B0004020202020204" pitchFamily="34" charset="0"/>
                <a:cs typeface="Rubik Light"/>
              </a:rPr>
              <a:t> </a:t>
            </a:r>
            <a:r>
              <a:rPr lang="en-US" sz="1600" b="0" spc="-10" dirty="0">
                <a:solidFill>
                  <a:srgbClr val="565755"/>
                </a:solidFill>
                <a:latin typeface="Aptos" panose="020B0004020202020204" pitchFamily="34" charset="0"/>
                <a:cs typeface="Rubik Light"/>
              </a:rPr>
              <a:t>incidental, </a:t>
            </a:r>
            <a:r>
              <a:rPr lang="en-US" sz="1600" b="0" dirty="0">
                <a:solidFill>
                  <a:srgbClr val="565755"/>
                </a:solidFill>
                <a:latin typeface="Aptos" panose="020B0004020202020204" pitchFamily="34" charset="0"/>
                <a:cs typeface="Rubik Light"/>
              </a:rPr>
              <a:t>punitive</a:t>
            </a:r>
            <a:r>
              <a:rPr lang="en-US" sz="1600" b="0" spc="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special</a:t>
            </a:r>
            <a:r>
              <a:rPr lang="en-US" sz="1600" b="0" spc="2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or</a:t>
            </a:r>
            <a:r>
              <a:rPr lang="en-US" sz="1600" b="0" spc="2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consequential</a:t>
            </a:r>
            <a:r>
              <a:rPr lang="en-US" sz="1600" b="0" spc="2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including</a:t>
            </a:r>
            <a:r>
              <a:rPr lang="en-US" sz="1600" b="0" spc="2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lost</a:t>
            </a:r>
            <a:r>
              <a:rPr lang="en-US" sz="1600" b="0" spc="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revenue</a:t>
            </a:r>
            <a:r>
              <a:rPr lang="en-US" sz="1600" b="0" spc="2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or</a:t>
            </a:r>
            <a:r>
              <a:rPr lang="en-US" sz="1600" b="0" spc="2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lost</a:t>
            </a:r>
            <a:r>
              <a:rPr lang="en-US" sz="1600" b="0" spc="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profits</a:t>
            </a:r>
            <a:r>
              <a:rPr lang="en-US" sz="1600" b="0" spc="1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that</a:t>
            </a:r>
            <a:r>
              <a:rPr lang="en-US" sz="1600" b="0" spc="2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may</a:t>
            </a:r>
            <a:r>
              <a:rPr lang="en-US" sz="1600" b="0" spc="1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arise</a:t>
            </a:r>
            <a:r>
              <a:rPr lang="en-US" sz="1600" b="0" spc="2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from</a:t>
            </a:r>
            <a:r>
              <a:rPr lang="en-US" sz="1600" b="0" spc="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or</a:t>
            </a:r>
            <a:r>
              <a:rPr lang="en-US" sz="1600" b="0" spc="1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in</a:t>
            </a:r>
            <a:r>
              <a:rPr lang="en-US" sz="1600" b="0" spc="2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connection</a:t>
            </a:r>
            <a:r>
              <a:rPr lang="en-US" sz="1600" b="0" spc="3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with</a:t>
            </a:r>
            <a:r>
              <a:rPr lang="en-US" sz="1600" b="0" spc="2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the</a:t>
            </a:r>
            <a:r>
              <a:rPr lang="en-US" sz="1600" b="0" spc="2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use</a:t>
            </a:r>
            <a:r>
              <a:rPr lang="en-US" sz="1600" b="0" spc="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of</a:t>
            </a:r>
            <a:r>
              <a:rPr lang="en-US" sz="1600" b="0" spc="10" dirty="0">
                <a:solidFill>
                  <a:srgbClr val="565755"/>
                </a:solidFill>
                <a:latin typeface="Aptos" panose="020B0004020202020204" pitchFamily="34" charset="0"/>
                <a:cs typeface="Rubik Light"/>
              </a:rPr>
              <a:t> </a:t>
            </a:r>
            <a:r>
              <a:rPr lang="en-US" sz="1600" b="0" spc="-25" dirty="0">
                <a:solidFill>
                  <a:srgbClr val="565755"/>
                </a:solidFill>
                <a:latin typeface="Aptos" panose="020B0004020202020204" pitchFamily="34" charset="0"/>
                <a:cs typeface="Rubik Light"/>
              </a:rPr>
              <a:t>the </a:t>
            </a:r>
            <a:r>
              <a:rPr lang="en-US" sz="1600" b="0" dirty="0">
                <a:solidFill>
                  <a:srgbClr val="565755"/>
                </a:solidFill>
                <a:latin typeface="Aptos" panose="020B0004020202020204" pitchFamily="34" charset="0"/>
                <a:cs typeface="Rubik Light"/>
              </a:rPr>
              <a:t>information.</a:t>
            </a:r>
            <a:r>
              <a:rPr lang="en-US" sz="1600" b="0" spc="8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Investors</a:t>
            </a:r>
            <a:r>
              <a:rPr lang="en-US" sz="1600" b="0" spc="9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are</a:t>
            </a:r>
            <a:r>
              <a:rPr lang="en-US" sz="1600" b="0" spc="9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advised</a:t>
            </a:r>
            <a:r>
              <a:rPr lang="en-US" sz="1600" b="0" spc="8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to</a:t>
            </a:r>
            <a:r>
              <a:rPr lang="en-US" sz="1600" b="0" spc="9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consult</a:t>
            </a:r>
            <a:r>
              <a:rPr lang="en-US" sz="1600" b="0" spc="9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their</a:t>
            </a:r>
            <a:r>
              <a:rPr lang="en-US" sz="1600" b="0" spc="9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own</a:t>
            </a:r>
            <a:r>
              <a:rPr lang="en-US" sz="1600" b="0" spc="9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investment</a:t>
            </a:r>
            <a:r>
              <a:rPr lang="en-US" sz="1600" b="0" spc="9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advisor</a:t>
            </a:r>
            <a:r>
              <a:rPr lang="en-US" sz="1600" b="0" spc="9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before</a:t>
            </a:r>
            <a:r>
              <a:rPr lang="en-US" sz="1600" b="0" spc="8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making</a:t>
            </a:r>
            <a:r>
              <a:rPr lang="en-US" sz="1600" b="0" spc="9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any</a:t>
            </a:r>
            <a:r>
              <a:rPr lang="en-US" sz="1600" b="0" spc="9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investment</a:t>
            </a:r>
            <a:r>
              <a:rPr lang="en-US" sz="1600" b="0" spc="8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decision</a:t>
            </a:r>
            <a:r>
              <a:rPr lang="en-US" sz="1600" b="0" spc="9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in</a:t>
            </a:r>
            <a:r>
              <a:rPr lang="en-US" sz="1600" b="0" spc="9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light</a:t>
            </a:r>
            <a:r>
              <a:rPr lang="en-US" sz="1600" b="0" spc="80" dirty="0">
                <a:solidFill>
                  <a:srgbClr val="565755"/>
                </a:solidFill>
                <a:latin typeface="Aptos" panose="020B0004020202020204" pitchFamily="34" charset="0"/>
                <a:cs typeface="Rubik Light"/>
              </a:rPr>
              <a:t> </a:t>
            </a:r>
            <a:r>
              <a:rPr lang="en-US" sz="1600" b="0" spc="-25" dirty="0">
                <a:solidFill>
                  <a:srgbClr val="565755"/>
                </a:solidFill>
                <a:latin typeface="Aptos" panose="020B0004020202020204" pitchFamily="34" charset="0"/>
                <a:cs typeface="Rubik Light"/>
              </a:rPr>
              <a:t>of </a:t>
            </a:r>
            <a:r>
              <a:rPr lang="en-US" sz="1600" b="0" dirty="0">
                <a:solidFill>
                  <a:srgbClr val="565755"/>
                </a:solidFill>
                <a:latin typeface="Aptos" panose="020B0004020202020204" pitchFamily="34" charset="0"/>
                <a:cs typeface="Rubik Light"/>
              </a:rPr>
              <a:t>their risk appetite,</a:t>
            </a:r>
            <a:r>
              <a:rPr lang="en-US" sz="1600" b="0" spc="-1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investment</a:t>
            </a:r>
            <a:r>
              <a:rPr lang="en-US" sz="1600" b="0" spc="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goals</a:t>
            </a:r>
            <a:r>
              <a:rPr lang="en-US" sz="1600" b="0" spc="-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and horizon.</a:t>
            </a:r>
            <a:r>
              <a:rPr lang="en-US" sz="1600" b="0" spc="-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This</a:t>
            </a:r>
            <a:r>
              <a:rPr lang="en-US" sz="1600" b="0" spc="-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information is</a:t>
            </a:r>
            <a:r>
              <a:rPr lang="en-US" sz="1600" b="0" spc="-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subject</a:t>
            </a:r>
            <a:r>
              <a:rPr lang="en-US" sz="1600" b="0" spc="-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to</a:t>
            </a:r>
            <a:r>
              <a:rPr lang="en-US" sz="1600" b="0" spc="-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change</a:t>
            </a:r>
            <a:r>
              <a:rPr lang="en-US" sz="1600" b="0" spc="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without</a:t>
            </a:r>
            <a:r>
              <a:rPr lang="en-US" sz="1600" b="0" spc="-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any</a:t>
            </a:r>
            <a:r>
              <a:rPr lang="en-US" sz="1600" b="0" spc="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prior </a:t>
            </a:r>
            <a:r>
              <a:rPr lang="en-US" sz="1600" b="0" spc="-10" dirty="0">
                <a:solidFill>
                  <a:srgbClr val="565755"/>
                </a:solidFill>
                <a:latin typeface="Aptos" panose="020B0004020202020204" pitchFamily="34" charset="0"/>
                <a:cs typeface="Rubik Light"/>
              </a:rPr>
              <a:t>notice.</a:t>
            </a:r>
            <a:endParaRPr lang="en-US" sz="1600" dirty="0">
              <a:latin typeface="Aptos" panose="020B0004020202020204" pitchFamily="34" charset="0"/>
              <a:cs typeface="Rubik Light"/>
            </a:endParaRPr>
          </a:p>
          <a:p>
            <a:pPr>
              <a:lnSpc>
                <a:spcPct val="100000"/>
              </a:lnSpc>
            </a:pPr>
            <a:endParaRPr lang="en-US" sz="1900" dirty="0">
              <a:latin typeface="Aptos" panose="020B0004020202020204" pitchFamily="34" charset="0"/>
              <a:cs typeface="Rubik Light"/>
            </a:endParaRPr>
          </a:p>
          <a:p>
            <a:pPr>
              <a:lnSpc>
                <a:spcPct val="100000"/>
              </a:lnSpc>
              <a:spcBef>
                <a:spcPts val="40"/>
              </a:spcBef>
            </a:pPr>
            <a:endParaRPr lang="en-US" sz="1400" dirty="0">
              <a:latin typeface="Aptos" panose="020B0004020202020204" pitchFamily="34" charset="0"/>
              <a:cs typeface="Rubik Light"/>
            </a:endParaRPr>
          </a:p>
          <a:p>
            <a:pPr marL="909319">
              <a:lnSpc>
                <a:spcPct val="100000"/>
              </a:lnSpc>
            </a:pPr>
            <a:r>
              <a:rPr lang="en-US" sz="1600" b="0" dirty="0">
                <a:solidFill>
                  <a:srgbClr val="565755"/>
                </a:solidFill>
                <a:latin typeface="Aptos" panose="020B0004020202020204" pitchFamily="34" charset="0"/>
                <a:cs typeface="Rubik Light"/>
              </a:rPr>
              <a:t>Mutual</a:t>
            </a:r>
            <a:r>
              <a:rPr lang="en-US" sz="1600" b="0" spc="-2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Fund</a:t>
            </a:r>
            <a:r>
              <a:rPr lang="en-US" sz="1600" b="0" spc="-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investments</a:t>
            </a:r>
            <a:r>
              <a:rPr lang="en-US" sz="1600" b="0" spc="-1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are subject</a:t>
            </a:r>
            <a:r>
              <a:rPr lang="en-US" sz="1600" b="0" spc="-2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to</a:t>
            </a:r>
            <a:r>
              <a:rPr lang="en-US" sz="1600" b="0" spc="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market</a:t>
            </a:r>
            <a:r>
              <a:rPr lang="en-US" sz="1600" b="0" spc="-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risks,</a:t>
            </a:r>
            <a:r>
              <a:rPr lang="en-US" sz="1600" b="0" spc="-1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read</a:t>
            </a:r>
            <a:r>
              <a:rPr lang="en-US" sz="1600" b="0" spc="-10"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all</a:t>
            </a:r>
            <a:r>
              <a:rPr lang="en-US" sz="1600" b="0" spc="-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scheme</a:t>
            </a:r>
            <a:r>
              <a:rPr lang="en-US" sz="1600" b="0" spc="-1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related</a:t>
            </a:r>
            <a:r>
              <a:rPr lang="en-US" sz="1600" b="0" spc="-15" dirty="0">
                <a:solidFill>
                  <a:srgbClr val="565755"/>
                </a:solidFill>
                <a:latin typeface="Aptos" panose="020B0004020202020204" pitchFamily="34" charset="0"/>
                <a:cs typeface="Rubik Light"/>
              </a:rPr>
              <a:t> </a:t>
            </a:r>
            <a:r>
              <a:rPr lang="en-US" sz="1600" b="0" dirty="0">
                <a:solidFill>
                  <a:srgbClr val="565755"/>
                </a:solidFill>
                <a:latin typeface="Aptos" panose="020B0004020202020204" pitchFamily="34" charset="0"/>
                <a:cs typeface="Rubik Light"/>
              </a:rPr>
              <a:t>documents</a:t>
            </a:r>
            <a:r>
              <a:rPr lang="en-US" sz="1600" b="0" spc="-10" dirty="0">
                <a:solidFill>
                  <a:srgbClr val="565755"/>
                </a:solidFill>
                <a:latin typeface="Aptos" panose="020B0004020202020204" pitchFamily="34" charset="0"/>
                <a:cs typeface="Rubik Light"/>
              </a:rPr>
              <a:t> carefully.</a:t>
            </a:r>
            <a:endParaRPr lang="en-US" sz="1600" dirty="0">
              <a:latin typeface="Aptos" panose="020B0004020202020204" pitchFamily="34" charset="0"/>
              <a:cs typeface="Rubik Light"/>
            </a:endParaRPr>
          </a:p>
        </p:txBody>
      </p:sp>
      <p:sp>
        <p:nvSpPr>
          <p:cNvPr id="4" name="object 4"/>
          <p:cNvSpPr/>
          <p:nvPr/>
        </p:nvSpPr>
        <p:spPr>
          <a:xfrm>
            <a:off x="427481" y="921258"/>
            <a:ext cx="1095375" cy="57150"/>
          </a:xfrm>
          <a:custGeom>
            <a:avLst/>
            <a:gdLst/>
            <a:ahLst/>
            <a:cxnLst/>
            <a:rect l="l" t="t" r="r" b="b"/>
            <a:pathLst>
              <a:path w="1095375" h="57150">
                <a:moveTo>
                  <a:pt x="1094994" y="0"/>
                </a:moveTo>
                <a:lnTo>
                  <a:pt x="0" y="0"/>
                </a:lnTo>
                <a:lnTo>
                  <a:pt x="0" y="57150"/>
                </a:lnTo>
                <a:lnTo>
                  <a:pt x="1094994" y="57150"/>
                </a:lnTo>
                <a:lnTo>
                  <a:pt x="1094994" y="0"/>
                </a:lnTo>
                <a:close/>
              </a:path>
            </a:pathLst>
          </a:custGeom>
          <a:solidFill>
            <a:srgbClr val="005DAC"/>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34111" rIns="0" bIns="0" rtlCol="0">
            <a:spAutoFit/>
          </a:bodyPr>
          <a:lstStyle/>
          <a:p>
            <a:pPr marL="12700">
              <a:lnSpc>
                <a:spcPct val="100000"/>
              </a:lnSpc>
              <a:spcBef>
                <a:spcPts val="100"/>
              </a:spcBef>
            </a:pPr>
            <a:r>
              <a:rPr spc="-10"/>
              <a:t>Disclaimer</a:t>
            </a:r>
          </a:p>
        </p:txBody>
      </p:sp>
      <p:sp>
        <p:nvSpPr>
          <p:cNvPr id="11" name="TextBox 10">
            <a:extLst>
              <a:ext uri="{FF2B5EF4-FFF2-40B4-BE49-F238E27FC236}">
                <a16:creationId xmlns:a16="http://schemas.microsoft.com/office/drawing/2014/main" id="{4F7524CA-1F1F-1B1A-9B85-75F036F3E9C1}"/>
              </a:ext>
            </a:extLst>
          </p:cNvPr>
          <p:cNvSpPr txBox="1"/>
          <p:nvPr/>
        </p:nvSpPr>
        <p:spPr>
          <a:xfrm>
            <a:off x="65695" y="6553521"/>
            <a:ext cx="3752950" cy="276999"/>
          </a:xfrm>
          <a:prstGeom prst="rect">
            <a:avLst/>
          </a:prstGeom>
          <a:noFill/>
        </p:spPr>
        <p:txBody>
          <a:bodyPr wrap="none" rtlCol="0">
            <a:spAutoFit/>
          </a:bodyPr>
          <a:lstStyle/>
          <a:p>
            <a:r>
              <a:rPr lang="fr-FR" sz="1200" b="1">
                <a:solidFill>
                  <a:srgbClr val="005CAC"/>
                </a:solidFill>
                <a:latin typeface="Rubik Bold" pitchFamily="2" charset="-79"/>
                <a:cs typeface="Rubik Bold" pitchFamily="2" charset="-79"/>
              </a:rPr>
              <a:t>BAJAJ FINSERV ASSET MANAGEMENT LIMITED</a:t>
            </a:r>
            <a:endParaRPr lang="en-US" sz="1200" b="1">
              <a:solidFill>
                <a:srgbClr val="005CAC"/>
              </a:solidFill>
              <a:latin typeface="Rubik Bold" pitchFamily="2" charset="-79"/>
              <a:cs typeface="Rubik Bold" pitchFamily="2" charset="-79"/>
            </a:endParaRPr>
          </a:p>
        </p:txBody>
      </p:sp>
      <p:pic>
        <p:nvPicPr>
          <p:cNvPr id="12" name="Picture 11" descr="A blue and black sign with white text&#10;&#10;AI-generated content may be incorrect.">
            <a:extLst>
              <a:ext uri="{FF2B5EF4-FFF2-40B4-BE49-F238E27FC236}">
                <a16:creationId xmlns:a16="http://schemas.microsoft.com/office/drawing/2014/main" id="{1E7845D1-7BAB-DC81-11A8-834E7CD5A3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249" y="123340"/>
            <a:ext cx="1401991" cy="5910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1747" y="1940052"/>
            <a:ext cx="3054985" cy="939800"/>
          </a:xfrm>
          <a:prstGeom prst="rect">
            <a:avLst/>
          </a:prstGeom>
        </p:spPr>
        <p:txBody>
          <a:bodyPr vert="horz" wrap="square" lIns="0" tIns="12700" rIns="0" bIns="0" rtlCol="0">
            <a:spAutoFit/>
          </a:bodyPr>
          <a:lstStyle/>
          <a:p>
            <a:pPr marL="12700" marR="5080">
              <a:lnSpc>
                <a:spcPct val="100000"/>
              </a:lnSpc>
              <a:spcBef>
                <a:spcPts val="100"/>
              </a:spcBef>
            </a:pPr>
            <a:r>
              <a:t>What is </a:t>
            </a:r>
            <a:r>
              <a:rPr spc="-25"/>
              <a:t>an </a:t>
            </a:r>
            <a:r>
              <a:t>Economic</a:t>
            </a:r>
            <a:r>
              <a:rPr spc="5"/>
              <a:t> </a:t>
            </a:r>
            <a:r>
              <a:rPr spc="-10"/>
              <a:t>Moat?</a:t>
            </a:r>
          </a:p>
        </p:txBody>
      </p:sp>
      <p:sp>
        <p:nvSpPr>
          <p:cNvPr id="3" name="object 3"/>
          <p:cNvSpPr/>
          <p:nvPr/>
        </p:nvSpPr>
        <p:spPr>
          <a:xfrm>
            <a:off x="7404354" y="3045714"/>
            <a:ext cx="1095375" cy="57150"/>
          </a:xfrm>
          <a:custGeom>
            <a:avLst/>
            <a:gdLst/>
            <a:ahLst/>
            <a:cxnLst/>
            <a:rect l="l" t="t" r="r" b="b"/>
            <a:pathLst>
              <a:path w="1095375" h="57150">
                <a:moveTo>
                  <a:pt x="1094994" y="0"/>
                </a:moveTo>
                <a:lnTo>
                  <a:pt x="0" y="0"/>
                </a:lnTo>
                <a:lnTo>
                  <a:pt x="0" y="57150"/>
                </a:lnTo>
                <a:lnTo>
                  <a:pt x="1094994" y="57150"/>
                </a:lnTo>
                <a:lnTo>
                  <a:pt x="1094994" y="0"/>
                </a:lnTo>
                <a:close/>
              </a:path>
            </a:pathLst>
          </a:custGeom>
          <a:solidFill>
            <a:srgbClr val="005DAC"/>
          </a:solidFill>
        </p:spPr>
        <p:txBody>
          <a:bodyPr wrap="square" lIns="0" tIns="0" rIns="0" bIns="0" rtlCol="0"/>
          <a:lstStyle/>
          <a:p>
            <a:endParaRPr/>
          </a:p>
        </p:txBody>
      </p:sp>
      <p:sp>
        <p:nvSpPr>
          <p:cNvPr id="4" name="object 4"/>
          <p:cNvSpPr txBox="1"/>
          <p:nvPr/>
        </p:nvSpPr>
        <p:spPr>
          <a:xfrm>
            <a:off x="7381747" y="3648964"/>
            <a:ext cx="4224020" cy="1524968"/>
          </a:xfrm>
          <a:prstGeom prst="rect">
            <a:avLst/>
          </a:prstGeom>
        </p:spPr>
        <p:txBody>
          <a:bodyPr vert="horz" wrap="square" lIns="0" tIns="48894" rIns="0" bIns="0" rtlCol="0">
            <a:spAutoFit/>
          </a:bodyPr>
          <a:lstStyle/>
          <a:p>
            <a:pPr marL="12700" marR="5080" algn="l">
              <a:lnSpc>
                <a:spcPts val="2270"/>
              </a:lnSpc>
              <a:spcBef>
                <a:spcPts val="384"/>
              </a:spcBef>
            </a:pPr>
            <a:r>
              <a:rPr lang="en-US" sz="2100" b="0" dirty="0">
                <a:solidFill>
                  <a:srgbClr val="1F271F"/>
                </a:solidFill>
                <a:latin typeface="Aptos" panose="020B0004020202020204" pitchFamily="34" charset="0"/>
                <a:cs typeface="Rubik Light"/>
              </a:rPr>
              <a:t>The</a:t>
            </a:r>
            <a:r>
              <a:rPr lang="en-US" sz="2100" b="0" spc="220" dirty="0">
                <a:solidFill>
                  <a:srgbClr val="1F271F"/>
                </a:solidFill>
                <a:latin typeface="Aptos" panose="020B0004020202020204" pitchFamily="34" charset="0"/>
                <a:cs typeface="Rubik Light"/>
              </a:rPr>
              <a:t>  </a:t>
            </a:r>
            <a:r>
              <a:rPr lang="en-US" sz="2100" b="0" dirty="0">
                <a:solidFill>
                  <a:srgbClr val="1F271F"/>
                </a:solidFill>
                <a:latin typeface="Aptos" panose="020B0004020202020204" pitchFamily="34" charset="0"/>
                <a:cs typeface="Rubik Light"/>
              </a:rPr>
              <a:t>Economic</a:t>
            </a:r>
            <a:r>
              <a:rPr lang="en-US" sz="2100" b="0" spc="225" dirty="0">
                <a:solidFill>
                  <a:srgbClr val="1F271F"/>
                </a:solidFill>
                <a:latin typeface="Aptos" panose="020B0004020202020204" pitchFamily="34" charset="0"/>
                <a:cs typeface="Rubik Light"/>
              </a:rPr>
              <a:t>  </a:t>
            </a:r>
            <a:r>
              <a:rPr lang="en-US" sz="2100" b="0" dirty="0">
                <a:solidFill>
                  <a:srgbClr val="1F271F"/>
                </a:solidFill>
                <a:latin typeface="Aptos" panose="020B0004020202020204" pitchFamily="34" charset="0"/>
                <a:cs typeface="Rubik Light"/>
              </a:rPr>
              <a:t>moats</a:t>
            </a:r>
            <a:r>
              <a:rPr lang="en-US" sz="2100" b="0" spc="220" dirty="0">
                <a:solidFill>
                  <a:srgbClr val="1F271F"/>
                </a:solidFill>
                <a:latin typeface="Aptos" panose="020B0004020202020204" pitchFamily="34" charset="0"/>
                <a:cs typeface="Rubik Light"/>
              </a:rPr>
              <a:t>  </a:t>
            </a:r>
            <a:r>
              <a:rPr lang="en-US" sz="2100" b="0" spc="-10" dirty="0">
                <a:solidFill>
                  <a:srgbClr val="1F271F"/>
                </a:solidFill>
                <a:latin typeface="Aptos" panose="020B0004020202020204" pitchFamily="34" charset="0"/>
                <a:cs typeface="Rubik Light"/>
              </a:rPr>
              <a:t>safeguard </a:t>
            </a:r>
            <a:r>
              <a:rPr lang="en-US" sz="2100" b="0" dirty="0">
                <a:solidFill>
                  <a:srgbClr val="1F271F"/>
                </a:solidFill>
                <a:latin typeface="Aptos" panose="020B0004020202020204" pitchFamily="34" charset="0"/>
                <a:cs typeface="Rubik Light"/>
              </a:rPr>
              <a:t>businesses</a:t>
            </a:r>
            <a:r>
              <a:rPr lang="en-US" sz="2100" b="0" spc="-5" dirty="0">
                <a:solidFill>
                  <a:srgbClr val="1F271F"/>
                </a:solidFill>
                <a:latin typeface="Aptos" panose="020B0004020202020204" pitchFamily="34" charset="0"/>
                <a:cs typeface="Rubik Light"/>
              </a:rPr>
              <a:t> </a:t>
            </a:r>
            <a:r>
              <a:rPr lang="en-US" sz="2100" b="0" dirty="0">
                <a:solidFill>
                  <a:srgbClr val="1F271F"/>
                </a:solidFill>
                <a:latin typeface="Aptos" panose="020B0004020202020204" pitchFamily="34" charset="0"/>
                <a:cs typeface="Rubik Light"/>
              </a:rPr>
              <a:t>by</a:t>
            </a:r>
            <a:r>
              <a:rPr lang="en-US" sz="2100" b="0" spc="-15" dirty="0">
                <a:solidFill>
                  <a:srgbClr val="1F271F"/>
                </a:solidFill>
                <a:latin typeface="Aptos" panose="020B0004020202020204" pitchFamily="34" charset="0"/>
                <a:cs typeface="Rubik Light"/>
              </a:rPr>
              <a:t> </a:t>
            </a:r>
            <a:r>
              <a:rPr lang="en-US" sz="2100" b="0" dirty="0">
                <a:solidFill>
                  <a:srgbClr val="1F271F"/>
                </a:solidFill>
                <a:latin typeface="Aptos" panose="020B0004020202020204" pitchFamily="34" charset="0"/>
                <a:cs typeface="Rubik Light"/>
              </a:rPr>
              <a:t>shielding</a:t>
            </a:r>
            <a:r>
              <a:rPr lang="en-US" sz="2100" b="0" spc="-15" dirty="0">
                <a:solidFill>
                  <a:srgbClr val="1F271F"/>
                </a:solidFill>
                <a:latin typeface="Aptos" panose="020B0004020202020204" pitchFamily="34" charset="0"/>
                <a:cs typeface="Rubik Light"/>
              </a:rPr>
              <a:t> </a:t>
            </a:r>
            <a:r>
              <a:rPr lang="en-US" sz="2100" b="0" dirty="0">
                <a:solidFill>
                  <a:srgbClr val="1F271F"/>
                </a:solidFill>
                <a:latin typeface="Aptos" panose="020B0004020202020204" pitchFamily="34" charset="0"/>
                <a:cs typeface="Rubik Light"/>
              </a:rPr>
              <a:t>them</a:t>
            </a:r>
            <a:r>
              <a:rPr lang="en-US" sz="2100" b="0" spc="-15" dirty="0">
                <a:solidFill>
                  <a:srgbClr val="1F271F"/>
                </a:solidFill>
                <a:latin typeface="Aptos" panose="020B0004020202020204" pitchFamily="34" charset="0"/>
                <a:cs typeface="Rubik Light"/>
              </a:rPr>
              <a:t> </a:t>
            </a:r>
            <a:r>
              <a:rPr lang="en-US" sz="2100" b="0" spc="-20" dirty="0">
                <a:solidFill>
                  <a:srgbClr val="1F271F"/>
                </a:solidFill>
                <a:latin typeface="Aptos" panose="020B0004020202020204" pitchFamily="34" charset="0"/>
                <a:cs typeface="Rubik Light"/>
              </a:rPr>
              <a:t>from </a:t>
            </a:r>
            <a:r>
              <a:rPr lang="en-US" sz="2100" b="0" dirty="0">
                <a:solidFill>
                  <a:srgbClr val="1F271F"/>
                </a:solidFill>
                <a:latin typeface="Aptos" panose="020B0004020202020204" pitchFamily="34" charset="0"/>
                <a:cs typeface="Rubik Light"/>
              </a:rPr>
              <a:t>competitors,</a:t>
            </a:r>
            <a:r>
              <a:rPr lang="en-US" sz="2100" b="0" spc="295" dirty="0">
                <a:solidFill>
                  <a:srgbClr val="1F271F"/>
                </a:solidFill>
                <a:latin typeface="Aptos" panose="020B0004020202020204" pitchFamily="34" charset="0"/>
                <a:cs typeface="Rubik Light"/>
              </a:rPr>
              <a:t>    </a:t>
            </a:r>
            <a:r>
              <a:rPr lang="en-US" sz="2100" b="0" dirty="0">
                <a:solidFill>
                  <a:srgbClr val="1F271F"/>
                </a:solidFill>
                <a:latin typeface="Aptos" panose="020B0004020202020204" pitchFamily="34" charset="0"/>
                <a:cs typeface="Rubik Light"/>
              </a:rPr>
              <a:t>preserving</a:t>
            </a:r>
            <a:r>
              <a:rPr lang="en-US" sz="2100" b="0" spc="300" dirty="0">
                <a:solidFill>
                  <a:srgbClr val="1F271F"/>
                </a:solidFill>
                <a:latin typeface="Aptos" panose="020B0004020202020204" pitchFamily="34" charset="0"/>
                <a:cs typeface="Rubik Light"/>
              </a:rPr>
              <a:t>    </a:t>
            </a:r>
            <a:r>
              <a:rPr lang="en-US" sz="2100" b="0" spc="-20" dirty="0">
                <a:solidFill>
                  <a:srgbClr val="1F271F"/>
                </a:solidFill>
                <a:latin typeface="Aptos" panose="020B0004020202020204" pitchFamily="34" charset="0"/>
                <a:cs typeface="Rubik Light"/>
              </a:rPr>
              <a:t>their </a:t>
            </a:r>
            <a:r>
              <a:rPr lang="en-US" sz="2100" b="0" dirty="0">
                <a:solidFill>
                  <a:srgbClr val="1F271F"/>
                </a:solidFill>
                <a:latin typeface="Aptos" panose="020B0004020202020204" pitchFamily="34" charset="0"/>
                <a:cs typeface="Rubik Light"/>
              </a:rPr>
              <a:t>market</a:t>
            </a:r>
            <a:r>
              <a:rPr lang="en-US" sz="2100" b="0" spc="160" dirty="0">
                <a:solidFill>
                  <a:srgbClr val="1F271F"/>
                </a:solidFill>
                <a:latin typeface="Aptos" panose="020B0004020202020204" pitchFamily="34" charset="0"/>
                <a:cs typeface="Rubik Light"/>
              </a:rPr>
              <a:t>  </a:t>
            </a:r>
            <a:r>
              <a:rPr lang="en-US" sz="2100" b="0" dirty="0">
                <a:solidFill>
                  <a:srgbClr val="1F271F"/>
                </a:solidFill>
                <a:latin typeface="Aptos" panose="020B0004020202020204" pitchFamily="34" charset="0"/>
                <a:cs typeface="Rubik Light"/>
              </a:rPr>
              <a:t>share,</a:t>
            </a:r>
            <a:r>
              <a:rPr lang="en-US" sz="2100" b="0" spc="155" dirty="0">
                <a:solidFill>
                  <a:srgbClr val="1F271F"/>
                </a:solidFill>
                <a:latin typeface="Aptos" panose="020B0004020202020204" pitchFamily="34" charset="0"/>
                <a:cs typeface="Rubik Light"/>
              </a:rPr>
              <a:t>  </a:t>
            </a:r>
            <a:r>
              <a:rPr lang="en-US" sz="2100" b="0" dirty="0">
                <a:solidFill>
                  <a:srgbClr val="1F271F"/>
                </a:solidFill>
                <a:latin typeface="Aptos" panose="020B0004020202020204" pitchFamily="34" charset="0"/>
                <a:cs typeface="Rubik Light"/>
              </a:rPr>
              <a:t>and</a:t>
            </a:r>
            <a:r>
              <a:rPr lang="en-US" sz="2100" b="0" spc="160" dirty="0">
                <a:solidFill>
                  <a:srgbClr val="1F271F"/>
                </a:solidFill>
                <a:latin typeface="Aptos" panose="020B0004020202020204" pitchFamily="34" charset="0"/>
                <a:cs typeface="Rubik Light"/>
              </a:rPr>
              <a:t>  </a:t>
            </a:r>
            <a:r>
              <a:rPr lang="en-US" sz="2100" b="0" dirty="0">
                <a:solidFill>
                  <a:srgbClr val="1F271F"/>
                </a:solidFill>
                <a:latin typeface="Aptos" panose="020B0004020202020204" pitchFamily="34" charset="0"/>
                <a:cs typeface="Rubik Light"/>
              </a:rPr>
              <a:t>ensuring</a:t>
            </a:r>
            <a:r>
              <a:rPr lang="en-US" sz="2100" b="0" spc="155" dirty="0">
                <a:solidFill>
                  <a:srgbClr val="1F271F"/>
                </a:solidFill>
                <a:latin typeface="Aptos" panose="020B0004020202020204" pitchFamily="34" charset="0"/>
                <a:cs typeface="Rubik Light"/>
              </a:rPr>
              <a:t>  </a:t>
            </a:r>
            <a:r>
              <a:rPr lang="en-US" sz="2100" b="0" spc="-25" dirty="0">
                <a:solidFill>
                  <a:srgbClr val="1F271F"/>
                </a:solidFill>
                <a:latin typeface="Aptos" panose="020B0004020202020204" pitchFamily="34" charset="0"/>
                <a:cs typeface="Rubik Light"/>
              </a:rPr>
              <a:t>the </a:t>
            </a:r>
            <a:r>
              <a:rPr lang="en-US" sz="2100" b="0" spc="-10" dirty="0">
                <a:solidFill>
                  <a:srgbClr val="1F271F"/>
                </a:solidFill>
                <a:latin typeface="Aptos" panose="020B0004020202020204" pitchFamily="34" charset="0"/>
                <a:cs typeface="Rubik Light"/>
              </a:rPr>
              <a:t>long-</a:t>
            </a:r>
            <a:r>
              <a:rPr lang="en-US" sz="2100" b="0" dirty="0">
                <a:solidFill>
                  <a:srgbClr val="1F271F"/>
                </a:solidFill>
                <a:latin typeface="Aptos" panose="020B0004020202020204" pitchFamily="34" charset="0"/>
                <a:cs typeface="Rubik Light"/>
              </a:rPr>
              <a:t>term</a:t>
            </a:r>
            <a:r>
              <a:rPr lang="en-US" sz="2100" b="0" spc="15" dirty="0">
                <a:solidFill>
                  <a:srgbClr val="1F271F"/>
                </a:solidFill>
                <a:latin typeface="Aptos" panose="020B0004020202020204" pitchFamily="34" charset="0"/>
                <a:cs typeface="Rubik Light"/>
              </a:rPr>
              <a:t> </a:t>
            </a:r>
            <a:r>
              <a:rPr lang="en-US" sz="2100" b="0" dirty="0">
                <a:solidFill>
                  <a:srgbClr val="1F271F"/>
                </a:solidFill>
                <a:latin typeface="Aptos" panose="020B0004020202020204" pitchFamily="34" charset="0"/>
                <a:cs typeface="Rubik Light"/>
              </a:rPr>
              <a:t>sustainability</a:t>
            </a:r>
            <a:r>
              <a:rPr lang="en-US" sz="2100" b="0" spc="-20" dirty="0">
                <a:solidFill>
                  <a:srgbClr val="1F271F"/>
                </a:solidFill>
                <a:latin typeface="Aptos" panose="020B0004020202020204" pitchFamily="34" charset="0"/>
                <a:cs typeface="Rubik Light"/>
              </a:rPr>
              <a:t> </a:t>
            </a:r>
            <a:r>
              <a:rPr lang="en-US" sz="2100" b="0" dirty="0">
                <a:solidFill>
                  <a:srgbClr val="1F271F"/>
                </a:solidFill>
                <a:latin typeface="Aptos" panose="020B0004020202020204" pitchFamily="34" charset="0"/>
                <a:cs typeface="Rubik Light"/>
              </a:rPr>
              <a:t>of </a:t>
            </a:r>
            <a:r>
              <a:rPr lang="en-US" sz="2100" b="0" spc="-10" dirty="0">
                <a:solidFill>
                  <a:srgbClr val="1F271F"/>
                </a:solidFill>
                <a:latin typeface="Aptos" panose="020B0004020202020204" pitchFamily="34" charset="0"/>
                <a:cs typeface="Rubik Light"/>
              </a:rPr>
              <a:t>profits.</a:t>
            </a:r>
            <a:endParaRPr lang="en-US" sz="2100" dirty="0">
              <a:latin typeface="Aptos" panose="020B0004020202020204" pitchFamily="34" charset="0"/>
              <a:cs typeface="Rubik Light"/>
            </a:endParaRPr>
          </a:p>
        </p:txBody>
      </p:sp>
      <p:pic>
        <p:nvPicPr>
          <p:cNvPr id="6" name="object 6"/>
          <p:cNvPicPr/>
          <p:nvPr/>
        </p:nvPicPr>
        <p:blipFill>
          <a:blip r:embed="rId2" cstate="print"/>
          <a:stretch>
            <a:fillRect/>
          </a:stretch>
        </p:blipFill>
        <p:spPr>
          <a:xfrm>
            <a:off x="546354" y="534162"/>
            <a:ext cx="6260592" cy="5786628"/>
          </a:xfrm>
          <a:prstGeom prst="rect">
            <a:avLst/>
          </a:prstGeom>
        </p:spPr>
      </p:pic>
      <p:pic>
        <p:nvPicPr>
          <p:cNvPr id="19" name="Picture 18" descr="A blue and black sign with white text&#10;&#10;AI-generated content may be incorrect.">
            <a:extLst>
              <a:ext uri="{FF2B5EF4-FFF2-40B4-BE49-F238E27FC236}">
                <a16:creationId xmlns:a16="http://schemas.microsoft.com/office/drawing/2014/main" id="{F7DC6E36-771B-7501-BDDE-8A8894D5B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249" y="123340"/>
            <a:ext cx="1401991" cy="591035"/>
          </a:xfrm>
          <a:prstGeom prst="rect">
            <a:avLst/>
          </a:prstGeom>
        </p:spPr>
      </p:pic>
      <p:sp>
        <p:nvSpPr>
          <p:cNvPr id="21" name="TextBox 20">
            <a:extLst>
              <a:ext uri="{FF2B5EF4-FFF2-40B4-BE49-F238E27FC236}">
                <a16:creationId xmlns:a16="http://schemas.microsoft.com/office/drawing/2014/main" id="{E9A3FF6B-392D-D253-1047-DE4E1142349A}"/>
              </a:ext>
            </a:extLst>
          </p:cNvPr>
          <p:cNvSpPr txBox="1"/>
          <p:nvPr/>
        </p:nvSpPr>
        <p:spPr>
          <a:xfrm>
            <a:off x="65695" y="6553521"/>
            <a:ext cx="3752950" cy="276999"/>
          </a:xfrm>
          <a:prstGeom prst="rect">
            <a:avLst/>
          </a:prstGeom>
          <a:noFill/>
        </p:spPr>
        <p:txBody>
          <a:bodyPr wrap="none" rtlCol="0">
            <a:spAutoFit/>
          </a:bodyPr>
          <a:lstStyle/>
          <a:p>
            <a:r>
              <a:rPr lang="fr-FR" sz="1200" b="1">
                <a:solidFill>
                  <a:srgbClr val="005CAC"/>
                </a:solidFill>
                <a:latin typeface="Rubik Bold" pitchFamily="2" charset="-79"/>
                <a:cs typeface="Rubik Bold" pitchFamily="2" charset="-79"/>
              </a:rPr>
              <a:t>BAJAJ FINSERV ASSET MANAGEMENT LIMITED</a:t>
            </a:r>
            <a:endParaRPr lang="en-US" sz="1200" b="1">
              <a:solidFill>
                <a:srgbClr val="005CAC"/>
              </a:solidFill>
              <a:latin typeface="Rubik Bold" pitchFamily="2" charset="-79"/>
              <a:cs typeface="Rubik Bold" pitchFamily="2" charset="-79"/>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380"/>
            <a:chOff x="0" y="0"/>
            <a:chExt cx="12192000" cy="6858380"/>
          </a:xfrm>
        </p:grpSpPr>
        <p:sp>
          <p:nvSpPr>
            <p:cNvPr id="3" name="object 3"/>
            <p:cNvSpPr/>
            <p:nvPr/>
          </p:nvSpPr>
          <p:spPr>
            <a:xfrm>
              <a:off x="0" y="2162555"/>
              <a:ext cx="12192000" cy="4695825"/>
            </a:xfrm>
            <a:custGeom>
              <a:avLst/>
              <a:gdLst/>
              <a:ahLst/>
              <a:cxnLst/>
              <a:rect l="l" t="t" r="r" b="b"/>
              <a:pathLst>
                <a:path w="12192000" h="4695825">
                  <a:moveTo>
                    <a:pt x="0" y="4695443"/>
                  </a:moveTo>
                  <a:lnTo>
                    <a:pt x="12192000" y="4695443"/>
                  </a:lnTo>
                  <a:lnTo>
                    <a:pt x="12192000" y="0"/>
                  </a:lnTo>
                  <a:lnTo>
                    <a:pt x="0" y="0"/>
                  </a:lnTo>
                  <a:lnTo>
                    <a:pt x="0" y="4695443"/>
                  </a:lnTo>
                  <a:close/>
                </a:path>
              </a:pathLst>
            </a:custGeom>
            <a:solidFill>
              <a:srgbClr val="F1F1F1"/>
            </a:solidFill>
          </p:spPr>
          <p:txBody>
            <a:bodyPr wrap="square" lIns="0" tIns="0" rIns="0" bIns="0" rtlCol="0"/>
            <a:lstStyle/>
            <a:p>
              <a:endParaRPr/>
            </a:p>
          </p:txBody>
        </p:sp>
        <p:sp>
          <p:nvSpPr>
            <p:cNvPr id="4" name="object 4"/>
            <p:cNvSpPr/>
            <p:nvPr/>
          </p:nvSpPr>
          <p:spPr>
            <a:xfrm>
              <a:off x="0" y="0"/>
              <a:ext cx="12192000" cy="2162810"/>
            </a:xfrm>
            <a:custGeom>
              <a:avLst/>
              <a:gdLst/>
              <a:ahLst/>
              <a:cxnLst/>
              <a:rect l="l" t="t" r="r" b="b"/>
              <a:pathLst>
                <a:path w="12192000" h="2162810">
                  <a:moveTo>
                    <a:pt x="12192000" y="0"/>
                  </a:moveTo>
                  <a:lnTo>
                    <a:pt x="0" y="0"/>
                  </a:lnTo>
                  <a:lnTo>
                    <a:pt x="0" y="2162555"/>
                  </a:lnTo>
                  <a:lnTo>
                    <a:pt x="12192000" y="2162555"/>
                  </a:lnTo>
                  <a:lnTo>
                    <a:pt x="12192000" y="0"/>
                  </a:lnTo>
                  <a:close/>
                </a:path>
              </a:pathLst>
            </a:custGeom>
            <a:solidFill>
              <a:srgbClr val="005DAC"/>
            </a:solidFill>
          </p:spPr>
          <p:txBody>
            <a:bodyPr wrap="square" lIns="0" tIns="0" rIns="0" bIns="0" rtlCol="0"/>
            <a:lstStyle/>
            <a:p>
              <a:endParaRPr/>
            </a:p>
          </p:txBody>
        </p:sp>
        <p:sp>
          <p:nvSpPr>
            <p:cNvPr id="5" name="object 5"/>
            <p:cNvSpPr/>
            <p:nvPr/>
          </p:nvSpPr>
          <p:spPr>
            <a:xfrm>
              <a:off x="5276088" y="1341882"/>
              <a:ext cx="1640205" cy="1640839"/>
            </a:xfrm>
            <a:custGeom>
              <a:avLst/>
              <a:gdLst/>
              <a:ahLst/>
              <a:cxnLst/>
              <a:rect l="l" t="t" r="r" b="b"/>
              <a:pathLst>
                <a:path w="1640204" h="1640839">
                  <a:moveTo>
                    <a:pt x="819912" y="0"/>
                  </a:moveTo>
                  <a:lnTo>
                    <a:pt x="771730" y="1392"/>
                  </a:lnTo>
                  <a:lnTo>
                    <a:pt x="724282" y="5519"/>
                  </a:lnTo>
                  <a:lnTo>
                    <a:pt x="677645" y="12302"/>
                  </a:lnTo>
                  <a:lnTo>
                    <a:pt x="631895" y="21665"/>
                  </a:lnTo>
                  <a:lnTo>
                    <a:pt x="587110" y="33532"/>
                  </a:lnTo>
                  <a:lnTo>
                    <a:pt x="543366" y="47824"/>
                  </a:lnTo>
                  <a:lnTo>
                    <a:pt x="500741" y="64466"/>
                  </a:lnTo>
                  <a:lnTo>
                    <a:pt x="459310" y="83380"/>
                  </a:lnTo>
                  <a:lnTo>
                    <a:pt x="419151" y="104489"/>
                  </a:lnTo>
                  <a:lnTo>
                    <a:pt x="380341" y="127716"/>
                  </a:lnTo>
                  <a:lnTo>
                    <a:pt x="342957" y="152984"/>
                  </a:lnTo>
                  <a:lnTo>
                    <a:pt x="307074" y="180217"/>
                  </a:lnTo>
                  <a:lnTo>
                    <a:pt x="272772" y="209337"/>
                  </a:lnTo>
                  <a:lnTo>
                    <a:pt x="240125" y="240268"/>
                  </a:lnTo>
                  <a:lnTo>
                    <a:pt x="209211" y="272932"/>
                  </a:lnTo>
                  <a:lnTo>
                    <a:pt x="180107" y="307252"/>
                  </a:lnTo>
                  <a:lnTo>
                    <a:pt x="152890" y="343152"/>
                  </a:lnTo>
                  <a:lnTo>
                    <a:pt x="127636" y="380555"/>
                  </a:lnTo>
                  <a:lnTo>
                    <a:pt x="104422" y="419383"/>
                  </a:lnTo>
                  <a:lnTo>
                    <a:pt x="83326" y="459560"/>
                  </a:lnTo>
                  <a:lnTo>
                    <a:pt x="64424" y="501009"/>
                  </a:lnTo>
                  <a:lnTo>
                    <a:pt x="47793" y="543652"/>
                  </a:lnTo>
                  <a:lnTo>
                    <a:pt x="33510" y="587413"/>
                  </a:lnTo>
                  <a:lnTo>
                    <a:pt x="21651" y="632215"/>
                  </a:lnTo>
                  <a:lnTo>
                    <a:pt x="12294" y="677981"/>
                  </a:lnTo>
                  <a:lnTo>
                    <a:pt x="5515" y="724634"/>
                  </a:lnTo>
                  <a:lnTo>
                    <a:pt x="1391" y="772097"/>
                  </a:lnTo>
                  <a:lnTo>
                    <a:pt x="0" y="820292"/>
                  </a:lnTo>
                  <a:lnTo>
                    <a:pt x="1391" y="868488"/>
                  </a:lnTo>
                  <a:lnTo>
                    <a:pt x="5515" y="915951"/>
                  </a:lnTo>
                  <a:lnTo>
                    <a:pt x="12294" y="962604"/>
                  </a:lnTo>
                  <a:lnTo>
                    <a:pt x="21651" y="1008370"/>
                  </a:lnTo>
                  <a:lnTo>
                    <a:pt x="33510" y="1053172"/>
                  </a:lnTo>
                  <a:lnTo>
                    <a:pt x="47793" y="1096933"/>
                  </a:lnTo>
                  <a:lnTo>
                    <a:pt x="64424" y="1139576"/>
                  </a:lnTo>
                  <a:lnTo>
                    <a:pt x="83326" y="1181025"/>
                  </a:lnTo>
                  <a:lnTo>
                    <a:pt x="104422" y="1221202"/>
                  </a:lnTo>
                  <a:lnTo>
                    <a:pt x="127636" y="1260030"/>
                  </a:lnTo>
                  <a:lnTo>
                    <a:pt x="152890" y="1297433"/>
                  </a:lnTo>
                  <a:lnTo>
                    <a:pt x="180107" y="1333333"/>
                  </a:lnTo>
                  <a:lnTo>
                    <a:pt x="209211" y="1367653"/>
                  </a:lnTo>
                  <a:lnTo>
                    <a:pt x="240125" y="1400317"/>
                  </a:lnTo>
                  <a:lnTo>
                    <a:pt x="272772" y="1431248"/>
                  </a:lnTo>
                  <a:lnTo>
                    <a:pt x="307074" y="1460368"/>
                  </a:lnTo>
                  <a:lnTo>
                    <a:pt x="342957" y="1487601"/>
                  </a:lnTo>
                  <a:lnTo>
                    <a:pt x="380341" y="1512869"/>
                  </a:lnTo>
                  <a:lnTo>
                    <a:pt x="419151" y="1536096"/>
                  </a:lnTo>
                  <a:lnTo>
                    <a:pt x="459310" y="1557205"/>
                  </a:lnTo>
                  <a:lnTo>
                    <a:pt x="500741" y="1576119"/>
                  </a:lnTo>
                  <a:lnTo>
                    <a:pt x="543366" y="1592761"/>
                  </a:lnTo>
                  <a:lnTo>
                    <a:pt x="587110" y="1607053"/>
                  </a:lnTo>
                  <a:lnTo>
                    <a:pt x="631895" y="1618920"/>
                  </a:lnTo>
                  <a:lnTo>
                    <a:pt x="677645" y="1628283"/>
                  </a:lnTo>
                  <a:lnTo>
                    <a:pt x="724282" y="1635066"/>
                  </a:lnTo>
                  <a:lnTo>
                    <a:pt x="771730" y="1639193"/>
                  </a:lnTo>
                  <a:lnTo>
                    <a:pt x="819912" y="1640585"/>
                  </a:lnTo>
                  <a:lnTo>
                    <a:pt x="868093" y="1639193"/>
                  </a:lnTo>
                  <a:lnTo>
                    <a:pt x="915541" y="1635066"/>
                  </a:lnTo>
                  <a:lnTo>
                    <a:pt x="962178" y="1628283"/>
                  </a:lnTo>
                  <a:lnTo>
                    <a:pt x="1007928" y="1618920"/>
                  </a:lnTo>
                  <a:lnTo>
                    <a:pt x="1052713" y="1607053"/>
                  </a:lnTo>
                  <a:lnTo>
                    <a:pt x="1096457" y="1592761"/>
                  </a:lnTo>
                  <a:lnTo>
                    <a:pt x="1139082" y="1576119"/>
                  </a:lnTo>
                  <a:lnTo>
                    <a:pt x="1180513" y="1557205"/>
                  </a:lnTo>
                  <a:lnTo>
                    <a:pt x="1220672" y="1536096"/>
                  </a:lnTo>
                  <a:lnTo>
                    <a:pt x="1259482" y="1512869"/>
                  </a:lnTo>
                  <a:lnTo>
                    <a:pt x="1296866" y="1487601"/>
                  </a:lnTo>
                  <a:lnTo>
                    <a:pt x="1332749" y="1460368"/>
                  </a:lnTo>
                  <a:lnTo>
                    <a:pt x="1367051" y="1431248"/>
                  </a:lnTo>
                  <a:lnTo>
                    <a:pt x="1399698" y="1400317"/>
                  </a:lnTo>
                  <a:lnTo>
                    <a:pt x="1430612" y="1367653"/>
                  </a:lnTo>
                  <a:lnTo>
                    <a:pt x="1459716" y="1333333"/>
                  </a:lnTo>
                  <a:lnTo>
                    <a:pt x="1486933" y="1297433"/>
                  </a:lnTo>
                  <a:lnTo>
                    <a:pt x="1512187" y="1260030"/>
                  </a:lnTo>
                  <a:lnTo>
                    <a:pt x="1535401" y="1221202"/>
                  </a:lnTo>
                  <a:lnTo>
                    <a:pt x="1556497" y="1181025"/>
                  </a:lnTo>
                  <a:lnTo>
                    <a:pt x="1575399" y="1139576"/>
                  </a:lnTo>
                  <a:lnTo>
                    <a:pt x="1592030" y="1096933"/>
                  </a:lnTo>
                  <a:lnTo>
                    <a:pt x="1606313" y="1053172"/>
                  </a:lnTo>
                  <a:lnTo>
                    <a:pt x="1618172" y="1008370"/>
                  </a:lnTo>
                  <a:lnTo>
                    <a:pt x="1627529" y="962604"/>
                  </a:lnTo>
                  <a:lnTo>
                    <a:pt x="1634308" y="915951"/>
                  </a:lnTo>
                  <a:lnTo>
                    <a:pt x="1638432" y="868488"/>
                  </a:lnTo>
                  <a:lnTo>
                    <a:pt x="1639823" y="820292"/>
                  </a:lnTo>
                  <a:lnTo>
                    <a:pt x="1638432" y="772097"/>
                  </a:lnTo>
                  <a:lnTo>
                    <a:pt x="1634308" y="724634"/>
                  </a:lnTo>
                  <a:lnTo>
                    <a:pt x="1627529" y="677981"/>
                  </a:lnTo>
                  <a:lnTo>
                    <a:pt x="1618172" y="632215"/>
                  </a:lnTo>
                  <a:lnTo>
                    <a:pt x="1606313" y="587413"/>
                  </a:lnTo>
                  <a:lnTo>
                    <a:pt x="1592030" y="543652"/>
                  </a:lnTo>
                  <a:lnTo>
                    <a:pt x="1575399" y="501009"/>
                  </a:lnTo>
                  <a:lnTo>
                    <a:pt x="1556497" y="459560"/>
                  </a:lnTo>
                  <a:lnTo>
                    <a:pt x="1535401" y="419383"/>
                  </a:lnTo>
                  <a:lnTo>
                    <a:pt x="1512187" y="380555"/>
                  </a:lnTo>
                  <a:lnTo>
                    <a:pt x="1486933" y="343152"/>
                  </a:lnTo>
                  <a:lnTo>
                    <a:pt x="1459716" y="307252"/>
                  </a:lnTo>
                  <a:lnTo>
                    <a:pt x="1430612" y="272932"/>
                  </a:lnTo>
                  <a:lnTo>
                    <a:pt x="1399698" y="240268"/>
                  </a:lnTo>
                  <a:lnTo>
                    <a:pt x="1367051" y="209337"/>
                  </a:lnTo>
                  <a:lnTo>
                    <a:pt x="1332749" y="180217"/>
                  </a:lnTo>
                  <a:lnTo>
                    <a:pt x="1296866" y="152984"/>
                  </a:lnTo>
                  <a:lnTo>
                    <a:pt x="1259482" y="127716"/>
                  </a:lnTo>
                  <a:lnTo>
                    <a:pt x="1220672" y="104489"/>
                  </a:lnTo>
                  <a:lnTo>
                    <a:pt x="1180513" y="83380"/>
                  </a:lnTo>
                  <a:lnTo>
                    <a:pt x="1139082" y="64466"/>
                  </a:lnTo>
                  <a:lnTo>
                    <a:pt x="1096457" y="47824"/>
                  </a:lnTo>
                  <a:lnTo>
                    <a:pt x="1052713" y="33532"/>
                  </a:lnTo>
                  <a:lnTo>
                    <a:pt x="1007928" y="21665"/>
                  </a:lnTo>
                  <a:lnTo>
                    <a:pt x="962178" y="12302"/>
                  </a:lnTo>
                  <a:lnTo>
                    <a:pt x="915541" y="5519"/>
                  </a:lnTo>
                  <a:lnTo>
                    <a:pt x="868093" y="1392"/>
                  </a:lnTo>
                  <a:lnTo>
                    <a:pt x="819912" y="0"/>
                  </a:lnTo>
                  <a:close/>
                </a:path>
              </a:pathLst>
            </a:custGeom>
            <a:solidFill>
              <a:srgbClr val="FFFFFF"/>
            </a:solidFill>
          </p:spPr>
          <p:txBody>
            <a:bodyPr wrap="square" lIns="0" tIns="0" rIns="0" bIns="0" rtlCol="0"/>
            <a:lstStyle/>
            <a:p>
              <a:endParaRPr/>
            </a:p>
          </p:txBody>
        </p:sp>
        <p:pic>
          <p:nvPicPr>
            <p:cNvPr id="6" name="object 6"/>
            <p:cNvPicPr/>
            <p:nvPr/>
          </p:nvPicPr>
          <p:blipFill>
            <a:blip r:embed="rId2" cstate="print"/>
            <a:stretch>
              <a:fillRect/>
            </a:stretch>
          </p:blipFill>
          <p:spPr>
            <a:xfrm>
              <a:off x="5374620" y="1441519"/>
              <a:ext cx="1428371" cy="1426454"/>
            </a:xfrm>
            <a:prstGeom prst="rect">
              <a:avLst/>
            </a:prstGeom>
          </p:spPr>
        </p:pic>
        <p:sp>
          <p:nvSpPr>
            <p:cNvPr id="7" name="object 7"/>
            <p:cNvSpPr/>
            <p:nvPr/>
          </p:nvSpPr>
          <p:spPr>
            <a:xfrm>
              <a:off x="5374660" y="1441519"/>
              <a:ext cx="1428750" cy="1426845"/>
            </a:xfrm>
            <a:custGeom>
              <a:avLst/>
              <a:gdLst/>
              <a:ahLst/>
              <a:cxnLst/>
              <a:rect l="l" t="t" r="r" b="b"/>
              <a:pathLst>
                <a:path w="1428750" h="1426845">
                  <a:moveTo>
                    <a:pt x="714185" y="0"/>
                  </a:moveTo>
                  <a:lnTo>
                    <a:pt x="665287" y="1645"/>
                  </a:lnTo>
                  <a:lnTo>
                    <a:pt x="617274" y="6510"/>
                  </a:lnTo>
                  <a:lnTo>
                    <a:pt x="570252" y="14489"/>
                  </a:lnTo>
                  <a:lnTo>
                    <a:pt x="524326" y="25475"/>
                  </a:lnTo>
                  <a:lnTo>
                    <a:pt x="479604" y="39363"/>
                  </a:lnTo>
                  <a:lnTo>
                    <a:pt x="436192" y="56045"/>
                  </a:lnTo>
                  <a:lnTo>
                    <a:pt x="394196" y="75417"/>
                  </a:lnTo>
                  <a:lnTo>
                    <a:pt x="353722" y="97371"/>
                  </a:lnTo>
                  <a:lnTo>
                    <a:pt x="314877" y="121801"/>
                  </a:lnTo>
                  <a:lnTo>
                    <a:pt x="277768" y="148601"/>
                  </a:lnTo>
                  <a:lnTo>
                    <a:pt x="242500" y="177666"/>
                  </a:lnTo>
                  <a:lnTo>
                    <a:pt x="209180" y="208888"/>
                  </a:lnTo>
                  <a:lnTo>
                    <a:pt x="177914" y="242162"/>
                  </a:lnTo>
                  <a:lnTo>
                    <a:pt x="148809" y="277380"/>
                  </a:lnTo>
                  <a:lnTo>
                    <a:pt x="121971" y="314438"/>
                  </a:lnTo>
                  <a:lnTo>
                    <a:pt x="97507" y="353229"/>
                  </a:lnTo>
                  <a:lnTo>
                    <a:pt x="75522" y="393647"/>
                  </a:lnTo>
                  <a:lnTo>
                    <a:pt x="56124" y="435585"/>
                  </a:lnTo>
                  <a:lnTo>
                    <a:pt x="39418" y="478937"/>
                  </a:lnTo>
                  <a:lnTo>
                    <a:pt x="25511" y="523597"/>
                  </a:lnTo>
                  <a:lnTo>
                    <a:pt x="14509" y="569459"/>
                  </a:lnTo>
                  <a:lnTo>
                    <a:pt x="6519" y="616416"/>
                  </a:lnTo>
                  <a:lnTo>
                    <a:pt x="1647" y="664363"/>
                  </a:lnTo>
                  <a:lnTo>
                    <a:pt x="0" y="713193"/>
                  </a:lnTo>
                  <a:lnTo>
                    <a:pt x="1647" y="762028"/>
                  </a:lnTo>
                  <a:lnTo>
                    <a:pt x="6519" y="809980"/>
                  </a:lnTo>
                  <a:lnTo>
                    <a:pt x="14509" y="856943"/>
                  </a:lnTo>
                  <a:lnTo>
                    <a:pt x="25511" y="902809"/>
                  </a:lnTo>
                  <a:lnTo>
                    <a:pt x="39418" y="947474"/>
                  </a:lnTo>
                  <a:lnTo>
                    <a:pt x="56124" y="990830"/>
                  </a:lnTo>
                  <a:lnTo>
                    <a:pt x="75522" y="1032772"/>
                  </a:lnTo>
                  <a:lnTo>
                    <a:pt x="97507" y="1073194"/>
                  </a:lnTo>
                  <a:lnTo>
                    <a:pt x="121971" y="1111988"/>
                  </a:lnTo>
                  <a:lnTo>
                    <a:pt x="148809" y="1149050"/>
                  </a:lnTo>
                  <a:lnTo>
                    <a:pt x="177914" y="1184272"/>
                  </a:lnTo>
                  <a:lnTo>
                    <a:pt x="209180" y="1217549"/>
                  </a:lnTo>
                  <a:lnTo>
                    <a:pt x="242500" y="1248774"/>
                  </a:lnTo>
                  <a:lnTo>
                    <a:pt x="277768" y="1277841"/>
                  </a:lnTo>
                  <a:lnTo>
                    <a:pt x="314877" y="1304643"/>
                  </a:lnTo>
                  <a:lnTo>
                    <a:pt x="353722" y="1329076"/>
                  </a:lnTo>
                  <a:lnTo>
                    <a:pt x="394196" y="1351032"/>
                  </a:lnTo>
                  <a:lnTo>
                    <a:pt x="436192" y="1370405"/>
                  </a:lnTo>
                  <a:lnTo>
                    <a:pt x="479604" y="1387089"/>
                  </a:lnTo>
                  <a:lnTo>
                    <a:pt x="524326" y="1400977"/>
                  </a:lnTo>
                  <a:lnTo>
                    <a:pt x="570252" y="1411964"/>
                  </a:lnTo>
                  <a:lnTo>
                    <a:pt x="617275" y="1419944"/>
                  </a:lnTo>
                  <a:lnTo>
                    <a:pt x="665288" y="1424810"/>
                  </a:lnTo>
                  <a:lnTo>
                    <a:pt x="714185" y="1426455"/>
                  </a:lnTo>
                  <a:lnTo>
                    <a:pt x="763081" y="1424810"/>
                  </a:lnTo>
                  <a:lnTo>
                    <a:pt x="811092" y="1419944"/>
                  </a:lnTo>
                  <a:lnTo>
                    <a:pt x="858114" y="1411965"/>
                  </a:lnTo>
                  <a:lnTo>
                    <a:pt x="904039" y="1400977"/>
                  </a:lnTo>
                  <a:lnTo>
                    <a:pt x="948761" y="1387089"/>
                  </a:lnTo>
                  <a:lnTo>
                    <a:pt x="992174" y="1370405"/>
                  </a:lnTo>
                  <a:lnTo>
                    <a:pt x="1034171" y="1351032"/>
                  </a:lnTo>
                  <a:lnTo>
                    <a:pt x="1074646" y="1329076"/>
                  </a:lnTo>
                  <a:lnTo>
                    <a:pt x="1113492" y="1304644"/>
                  </a:lnTo>
                  <a:lnTo>
                    <a:pt x="1150604" y="1277841"/>
                  </a:lnTo>
                  <a:lnTo>
                    <a:pt x="1185873" y="1248774"/>
                  </a:lnTo>
                  <a:lnTo>
                    <a:pt x="1219195" y="1217549"/>
                  </a:lnTo>
                  <a:lnTo>
                    <a:pt x="1250463" y="1184272"/>
                  </a:lnTo>
                  <a:lnTo>
                    <a:pt x="1279570" y="1149050"/>
                  </a:lnTo>
                  <a:lnTo>
                    <a:pt x="1306410" y="1111989"/>
                  </a:lnTo>
                  <a:lnTo>
                    <a:pt x="1330877" y="1073194"/>
                  </a:lnTo>
                  <a:lnTo>
                    <a:pt x="1352864" y="1032773"/>
                  </a:lnTo>
                  <a:lnTo>
                    <a:pt x="1372264" y="990831"/>
                  </a:lnTo>
                  <a:lnTo>
                    <a:pt x="1388972" y="947474"/>
                  </a:lnTo>
                  <a:lnTo>
                    <a:pt x="1402880" y="902810"/>
                  </a:lnTo>
                  <a:lnTo>
                    <a:pt x="1413883" y="856943"/>
                  </a:lnTo>
                  <a:lnTo>
                    <a:pt x="1421874" y="809980"/>
                  </a:lnTo>
                  <a:lnTo>
                    <a:pt x="1426747" y="762028"/>
                  </a:lnTo>
                  <a:lnTo>
                    <a:pt x="1428395" y="713193"/>
                  </a:lnTo>
                  <a:lnTo>
                    <a:pt x="1426747" y="664363"/>
                  </a:lnTo>
                  <a:lnTo>
                    <a:pt x="1421874" y="616416"/>
                  </a:lnTo>
                  <a:lnTo>
                    <a:pt x="1413883" y="569459"/>
                  </a:lnTo>
                  <a:lnTo>
                    <a:pt x="1402880" y="523597"/>
                  </a:lnTo>
                  <a:lnTo>
                    <a:pt x="1388972" y="478937"/>
                  </a:lnTo>
                  <a:lnTo>
                    <a:pt x="1372264" y="435585"/>
                  </a:lnTo>
                  <a:lnTo>
                    <a:pt x="1352864" y="393647"/>
                  </a:lnTo>
                  <a:lnTo>
                    <a:pt x="1330877" y="353230"/>
                  </a:lnTo>
                  <a:lnTo>
                    <a:pt x="1306410" y="314439"/>
                  </a:lnTo>
                  <a:lnTo>
                    <a:pt x="1279570" y="277381"/>
                  </a:lnTo>
                  <a:lnTo>
                    <a:pt x="1250463" y="242162"/>
                  </a:lnTo>
                  <a:lnTo>
                    <a:pt x="1219195" y="208888"/>
                  </a:lnTo>
                  <a:lnTo>
                    <a:pt x="1185873" y="177666"/>
                  </a:lnTo>
                  <a:lnTo>
                    <a:pt x="1150603" y="148602"/>
                  </a:lnTo>
                  <a:lnTo>
                    <a:pt x="1113492" y="121801"/>
                  </a:lnTo>
                  <a:lnTo>
                    <a:pt x="1074646" y="97371"/>
                  </a:lnTo>
                  <a:lnTo>
                    <a:pt x="1034171" y="75417"/>
                  </a:lnTo>
                  <a:lnTo>
                    <a:pt x="992174" y="56045"/>
                  </a:lnTo>
                  <a:lnTo>
                    <a:pt x="948761" y="39363"/>
                  </a:lnTo>
                  <a:lnTo>
                    <a:pt x="904039" y="25475"/>
                  </a:lnTo>
                  <a:lnTo>
                    <a:pt x="858114" y="14489"/>
                  </a:lnTo>
                  <a:lnTo>
                    <a:pt x="811092" y="6510"/>
                  </a:lnTo>
                  <a:lnTo>
                    <a:pt x="763080" y="1645"/>
                  </a:lnTo>
                  <a:lnTo>
                    <a:pt x="714185" y="0"/>
                  </a:lnTo>
                  <a:close/>
                </a:path>
              </a:pathLst>
            </a:custGeom>
            <a:solidFill>
              <a:srgbClr val="FFFFFF">
                <a:alpha val="49803"/>
              </a:srgbClr>
            </a:solidFill>
          </p:spPr>
          <p:txBody>
            <a:bodyPr wrap="square" lIns="0" tIns="0" rIns="0" bIns="0" rtlCol="0"/>
            <a:lstStyle/>
            <a:p>
              <a:endParaRPr/>
            </a:p>
          </p:txBody>
        </p:sp>
        <p:sp>
          <p:nvSpPr>
            <p:cNvPr id="8" name="object 8"/>
            <p:cNvSpPr/>
            <p:nvPr/>
          </p:nvSpPr>
          <p:spPr>
            <a:xfrm>
              <a:off x="5709425" y="1814258"/>
              <a:ext cx="758825" cy="681355"/>
            </a:xfrm>
            <a:custGeom>
              <a:avLst/>
              <a:gdLst/>
              <a:ahLst/>
              <a:cxnLst/>
              <a:rect l="l" t="t" r="r" b="b"/>
              <a:pathLst>
                <a:path w="758825" h="681355">
                  <a:moveTo>
                    <a:pt x="361289" y="310883"/>
                  </a:moveTo>
                  <a:lnTo>
                    <a:pt x="330581" y="288620"/>
                  </a:lnTo>
                  <a:lnTo>
                    <a:pt x="330581" y="319620"/>
                  </a:lnTo>
                  <a:lnTo>
                    <a:pt x="330581" y="583717"/>
                  </a:lnTo>
                  <a:lnTo>
                    <a:pt x="243598" y="583717"/>
                  </a:lnTo>
                  <a:lnTo>
                    <a:pt x="243598" y="319620"/>
                  </a:lnTo>
                  <a:lnTo>
                    <a:pt x="330581" y="319620"/>
                  </a:lnTo>
                  <a:lnTo>
                    <a:pt x="330581" y="288620"/>
                  </a:lnTo>
                  <a:lnTo>
                    <a:pt x="287667" y="288493"/>
                  </a:lnTo>
                  <a:lnTo>
                    <a:pt x="235813" y="288632"/>
                  </a:lnTo>
                  <a:lnTo>
                    <a:pt x="212902" y="557009"/>
                  </a:lnTo>
                  <a:lnTo>
                    <a:pt x="213017" y="592175"/>
                  </a:lnTo>
                  <a:lnTo>
                    <a:pt x="286981" y="614553"/>
                  </a:lnTo>
                  <a:lnTo>
                    <a:pt x="339585" y="614413"/>
                  </a:lnTo>
                  <a:lnTo>
                    <a:pt x="350304" y="613359"/>
                  </a:lnTo>
                  <a:lnTo>
                    <a:pt x="356946" y="609828"/>
                  </a:lnTo>
                  <a:lnTo>
                    <a:pt x="360337" y="603034"/>
                  </a:lnTo>
                  <a:lnTo>
                    <a:pt x="361289" y="592175"/>
                  </a:lnTo>
                  <a:lnTo>
                    <a:pt x="361289" y="583717"/>
                  </a:lnTo>
                  <a:lnTo>
                    <a:pt x="361289" y="319620"/>
                  </a:lnTo>
                  <a:lnTo>
                    <a:pt x="361289" y="310883"/>
                  </a:lnTo>
                  <a:close/>
                </a:path>
                <a:path w="758825" h="681355">
                  <a:moveTo>
                    <a:pt x="708698" y="58381"/>
                  </a:moveTo>
                  <a:lnTo>
                    <a:pt x="693432" y="14693"/>
                  </a:lnTo>
                  <a:lnTo>
                    <a:pt x="679488" y="5588"/>
                  </a:lnTo>
                  <a:lnTo>
                    <a:pt x="679488" y="51943"/>
                  </a:lnTo>
                  <a:lnTo>
                    <a:pt x="677672" y="60515"/>
                  </a:lnTo>
                  <a:lnTo>
                    <a:pt x="672871" y="67500"/>
                  </a:lnTo>
                  <a:lnTo>
                    <a:pt x="665810" y="72186"/>
                  </a:lnTo>
                  <a:lnTo>
                    <a:pt x="657212" y="73875"/>
                  </a:lnTo>
                  <a:lnTo>
                    <a:pt x="648601" y="72097"/>
                  </a:lnTo>
                  <a:lnTo>
                    <a:pt x="641616" y="67310"/>
                  </a:lnTo>
                  <a:lnTo>
                    <a:pt x="636930" y="60261"/>
                  </a:lnTo>
                  <a:lnTo>
                    <a:pt x="635254" y="51625"/>
                  </a:lnTo>
                  <a:lnTo>
                    <a:pt x="637032" y="43053"/>
                  </a:lnTo>
                  <a:lnTo>
                    <a:pt x="641819" y="36068"/>
                  </a:lnTo>
                  <a:lnTo>
                    <a:pt x="648881" y="31381"/>
                  </a:lnTo>
                  <a:lnTo>
                    <a:pt x="657529" y="29692"/>
                  </a:lnTo>
                  <a:lnTo>
                    <a:pt x="666115" y="31483"/>
                  </a:lnTo>
                  <a:lnTo>
                    <a:pt x="673100" y="36258"/>
                  </a:lnTo>
                  <a:lnTo>
                    <a:pt x="677799" y="43319"/>
                  </a:lnTo>
                  <a:lnTo>
                    <a:pt x="679488" y="51943"/>
                  </a:lnTo>
                  <a:lnTo>
                    <a:pt x="679488" y="5588"/>
                  </a:lnTo>
                  <a:lnTo>
                    <a:pt x="676808" y="3835"/>
                  </a:lnTo>
                  <a:lnTo>
                    <a:pt x="657301" y="0"/>
                  </a:lnTo>
                  <a:lnTo>
                    <a:pt x="637108" y="4076"/>
                  </a:lnTo>
                  <a:lnTo>
                    <a:pt x="622515" y="13487"/>
                  </a:lnTo>
                  <a:lnTo>
                    <a:pt x="612165" y="26758"/>
                  </a:lnTo>
                  <a:lnTo>
                    <a:pt x="606501" y="42837"/>
                  </a:lnTo>
                  <a:lnTo>
                    <a:pt x="605955" y="60680"/>
                  </a:lnTo>
                  <a:lnTo>
                    <a:pt x="606336" y="66484"/>
                  </a:lnTo>
                  <a:lnTo>
                    <a:pt x="604189" y="72097"/>
                  </a:lnTo>
                  <a:lnTo>
                    <a:pt x="555523" y="110693"/>
                  </a:lnTo>
                  <a:lnTo>
                    <a:pt x="510400" y="144310"/>
                  </a:lnTo>
                  <a:lnTo>
                    <a:pt x="500126" y="147434"/>
                  </a:lnTo>
                  <a:lnTo>
                    <a:pt x="495084" y="145656"/>
                  </a:lnTo>
                  <a:lnTo>
                    <a:pt x="494245" y="145440"/>
                  </a:lnTo>
                  <a:lnTo>
                    <a:pt x="494245" y="192760"/>
                  </a:lnTo>
                  <a:lnTo>
                    <a:pt x="492137" y="201396"/>
                  </a:lnTo>
                  <a:lnTo>
                    <a:pt x="487045" y="208292"/>
                  </a:lnTo>
                  <a:lnTo>
                    <a:pt x="479742" y="212788"/>
                  </a:lnTo>
                  <a:lnTo>
                    <a:pt x="470954" y="214185"/>
                  </a:lnTo>
                  <a:lnTo>
                    <a:pt x="462559" y="212090"/>
                  </a:lnTo>
                  <a:lnTo>
                    <a:pt x="455853" y="207098"/>
                  </a:lnTo>
                  <a:lnTo>
                    <a:pt x="451485" y="199961"/>
                  </a:lnTo>
                  <a:lnTo>
                    <a:pt x="450138" y="191427"/>
                  </a:lnTo>
                  <a:lnTo>
                    <a:pt x="452259" y="183045"/>
                  </a:lnTo>
                  <a:lnTo>
                    <a:pt x="492442" y="184404"/>
                  </a:lnTo>
                  <a:lnTo>
                    <a:pt x="494182" y="192697"/>
                  </a:lnTo>
                  <a:lnTo>
                    <a:pt x="494245" y="145440"/>
                  </a:lnTo>
                  <a:lnTo>
                    <a:pt x="479933" y="141554"/>
                  </a:lnTo>
                  <a:lnTo>
                    <a:pt x="465442" y="141312"/>
                  </a:lnTo>
                  <a:lnTo>
                    <a:pt x="451446" y="145072"/>
                  </a:lnTo>
                  <a:lnTo>
                    <a:pt x="437819" y="152984"/>
                  </a:lnTo>
                  <a:lnTo>
                    <a:pt x="433095" y="156235"/>
                  </a:lnTo>
                  <a:lnTo>
                    <a:pt x="427228" y="157314"/>
                  </a:lnTo>
                  <a:lnTo>
                    <a:pt x="421665" y="155981"/>
                  </a:lnTo>
                  <a:lnTo>
                    <a:pt x="415124" y="153492"/>
                  </a:lnTo>
                  <a:lnTo>
                    <a:pt x="403440" y="149047"/>
                  </a:lnTo>
                  <a:lnTo>
                    <a:pt x="381368" y="140233"/>
                  </a:lnTo>
                  <a:lnTo>
                    <a:pt x="367131" y="134505"/>
                  </a:lnTo>
                  <a:lnTo>
                    <a:pt x="348907" y="127355"/>
                  </a:lnTo>
                  <a:lnTo>
                    <a:pt x="341376" y="124548"/>
                  </a:lnTo>
                  <a:lnTo>
                    <a:pt x="338696" y="120726"/>
                  </a:lnTo>
                  <a:lnTo>
                    <a:pt x="337858" y="112572"/>
                  </a:lnTo>
                  <a:lnTo>
                    <a:pt x="332905" y="96634"/>
                  </a:lnTo>
                  <a:lnTo>
                    <a:pt x="331508" y="92176"/>
                  </a:lnTo>
                  <a:lnTo>
                    <a:pt x="318147" y="77012"/>
                  </a:lnTo>
                  <a:lnTo>
                    <a:pt x="308559" y="72542"/>
                  </a:lnTo>
                  <a:lnTo>
                    <a:pt x="308559" y="118237"/>
                  </a:lnTo>
                  <a:lnTo>
                    <a:pt x="308559" y="119773"/>
                  </a:lnTo>
                  <a:lnTo>
                    <a:pt x="306463" y="128041"/>
                  </a:lnTo>
                  <a:lnTo>
                    <a:pt x="301536" y="134645"/>
                  </a:lnTo>
                  <a:lnTo>
                    <a:pt x="294474" y="138925"/>
                  </a:lnTo>
                  <a:lnTo>
                    <a:pt x="286029" y="140233"/>
                  </a:lnTo>
                  <a:lnTo>
                    <a:pt x="277571" y="138290"/>
                  </a:lnTo>
                  <a:lnTo>
                    <a:pt x="270751" y="133426"/>
                  </a:lnTo>
                  <a:lnTo>
                    <a:pt x="266242" y="126365"/>
                  </a:lnTo>
                  <a:lnTo>
                    <a:pt x="264820" y="118237"/>
                  </a:lnTo>
                  <a:lnTo>
                    <a:pt x="264769" y="117741"/>
                  </a:lnTo>
                  <a:lnTo>
                    <a:pt x="266700" y="109410"/>
                  </a:lnTo>
                  <a:lnTo>
                    <a:pt x="271564" y="102577"/>
                  </a:lnTo>
                  <a:lnTo>
                    <a:pt x="278638" y="98094"/>
                  </a:lnTo>
                  <a:lnTo>
                    <a:pt x="287185" y="96634"/>
                  </a:lnTo>
                  <a:lnTo>
                    <a:pt x="295529" y="98374"/>
                  </a:lnTo>
                  <a:lnTo>
                    <a:pt x="302310" y="103035"/>
                  </a:lnTo>
                  <a:lnTo>
                    <a:pt x="306832" y="109893"/>
                  </a:lnTo>
                  <a:lnTo>
                    <a:pt x="308432" y="118237"/>
                  </a:lnTo>
                  <a:lnTo>
                    <a:pt x="308559" y="118237"/>
                  </a:lnTo>
                  <a:lnTo>
                    <a:pt x="308559" y="72542"/>
                  </a:lnTo>
                  <a:lnTo>
                    <a:pt x="299669" y="68376"/>
                  </a:lnTo>
                  <a:lnTo>
                    <a:pt x="277990" y="67564"/>
                  </a:lnTo>
                  <a:lnTo>
                    <a:pt x="277545" y="67691"/>
                  </a:lnTo>
                  <a:lnTo>
                    <a:pt x="276580" y="67818"/>
                  </a:lnTo>
                  <a:lnTo>
                    <a:pt x="243979" y="89103"/>
                  </a:lnTo>
                  <a:lnTo>
                    <a:pt x="236067" y="127355"/>
                  </a:lnTo>
                  <a:lnTo>
                    <a:pt x="238150" y="134124"/>
                  </a:lnTo>
                  <a:lnTo>
                    <a:pt x="238086" y="134505"/>
                  </a:lnTo>
                  <a:lnTo>
                    <a:pt x="235280" y="141833"/>
                  </a:lnTo>
                  <a:lnTo>
                    <a:pt x="228993" y="145719"/>
                  </a:lnTo>
                  <a:lnTo>
                    <a:pt x="185407" y="180187"/>
                  </a:lnTo>
                  <a:lnTo>
                    <a:pt x="163779" y="197586"/>
                  </a:lnTo>
                  <a:lnTo>
                    <a:pt x="134937" y="221195"/>
                  </a:lnTo>
                  <a:lnTo>
                    <a:pt x="129222" y="222402"/>
                  </a:lnTo>
                  <a:lnTo>
                    <a:pt x="123177" y="219887"/>
                  </a:lnTo>
                  <a:lnTo>
                    <a:pt x="123177" y="266573"/>
                  </a:lnTo>
                  <a:lnTo>
                    <a:pt x="121462" y="275069"/>
                  </a:lnTo>
                  <a:lnTo>
                    <a:pt x="116776" y="282003"/>
                  </a:lnTo>
                  <a:lnTo>
                    <a:pt x="109842" y="286664"/>
                  </a:lnTo>
                  <a:lnTo>
                    <a:pt x="101333" y="288378"/>
                  </a:lnTo>
                  <a:lnTo>
                    <a:pt x="92824" y="286664"/>
                  </a:lnTo>
                  <a:lnTo>
                    <a:pt x="85877" y="282003"/>
                  </a:lnTo>
                  <a:lnTo>
                    <a:pt x="81203" y="275069"/>
                  </a:lnTo>
                  <a:lnTo>
                    <a:pt x="79489" y="266573"/>
                  </a:lnTo>
                  <a:lnTo>
                    <a:pt x="81203" y="258089"/>
                  </a:lnTo>
                  <a:lnTo>
                    <a:pt x="85877" y="251155"/>
                  </a:lnTo>
                  <a:lnTo>
                    <a:pt x="92824" y="246494"/>
                  </a:lnTo>
                  <a:lnTo>
                    <a:pt x="101333" y="244779"/>
                  </a:lnTo>
                  <a:lnTo>
                    <a:pt x="109842" y="246494"/>
                  </a:lnTo>
                  <a:lnTo>
                    <a:pt x="116776" y="251155"/>
                  </a:lnTo>
                  <a:lnTo>
                    <a:pt x="121462" y="258089"/>
                  </a:lnTo>
                  <a:lnTo>
                    <a:pt x="123177" y="266573"/>
                  </a:lnTo>
                  <a:lnTo>
                    <a:pt x="123177" y="219887"/>
                  </a:lnTo>
                  <a:lnTo>
                    <a:pt x="120078" y="218579"/>
                  </a:lnTo>
                  <a:lnTo>
                    <a:pt x="103314" y="214782"/>
                  </a:lnTo>
                  <a:lnTo>
                    <a:pt x="86702" y="216700"/>
                  </a:lnTo>
                  <a:lnTo>
                    <a:pt x="71615" y="223951"/>
                  </a:lnTo>
                  <a:lnTo>
                    <a:pt x="59474" y="236105"/>
                  </a:lnTo>
                  <a:lnTo>
                    <a:pt x="52933" y="248259"/>
                  </a:lnTo>
                  <a:lnTo>
                    <a:pt x="49860" y="261480"/>
                  </a:lnTo>
                  <a:lnTo>
                    <a:pt x="50330" y="275069"/>
                  </a:lnTo>
                  <a:lnTo>
                    <a:pt x="54381" y="288188"/>
                  </a:lnTo>
                  <a:lnTo>
                    <a:pt x="66560" y="304774"/>
                  </a:lnTo>
                  <a:lnTo>
                    <a:pt x="83566" y="315061"/>
                  </a:lnTo>
                  <a:lnTo>
                    <a:pt x="103187" y="318249"/>
                  </a:lnTo>
                  <a:lnTo>
                    <a:pt x="123215" y="313499"/>
                  </a:lnTo>
                  <a:lnTo>
                    <a:pt x="137452" y="303949"/>
                  </a:lnTo>
                  <a:lnTo>
                    <a:pt x="147459" y="290576"/>
                  </a:lnTo>
                  <a:lnTo>
                    <a:pt x="148170" y="288378"/>
                  </a:lnTo>
                  <a:lnTo>
                    <a:pt x="152590" y="274675"/>
                  </a:lnTo>
                  <a:lnTo>
                    <a:pt x="152184" y="257530"/>
                  </a:lnTo>
                  <a:lnTo>
                    <a:pt x="150355" y="248729"/>
                  </a:lnTo>
                  <a:lnTo>
                    <a:pt x="152565" y="244779"/>
                  </a:lnTo>
                  <a:lnTo>
                    <a:pt x="152920" y="244144"/>
                  </a:lnTo>
                  <a:lnTo>
                    <a:pt x="180416" y="222402"/>
                  </a:lnTo>
                  <a:lnTo>
                    <a:pt x="226352" y="185801"/>
                  </a:lnTo>
                  <a:lnTo>
                    <a:pt x="248805" y="168287"/>
                  </a:lnTo>
                  <a:lnTo>
                    <a:pt x="253746" y="165163"/>
                  </a:lnTo>
                  <a:lnTo>
                    <a:pt x="259765" y="164325"/>
                  </a:lnTo>
                  <a:lnTo>
                    <a:pt x="265366" y="165989"/>
                  </a:lnTo>
                  <a:lnTo>
                    <a:pt x="280250" y="169456"/>
                  </a:lnTo>
                  <a:lnTo>
                    <a:pt x="294398" y="169316"/>
                  </a:lnTo>
                  <a:lnTo>
                    <a:pt x="308000" y="165430"/>
                  </a:lnTo>
                  <a:lnTo>
                    <a:pt x="309867" y="164325"/>
                  </a:lnTo>
                  <a:lnTo>
                    <a:pt x="321195" y="157632"/>
                  </a:lnTo>
                  <a:lnTo>
                    <a:pt x="325983" y="154444"/>
                  </a:lnTo>
                  <a:lnTo>
                    <a:pt x="331927" y="153492"/>
                  </a:lnTo>
                  <a:lnTo>
                    <a:pt x="337413" y="154965"/>
                  </a:lnTo>
                  <a:lnTo>
                    <a:pt x="355384" y="161785"/>
                  </a:lnTo>
                  <a:lnTo>
                    <a:pt x="391071" y="176098"/>
                  </a:lnTo>
                  <a:lnTo>
                    <a:pt x="416687" y="186067"/>
                  </a:lnTo>
                  <a:lnTo>
                    <a:pt x="420331" y="189572"/>
                  </a:lnTo>
                  <a:lnTo>
                    <a:pt x="421093" y="198628"/>
                  </a:lnTo>
                  <a:lnTo>
                    <a:pt x="426491" y="216903"/>
                  </a:lnTo>
                  <a:lnTo>
                    <a:pt x="437832" y="231470"/>
                  </a:lnTo>
                  <a:lnTo>
                    <a:pt x="453669" y="240995"/>
                  </a:lnTo>
                  <a:lnTo>
                    <a:pt x="472478" y="244144"/>
                  </a:lnTo>
                  <a:lnTo>
                    <a:pt x="475157" y="244144"/>
                  </a:lnTo>
                  <a:lnTo>
                    <a:pt x="513842" y="222923"/>
                  </a:lnTo>
                  <a:lnTo>
                    <a:pt x="522795" y="186067"/>
                  </a:lnTo>
                  <a:lnTo>
                    <a:pt x="522782" y="184404"/>
                  </a:lnTo>
                  <a:lnTo>
                    <a:pt x="521373" y="175869"/>
                  </a:lnTo>
                  <a:lnTo>
                    <a:pt x="523925" y="171538"/>
                  </a:lnTo>
                  <a:lnTo>
                    <a:pt x="525119" y="170637"/>
                  </a:lnTo>
                  <a:lnTo>
                    <a:pt x="542925" y="157314"/>
                  </a:lnTo>
                  <a:lnTo>
                    <a:pt x="556082" y="147434"/>
                  </a:lnTo>
                  <a:lnTo>
                    <a:pt x="563524" y="141808"/>
                  </a:lnTo>
                  <a:lnTo>
                    <a:pt x="622998" y="96316"/>
                  </a:lnTo>
                  <a:lnTo>
                    <a:pt x="627786" y="94780"/>
                  </a:lnTo>
                  <a:lnTo>
                    <a:pt x="636143" y="98602"/>
                  </a:lnTo>
                  <a:lnTo>
                    <a:pt x="653046" y="103390"/>
                  </a:lnTo>
                  <a:lnTo>
                    <a:pt x="670077" y="102196"/>
                  </a:lnTo>
                  <a:lnTo>
                    <a:pt x="685711" y="95377"/>
                  </a:lnTo>
                  <a:lnTo>
                    <a:pt x="686346" y="94780"/>
                  </a:lnTo>
                  <a:lnTo>
                    <a:pt x="698449" y="83312"/>
                  </a:lnTo>
                  <a:lnTo>
                    <a:pt x="703846" y="73875"/>
                  </a:lnTo>
                  <a:lnTo>
                    <a:pt x="705256" y="71412"/>
                  </a:lnTo>
                  <a:lnTo>
                    <a:pt x="708698" y="58381"/>
                  </a:lnTo>
                  <a:close/>
                </a:path>
                <a:path w="758825" h="681355">
                  <a:moveTo>
                    <a:pt x="731761" y="243179"/>
                  </a:moveTo>
                  <a:lnTo>
                    <a:pt x="730732" y="232994"/>
                  </a:lnTo>
                  <a:lnTo>
                    <a:pt x="727252" y="226479"/>
                  </a:lnTo>
                  <a:lnTo>
                    <a:pt x="720725" y="223037"/>
                  </a:lnTo>
                  <a:lnTo>
                    <a:pt x="710577" y="222021"/>
                  </a:lnTo>
                  <a:lnTo>
                    <a:pt x="701382" y="222021"/>
                  </a:lnTo>
                  <a:lnTo>
                    <a:pt x="701382" y="252806"/>
                  </a:lnTo>
                  <a:lnTo>
                    <a:pt x="701382" y="583603"/>
                  </a:lnTo>
                  <a:lnTo>
                    <a:pt x="614248" y="583603"/>
                  </a:lnTo>
                  <a:lnTo>
                    <a:pt x="614248" y="252806"/>
                  </a:lnTo>
                  <a:lnTo>
                    <a:pt x="701382" y="252806"/>
                  </a:lnTo>
                  <a:lnTo>
                    <a:pt x="701382" y="222021"/>
                  </a:lnTo>
                  <a:lnTo>
                    <a:pt x="607098" y="222021"/>
                  </a:lnTo>
                  <a:lnTo>
                    <a:pt x="594918" y="222834"/>
                  </a:lnTo>
                  <a:lnTo>
                    <a:pt x="587794" y="226110"/>
                  </a:lnTo>
                  <a:lnTo>
                    <a:pt x="584441" y="233070"/>
                  </a:lnTo>
                  <a:lnTo>
                    <a:pt x="583615" y="244970"/>
                  </a:lnTo>
                  <a:lnTo>
                    <a:pt x="583577" y="461962"/>
                  </a:lnTo>
                  <a:lnTo>
                    <a:pt x="583488" y="593864"/>
                  </a:lnTo>
                  <a:lnTo>
                    <a:pt x="657618" y="614565"/>
                  </a:lnTo>
                  <a:lnTo>
                    <a:pt x="711657" y="614337"/>
                  </a:lnTo>
                  <a:lnTo>
                    <a:pt x="731761" y="583603"/>
                  </a:lnTo>
                  <a:lnTo>
                    <a:pt x="731761" y="252806"/>
                  </a:lnTo>
                  <a:lnTo>
                    <a:pt x="731761" y="243179"/>
                  </a:lnTo>
                  <a:close/>
                </a:path>
                <a:path w="758825" h="681355">
                  <a:moveTo>
                    <a:pt x="758507" y="676757"/>
                  </a:moveTo>
                  <a:lnTo>
                    <a:pt x="758380" y="655599"/>
                  </a:lnTo>
                  <a:lnTo>
                    <a:pt x="751293" y="651268"/>
                  </a:lnTo>
                  <a:lnTo>
                    <a:pt x="7467" y="651344"/>
                  </a:lnTo>
                  <a:lnTo>
                    <a:pt x="457" y="655447"/>
                  </a:lnTo>
                  <a:lnTo>
                    <a:pt x="0" y="676033"/>
                  </a:lnTo>
                  <a:lnTo>
                    <a:pt x="6667" y="680732"/>
                  </a:lnTo>
                  <a:lnTo>
                    <a:pt x="379349" y="681050"/>
                  </a:lnTo>
                  <a:lnTo>
                    <a:pt x="751166" y="681050"/>
                  </a:lnTo>
                  <a:lnTo>
                    <a:pt x="758507" y="676757"/>
                  </a:lnTo>
                  <a:close/>
                </a:path>
              </a:pathLst>
            </a:custGeom>
            <a:solidFill>
              <a:srgbClr val="005DAC"/>
            </a:solidFill>
          </p:spPr>
          <p:txBody>
            <a:bodyPr wrap="square" lIns="0" tIns="0" rIns="0" bIns="0" rtlCol="0"/>
            <a:lstStyle/>
            <a:p>
              <a:endParaRPr/>
            </a:p>
          </p:txBody>
        </p:sp>
        <p:pic>
          <p:nvPicPr>
            <p:cNvPr id="9" name="object 9"/>
            <p:cNvPicPr/>
            <p:nvPr/>
          </p:nvPicPr>
          <p:blipFill>
            <a:blip r:embed="rId3" cstate="print"/>
            <a:stretch>
              <a:fillRect/>
            </a:stretch>
          </p:blipFill>
          <p:spPr>
            <a:xfrm>
              <a:off x="6107229" y="2176769"/>
              <a:ext cx="148226" cy="252055"/>
            </a:xfrm>
            <a:prstGeom prst="rect">
              <a:avLst/>
            </a:prstGeom>
          </p:spPr>
        </p:pic>
        <p:pic>
          <p:nvPicPr>
            <p:cNvPr id="10" name="object 10"/>
            <p:cNvPicPr/>
            <p:nvPr/>
          </p:nvPicPr>
          <p:blipFill>
            <a:blip r:embed="rId4" cstate="print"/>
            <a:stretch>
              <a:fillRect/>
            </a:stretch>
          </p:blipFill>
          <p:spPr>
            <a:xfrm>
              <a:off x="5736459" y="2250778"/>
              <a:ext cx="148372" cy="178036"/>
            </a:xfrm>
            <a:prstGeom prst="rect">
              <a:avLst/>
            </a:prstGeom>
          </p:spPr>
        </p:pic>
        <p:pic>
          <p:nvPicPr>
            <p:cNvPr id="11" name="object 11"/>
            <p:cNvPicPr/>
            <p:nvPr/>
          </p:nvPicPr>
          <p:blipFill>
            <a:blip r:embed="rId5" cstate="print"/>
            <a:stretch>
              <a:fillRect/>
            </a:stretch>
          </p:blipFill>
          <p:spPr>
            <a:xfrm>
              <a:off x="10761726" y="166878"/>
              <a:ext cx="1264157" cy="550926"/>
            </a:xfrm>
            <a:prstGeom prst="rect">
              <a:avLst/>
            </a:prstGeom>
          </p:spPr>
        </p:pic>
      </p:grpSp>
      <p:sp>
        <p:nvSpPr>
          <p:cNvPr id="48" name="TextBox 47">
            <a:extLst>
              <a:ext uri="{FF2B5EF4-FFF2-40B4-BE49-F238E27FC236}">
                <a16:creationId xmlns:a16="http://schemas.microsoft.com/office/drawing/2014/main" id="{3246F9F3-5B1E-8E60-A242-CC6C85E8CEAF}"/>
              </a:ext>
            </a:extLst>
          </p:cNvPr>
          <p:cNvSpPr txBox="1"/>
          <p:nvPr/>
        </p:nvSpPr>
        <p:spPr>
          <a:xfrm>
            <a:off x="359777" y="273747"/>
            <a:ext cx="8111671" cy="507831"/>
          </a:xfrm>
          <a:prstGeom prst="rect">
            <a:avLst/>
          </a:prstGeom>
          <a:noFill/>
        </p:spPr>
        <p:txBody>
          <a:bodyPr wrap="square">
            <a:spAutoFit/>
          </a:bodyPr>
          <a:lstStyle/>
          <a:p>
            <a:pPr eaLnBrk="0" fontAlgn="base" hangingPunct="0">
              <a:lnSpc>
                <a:spcPct val="90000"/>
              </a:lnSpc>
              <a:spcBef>
                <a:spcPct val="0"/>
              </a:spcBef>
              <a:spcAft>
                <a:spcPct val="0"/>
              </a:spcAft>
              <a:defRPr/>
            </a:pPr>
            <a:r>
              <a:rPr lang="en-US" sz="3000">
                <a:solidFill>
                  <a:schemeClr val="bg1"/>
                </a:solidFill>
                <a:latin typeface="Rubik Medium" pitchFamily="2" charset="-79"/>
                <a:cs typeface="Rubik Medium" pitchFamily="2" charset="-79"/>
              </a:rPr>
              <a:t>Sources of Economic Moats</a:t>
            </a:r>
            <a:r>
              <a:rPr lang="en-US" sz="3000" baseline="30000">
                <a:solidFill>
                  <a:schemeClr val="bg1"/>
                </a:solidFill>
                <a:latin typeface="Rubik Medium" pitchFamily="2" charset="-79"/>
                <a:cs typeface="Rubik Medium" pitchFamily="2" charset="-79"/>
              </a:rPr>
              <a:t>*</a:t>
            </a:r>
          </a:p>
        </p:txBody>
      </p:sp>
      <p:grpSp>
        <p:nvGrpSpPr>
          <p:cNvPr id="49" name="Group 48">
            <a:extLst>
              <a:ext uri="{FF2B5EF4-FFF2-40B4-BE49-F238E27FC236}">
                <a16:creationId xmlns:a16="http://schemas.microsoft.com/office/drawing/2014/main" id="{7A9F3A76-903C-447B-8F1D-23000C11330E}"/>
              </a:ext>
            </a:extLst>
          </p:cNvPr>
          <p:cNvGrpSpPr/>
          <p:nvPr/>
        </p:nvGrpSpPr>
        <p:grpSpPr>
          <a:xfrm>
            <a:off x="264510" y="4031974"/>
            <a:ext cx="11673552" cy="341632"/>
            <a:chOff x="654812" y="4000294"/>
            <a:chExt cx="11673552" cy="341632"/>
          </a:xfrm>
        </p:grpSpPr>
        <p:sp>
          <p:nvSpPr>
            <p:cNvPr id="50" name="TextBox 49">
              <a:extLst>
                <a:ext uri="{FF2B5EF4-FFF2-40B4-BE49-F238E27FC236}">
                  <a16:creationId xmlns:a16="http://schemas.microsoft.com/office/drawing/2014/main" id="{9F939759-C843-853E-4A0A-D655D73C6748}"/>
                </a:ext>
              </a:extLst>
            </p:cNvPr>
            <p:cNvSpPr txBox="1"/>
            <p:nvPr/>
          </p:nvSpPr>
          <p:spPr>
            <a:xfrm>
              <a:off x="654812" y="4000294"/>
              <a:ext cx="1830834" cy="341632"/>
            </a:xfrm>
            <a:prstGeom prst="rect">
              <a:avLst/>
            </a:prstGeom>
            <a:noFill/>
          </p:spPr>
          <p:txBody>
            <a:bodyPr wrap="square" rtlCol="0">
              <a:spAutoFit/>
            </a:bodyPr>
            <a:lstStyle/>
            <a:p>
              <a:pPr lvl="0" algn="just">
                <a:lnSpc>
                  <a:spcPct val="90000"/>
                </a:lnSpc>
                <a:spcAft>
                  <a:spcPts val="600"/>
                </a:spcAft>
              </a:pPr>
              <a:r>
                <a:rPr lang="en-IN" dirty="0">
                  <a:solidFill>
                    <a:srgbClr val="202720"/>
                  </a:solidFill>
                  <a:latin typeface="Aptos" panose="020B0004020202020204" pitchFamily="34" charset="0"/>
                  <a:cs typeface="Rubik Bold" pitchFamily="2" charset="-79"/>
                </a:rPr>
                <a:t>Brand Strength</a:t>
              </a:r>
            </a:p>
          </p:txBody>
        </p:sp>
        <p:sp>
          <p:nvSpPr>
            <p:cNvPr id="51" name="TextBox 50">
              <a:extLst>
                <a:ext uri="{FF2B5EF4-FFF2-40B4-BE49-F238E27FC236}">
                  <a16:creationId xmlns:a16="http://schemas.microsoft.com/office/drawing/2014/main" id="{09ED8E86-75BF-0642-3144-ECE574D7676F}"/>
                </a:ext>
              </a:extLst>
            </p:cNvPr>
            <p:cNvSpPr txBox="1"/>
            <p:nvPr/>
          </p:nvSpPr>
          <p:spPr>
            <a:xfrm>
              <a:off x="3573952" y="4000294"/>
              <a:ext cx="1999995" cy="341632"/>
            </a:xfrm>
            <a:prstGeom prst="rect">
              <a:avLst/>
            </a:prstGeom>
            <a:noFill/>
          </p:spPr>
          <p:txBody>
            <a:bodyPr wrap="square" rtlCol="0">
              <a:spAutoFit/>
            </a:bodyPr>
            <a:lstStyle/>
            <a:p>
              <a:pPr algn="just">
                <a:lnSpc>
                  <a:spcPct val="90000"/>
                </a:lnSpc>
                <a:spcAft>
                  <a:spcPts val="600"/>
                </a:spcAft>
              </a:pPr>
              <a:r>
                <a:rPr lang="en-IN" dirty="0">
                  <a:solidFill>
                    <a:srgbClr val="202720"/>
                  </a:solidFill>
                  <a:latin typeface="Aptos" panose="020B0004020202020204" pitchFamily="34" charset="0"/>
                  <a:cs typeface="Rubik Bold" pitchFamily="2" charset="-79"/>
                </a:rPr>
                <a:t>Cost Leadership</a:t>
              </a:r>
            </a:p>
          </p:txBody>
        </p:sp>
        <p:sp>
          <p:nvSpPr>
            <p:cNvPr id="52" name="TextBox 51">
              <a:extLst>
                <a:ext uri="{FF2B5EF4-FFF2-40B4-BE49-F238E27FC236}">
                  <a16:creationId xmlns:a16="http://schemas.microsoft.com/office/drawing/2014/main" id="{ADD56A5A-4B08-44F3-1785-C253F334490B}"/>
                </a:ext>
              </a:extLst>
            </p:cNvPr>
            <p:cNvSpPr txBox="1"/>
            <p:nvPr/>
          </p:nvSpPr>
          <p:spPr>
            <a:xfrm>
              <a:off x="6662253" y="4000294"/>
              <a:ext cx="1830834" cy="341632"/>
            </a:xfrm>
            <a:prstGeom prst="rect">
              <a:avLst/>
            </a:prstGeom>
            <a:noFill/>
          </p:spPr>
          <p:txBody>
            <a:bodyPr wrap="square" rtlCol="0">
              <a:spAutoFit/>
            </a:bodyPr>
            <a:lstStyle/>
            <a:p>
              <a:pPr algn="just">
                <a:lnSpc>
                  <a:spcPct val="90000"/>
                </a:lnSpc>
                <a:spcAft>
                  <a:spcPts val="600"/>
                </a:spcAft>
              </a:pPr>
              <a:r>
                <a:rPr lang="en-IN">
                  <a:solidFill>
                    <a:srgbClr val="202720"/>
                  </a:solidFill>
                  <a:latin typeface="Aptos" panose="020B0004020202020204" pitchFamily="34" charset="0"/>
                  <a:cs typeface="Rubik Bold" pitchFamily="2" charset="-79"/>
                </a:rPr>
                <a:t>Network Effect</a:t>
              </a:r>
            </a:p>
          </p:txBody>
        </p:sp>
        <p:sp>
          <p:nvSpPr>
            <p:cNvPr id="53" name="TextBox 52">
              <a:extLst>
                <a:ext uri="{FF2B5EF4-FFF2-40B4-BE49-F238E27FC236}">
                  <a16:creationId xmlns:a16="http://schemas.microsoft.com/office/drawing/2014/main" id="{B7A431EC-D01B-086B-032A-7D1FB73EFEA7}"/>
                </a:ext>
              </a:extLst>
            </p:cNvPr>
            <p:cNvSpPr txBox="1"/>
            <p:nvPr/>
          </p:nvSpPr>
          <p:spPr>
            <a:xfrm>
              <a:off x="9652507" y="4000294"/>
              <a:ext cx="2675857" cy="341632"/>
            </a:xfrm>
            <a:prstGeom prst="rect">
              <a:avLst/>
            </a:prstGeom>
            <a:noFill/>
          </p:spPr>
          <p:txBody>
            <a:bodyPr wrap="square" rtlCol="0">
              <a:spAutoFit/>
            </a:bodyPr>
            <a:lstStyle/>
            <a:p>
              <a:pPr algn="just">
                <a:lnSpc>
                  <a:spcPct val="90000"/>
                </a:lnSpc>
                <a:spcAft>
                  <a:spcPts val="600"/>
                </a:spcAft>
              </a:pPr>
              <a:r>
                <a:rPr lang="en-IN">
                  <a:solidFill>
                    <a:srgbClr val="202720"/>
                  </a:solidFill>
                  <a:latin typeface="Aptos" panose="020B0004020202020204" pitchFamily="34" charset="0"/>
                  <a:cs typeface="Rubik Bold" pitchFamily="2" charset="-79"/>
                </a:rPr>
                <a:t>Intellectual Properties</a:t>
              </a:r>
            </a:p>
          </p:txBody>
        </p:sp>
      </p:grpSp>
      <p:grpSp>
        <p:nvGrpSpPr>
          <p:cNvPr id="54" name="Group 53">
            <a:extLst>
              <a:ext uri="{FF2B5EF4-FFF2-40B4-BE49-F238E27FC236}">
                <a16:creationId xmlns:a16="http://schemas.microsoft.com/office/drawing/2014/main" id="{BFC10A50-32BD-C5DF-2DE4-FB9A9E084842}"/>
              </a:ext>
            </a:extLst>
          </p:cNvPr>
          <p:cNvGrpSpPr/>
          <p:nvPr/>
        </p:nvGrpSpPr>
        <p:grpSpPr>
          <a:xfrm>
            <a:off x="1772468" y="5482715"/>
            <a:ext cx="8765765" cy="343235"/>
            <a:chOff x="654812" y="4000294"/>
            <a:chExt cx="8647063" cy="343235"/>
          </a:xfrm>
        </p:grpSpPr>
        <p:sp>
          <p:nvSpPr>
            <p:cNvPr id="55" name="TextBox 54">
              <a:extLst>
                <a:ext uri="{FF2B5EF4-FFF2-40B4-BE49-F238E27FC236}">
                  <a16:creationId xmlns:a16="http://schemas.microsoft.com/office/drawing/2014/main" id="{362BA176-A311-09F0-D38B-203E9DDB389F}"/>
                </a:ext>
              </a:extLst>
            </p:cNvPr>
            <p:cNvSpPr txBox="1"/>
            <p:nvPr/>
          </p:nvSpPr>
          <p:spPr>
            <a:xfrm>
              <a:off x="654812" y="4000294"/>
              <a:ext cx="1999994" cy="341632"/>
            </a:xfrm>
            <a:prstGeom prst="rect">
              <a:avLst/>
            </a:prstGeom>
            <a:noFill/>
          </p:spPr>
          <p:txBody>
            <a:bodyPr wrap="square" rtlCol="0">
              <a:spAutoFit/>
            </a:bodyPr>
            <a:lstStyle/>
            <a:p>
              <a:pPr algn="just">
                <a:lnSpc>
                  <a:spcPct val="90000"/>
                </a:lnSpc>
                <a:spcAft>
                  <a:spcPts val="600"/>
                </a:spcAft>
              </a:pPr>
              <a:r>
                <a:rPr lang="en-IN">
                  <a:solidFill>
                    <a:srgbClr val="202720"/>
                  </a:solidFill>
                  <a:latin typeface="Aptos" panose="020B0004020202020204" pitchFamily="34" charset="0"/>
                  <a:cs typeface="Rubik Bold" pitchFamily="2" charset="-79"/>
                </a:rPr>
                <a:t>Switching costs</a:t>
              </a:r>
            </a:p>
          </p:txBody>
        </p:sp>
        <p:sp>
          <p:nvSpPr>
            <p:cNvPr id="56" name="TextBox 55">
              <a:extLst>
                <a:ext uri="{FF2B5EF4-FFF2-40B4-BE49-F238E27FC236}">
                  <a16:creationId xmlns:a16="http://schemas.microsoft.com/office/drawing/2014/main" id="{80E429E5-1CE0-D908-9868-449581FF3157}"/>
                </a:ext>
              </a:extLst>
            </p:cNvPr>
            <p:cNvSpPr txBox="1"/>
            <p:nvPr/>
          </p:nvSpPr>
          <p:spPr>
            <a:xfrm>
              <a:off x="3573952" y="4000294"/>
              <a:ext cx="2340759" cy="341632"/>
            </a:xfrm>
            <a:prstGeom prst="rect">
              <a:avLst/>
            </a:prstGeom>
            <a:noFill/>
          </p:spPr>
          <p:txBody>
            <a:bodyPr wrap="square" rtlCol="0">
              <a:spAutoFit/>
            </a:bodyPr>
            <a:lstStyle/>
            <a:p>
              <a:pPr algn="just">
                <a:lnSpc>
                  <a:spcPct val="90000"/>
                </a:lnSpc>
                <a:spcAft>
                  <a:spcPts val="600"/>
                </a:spcAft>
              </a:pPr>
              <a:r>
                <a:rPr lang="en-IN">
                  <a:solidFill>
                    <a:srgbClr val="202720"/>
                  </a:solidFill>
                  <a:latin typeface="Aptos" panose="020B0004020202020204" pitchFamily="34" charset="0"/>
                  <a:cs typeface="Rubik Bold" pitchFamily="2" charset="-79"/>
                </a:rPr>
                <a:t>Economies of Scale</a:t>
              </a:r>
            </a:p>
          </p:txBody>
        </p:sp>
        <p:sp>
          <p:nvSpPr>
            <p:cNvPr id="57" name="TextBox 56">
              <a:extLst>
                <a:ext uri="{FF2B5EF4-FFF2-40B4-BE49-F238E27FC236}">
                  <a16:creationId xmlns:a16="http://schemas.microsoft.com/office/drawing/2014/main" id="{139CE622-BC49-9679-09D0-F7E45D5937B8}"/>
                </a:ext>
              </a:extLst>
            </p:cNvPr>
            <p:cNvSpPr txBox="1"/>
            <p:nvPr/>
          </p:nvSpPr>
          <p:spPr>
            <a:xfrm>
              <a:off x="6662253" y="4000294"/>
              <a:ext cx="2639622" cy="343235"/>
            </a:xfrm>
            <a:prstGeom prst="rect">
              <a:avLst/>
            </a:prstGeom>
            <a:noFill/>
          </p:spPr>
          <p:txBody>
            <a:bodyPr wrap="square" rtlCol="0">
              <a:spAutoFit/>
            </a:bodyPr>
            <a:lstStyle/>
            <a:p>
              <a:pPr algn="just">
                <a:lnSpc>
                  <a:spcPct val="90000"/>
                </a:lnSpc>
                <a:spcAft>
                  <a:spcPts val="600"/>
                </a:spcAft>
              </a:pPr>
              <a:r>
                <a:rPr lang="en-IN">
                  <a:solidFill>
                    <a:srgbClr val="202720"/>
                  </a:solidFill>
                  <a:latin typeface="Aptos" panose="020B0004020202020204" pitchFamily="34" charset="0"/>
                  <a:cs typeface="Rubik Bold" pitchFamily="2" charset="-79"/>
                </a:rPr>
                <a:t>Unique Business Model</a:t>
              </a:r>
            </a:p>
          </p:txBody>
        </p:sp>
      </p:grpSp>
      <p:pic>
        <p:nvPicPr>
          <p:cNvPr id="58" name="Graphic 57">
            <a:extLst>
              <a:ext uri="{FF2B5EF4-FFF2-40B4-BE49-F238E27FC236}">
                <a16:creationId xmlns:a16="http://schemas.microsoft.com/office/drawing/2014/main" id="{72F2325A-4604-C93F-93E4-E299B6C2C87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27228" y="3030797"/>
            <a:ext cx="628294" cy="714756"/>
          </a:xfrm>
          <a:prstGeom prst="rect">
            <a:avLst/>
          </a:prstGeom>
        </p:spPr>
      </p:pic>
      <p:sp>
        <p:nvSpPr>
          <p:cNvPr id="59" name="Rectangle 58">
            <a:extLst>
              <a:ext uri="{FF2B5EF4-FFF2-40B4-BE49-F238E27FC236}">
                <a16:creationId xmlns:a16="http://schemas.microsoft.com/office/drawing/2014/main" id="{B3803657-B87D-5EAF-EC09-572FDBE25926}"/>
              </a:ext>
            </a:extLst>
          </p:cNvPr>
          <p:cNvSpPr/>
          <p:nvPr/>
        </p:nvSpPr>
        <p:spPr>
          <a:xfrm>
            <a:off x="427229" y="3844348"/>
            <a:ext cx="677672" cy="57150"/>
          </a:xfrm>
          <a:prstGeom prst="rect">
            <a:avLst/>
          </a:prstGeom>
          <a:solidFill>
            <a:srgbClr val="005D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ptos" panose="020B0004020202020204" pitchFamily="34" charset="0"/>
            </a:endParaRPr>
          </a:p>
        </p:txBody>
      </p:sp>
      <p:sp>
        <p:nvSpPr>
          <p:cNvPr id="60" name="Rectangle 59">
            <a:extLst>
              <a:ext uri="{FF2B5EF4-FFF2-40B4-BE49-F238E27FC236}">
                <a16:creationId xmlns:a16="http://schemas.microsoft.com/office/drawing/2014/main" id="{705D6C50-4086-D8B8-B555-6F3E089A103B}"/>
              </a:ext>
            </a:extLst>
          </p:cNvPr>
          <p:cNvSpPr/>
          <p:nvPr/>
        </p:nvSpPr>
        <p:spPr>
          <a:xfrm>
            <a:off x="3359405" y="3844348"/>
            <a:ext cx="677672" cy="57150"/>
          </a:xfrm>
          <a:prstGeom prst="rect">
            <a:avLst/>
          </a:prstGeom>
          <a:solidFill>
            <a:srgbClr val="005D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ptos" panose="020B0004020202020204" pitchFamily="34" charset="0"/>
            </a:endParaRPr>
          </a:p>
        </p:txBody>
      </p:sp>
      <p:pic>
        <p:nvPicPr>
          <p:cNvPr id="61" name="Graphic 60">
            <a:extLst>
              <a:ext uri="{FF2B5EF4-FFF2-40B4-BE49-F238E27FC236}">
                <a16:creationId xmlns:a16="http://schemas.microsoft.com/office/drawing/2014/main" id="{BEACF56A-718C-632E-08E8-F29B6C322EE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359405" y="3169084"/>
            <a:ext cx="614741" cy="576469"/>
          </a:xfrm>
          <a:prstGeom prst="rect">
            <a:avLst/>
          </a:prstGeom>
        </p:spPr>
      </p:pic>
      <p:pic>
        <p:nvPicPr>
          <p:cNvPr id="62" name="Graphic 61">
            <a:extLst>
              <a:ext uri="{FF2B5EF4-FFF2-40B4-BE49-F238E27FC236}">
                <a16:creationId xmlns:a16="http://schemas.microsoft.com/office/drawing/2014/main" id="{701E7F11-302D-DE82-4E17-C9C56B429638}"/>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461106" y="3173847"/>
            <a:ext cx="514535" cy="571706"/>
          </a:xfrm>
          <a:prstGeom prst="rect">
            <a:avLst/>
          </a:prstGeom>
        </p:spPr>
      </p:pic>
      <p:sp>
        <p:nvSpPr>
          <p:cNvPr id="63" name="Rectangle 62">
            <a:extLst>
              <a:ext uri="{FF2B5EF4-FFF2-40B4-BE49-F238E27FC236}">
                <a16:creationId xmlns:a16="http://schemas.microsoft.com/office/drawing/2014/main" id="{E67E154E-B5F1-1495-AD53-5FCE6EB5892F}"/>
              </a:ext>
            </a:extLst>
          </p:cNvPr>
          <p:cNvSpPr/>
          <p:nvPr/>
        </p:nvSpPr>
        <p:spPr>
          <a:xfrm>
            <a:off x="6457613" y="3842104"/>
            <a:ext cx="677672" cy="57150"/>
          </a:xfrm>
          <a:prstGeom prst="rect">
            <a:avLst/>
          </a:prstGeom>
          <a:solidFill>
            <a:srgbClr val="005D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ptos" panose="020B0004020202020204" pitchFamily="34" charset="0"/>
            </a:endParaRPr>
          </a:p>
        </p:txBody>
      </p:sp>
      <p:pic>
        <p:nvPicPr>
          <p:cNvPr id="64" name="Graphic 63">
            <a:extLst>
              <a:ext uri="{FF2B5EF4-FFF2-40B4-BE49-F238E27FC236}">
                <a16:creationId xmlns:a16="http://schemas.microsoft.com/office/drawing/2014/main" id="{0A91DF02-90B9-11A9-8A90-60C0105E553E}"/>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6457613" y="3163983"/>
            <a:ext cx="574754" cy="577081"/>
          </a:xfrm>
          <a:prstGeom prst="rect">
            <a:avLst/>
          </a:prstGeom>
        </p:spPr>
      </p:pic>
      <p:sp>
        <p:nvSpPr>
          <p:cNvPr id="65" name="Rectangle 64">
            <a:extLst>
              <a:ext uri="{FF2B5EF4-FFF2-40B4-BE49-F238E27FC236}">
                <a16:creationId xmlns:a16="http://schemas.microsoft.com/office/drawing/2014/main" id="{9BEE4FFF-9925-6A55-DE91-7DF12203D066}"/>
              </a:ext>
            </a:extLst>
          </p:cNvPr>
          <p:cNvSpPr/>
          <p:nvPr/>
        </p:nvSpPr>
        <p:spPr>
          <a:xfrm>
            <a:off x="9461106" y="3842104"/>
            <a:ext cx="677672" cy="57150"/>
          </a:xfrm>
          <a:prstGeom prst="rect">
            <a:avLst/>
          </a:prstGeom>
          <a:solidFill>
            <a:srgbClr val="005D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ptos" panose="020B0004020202020204" pitchFamily="34" charset="0"/>
            </a:endParaRPr>
          </a:p>
        </p:txBody>
      </p:sp>
      <p:pic>
        <p:nvPicPr>
          <p:cNvPr id="66" name="Graphic 65">
            <a:extLst>
              <a:ext uri="{FF2B5EF4-FFF2-40B4-BE49-F238E27FC236}">
                <a16:creationId xmlns:a16="http://schemas.microsoft.com/office/drawing/2014/main" id="{855E364A-6CD7-9D7C-B802-B63FA138BDCF}"/>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886712" y="4674502"/>
            <a:ext cx="583924" cy="577081"/>
          </a:xfrm>
          <a:prstGeom prst="rect">
            <a:avLst/>
          </a:prstGeom>
        </p:spPr>
      </p:pic>
      <p:sp>
        <p:nvSpPr>
          <p:cNvPr id="67" name="Rectangle 66">
            <a:extLst>
              <a:ext uri="{FF2B5EF4-FFF2-40B4-BE49-F238E27FC236}">
                <a16:creationId xmlns:a16="http://schemas.microsoft.com/office/drawing/2014/main" id="{64A4FC91-1BB7-EE11-DA49-D8D6B1C0AD38}"/>
              </a:ext>
            </a:extLst>
          </p:cNvPr>
          <p:cNvSpPr/>
          <p:nvPr/>
        </p:nvSpPr>
        <p:spPr>
          <a:xfrm>
            <a:off x="1859280" y="5329014"/>
            <a:ext cx="677672" cy="57150"/>
          </a:xfrm>
          <a:prstGeom prst="rect">
            <a:avLst/>
          </a:prstGeom>
          <a:solidFill>
            <a:srgbClr val="005D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ptos" panose="020B0004020202020204" pitchFamily="34" charset="0"/>
            </a:endParaRPr>
          </a:p>
        </p:txBody>
      </p:sp>
      <p:pic>
        <p:nvPicPr>
          <p:cNvPr id="68" name="Graphic 67">
            <a:extLst>
              <a:ext uri="{FF2B5EF4-FFF2-40B4-BE49-F238E27FC236}">
                <a16:creationId xmlns:a16="http://schemas.microsoft.com/office/drawing/2014/main" id="{37B972C1-C2EC-B558-4121-00A091C8B27A}"/>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831589" y="4674502"/>
            <a:ext cx="568064" cy="577081"/>
          </a:xfrm>
          <a:prstGeom prst="rect">
            <a:avLst/>
          </a:prstGeom>
        </p:spPr>
      </p:pic>
      <p:sp>
        <p:nvSpPr>
          <p:cNvPr id="69" name="Rectangle 68">
            <a:extLst>
              <a:ext uri="{FF2B5EF4-FFF2-40B4-BE49-F238E27FC236}">
                <a16:creationId xmlns:a16="http://schemas.microsoft.com/office/drawing/2014/main" id="{4345DC01-5679-9B99-A703-AF5149E3C0F5}"/>
              </a:ext>
            </a:extLst>
          </p:cNvPr>
          <p:cNvSpPr/>
          <p:nvPr/>
        </p:nvSpPr>
        <p:spPr>
          <a:xfrm>
            <a:off x="4831589" y="5329014"/>
            <a:ext cx="677672" cy="57150"/>
          </a:xfrm>
          <a:prstGeom prst="rect">
            <a:avLst/>
          </a:prstGeom>
          <a:solidFill>
            <a:srgbClr val="005D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ptos" panose="020B0004020202020204" pitchFamily="34" charset="0"/>
            </a:endParaRPr>
          </a:p>
        </p:txBody>
      </p:sp>
      <p:pic>
        <p:nvPicPr>
          <p:cNvPr id="70" name="Graphic 69">
            <a:extLst>
              <a:ext uri="{FF2B5EF4-FFF2-40B4-BE49-F238E27FC236}">
                <a16:creationId xmlns:a16="http://schemas.microsoft.com/office/drawing/2014/main" id="{42879E14-5D2B-F031-E382-FBE7F430BD0C}"/>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7987352" y="4633648"/>
            <a:ext cx="643054" cy="617935"/>
          </a:xfrm>
          <a:prstGeom prst="rect">
            <a:avLst/>
          </a:prstGeom>
        </p:spPr>
      </p:pic>
      <p:sp>
        <p:nvSpPr>
          <p:cNvPr id="71" name="Rectangle 70">
            <a:extLst>
              <a:ext uri="{FF2B5EF4-FFF2-40B4-BE49-F238E27FC236}">
                <a16:creationId xmlns:a16="http://schemas.microsoft.com/office/drawing/2014/main" id="{74AD92D4-2240-BC76-2178-5A3DCF5ACE31}"/>
              </a:ext>
            </a:extLst>
          </p:cNvPr>
          <p:cNvSpPr/>
          <p:nvPr/>
        </p:nvSpPr>
        <p:spPr>
          <a:xfrm>
            <a:off x="7969246" y="5325329"/>
            <a:ext cx="677672" cy="57150"/>
          </a:xfrm>
          <a:prstGeom prst="rect">
            <a:avLst/>
          </a:prstGeom>
          <a:solidFill>
            <a:srgbClr val="005D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ptos" panose="020B0004020202020204" pitchFamily="34" charset="0"/>
            </a:endParaRPr>
          </a:p>
        </p:txBody>
      </p:sp>
      <p:sp>
        <p:nvSpPr>
          <p:cNvPr id="72" name="TextBox 71">
            <a:extLst>
              <a:ext uri="{FF2B5EF4-FFF2-40B4-BE49-F238E27FC236}">
                <a16:creationId xmlns:a16="http://schemas.microsoft.com/office/drawing/2014/main" id="{3323C8E2-75F5-25F8-B0A7-0AA2B5C4AD74}"/>
              </a:ext>
            </a:extLst>
          </p:cNvPr>
          <p:cNvSpPr txBox="1"/>
          <p:nvPr/>
        </p:nvSpPr>
        <p:spPr>
          <a:xfrm>
            <a:off x="5509261" y="6242771"/>
            <a:ext cx="6097554" cy="246221"/>
          </a:xfrm>
          <a:prstGeom prst="rect">
            <a:avLst/>
          </a:prstGeom>
          <a:noFill/>
        </p:spPr>
        <p:txBody>
          <a:bodyPr wrap="square">
            <a:spAutoFit/>
          </a:bodyPr>
          <a:lstStyle/>
          <a:p>
            <a:pPr algn="r"/>
            <a:r>
              <a:rPr lang="en-IN" sz="1000">
                <a:solidFill>
                  <a:schemeClr val="bg2">
                    <a:lumMod val="25000"/>
                  </a:schemeClr>
                </a:solidFill>
                <a:latin typeface="Rubik Bold" pitchFamily="2" charset="-79"/>
                <a:cs typeface="Rubik Bold" pitchFamily="2" charset="-79"/>
              </a:rPr>
              <a:t>*Based on Morningstar’s “Why Economic Moats Matter”</a:t>
            </a:r>
          </a:p>
        </p:txBody>
      </p:sp>
      <p:sp>
        <p:nvSpPr>
          <p:cNvPr id="73" name="Rectangle 72">
            <a:extLst>
              <a:ext uri="{FF2B5EF4-FFF2-40B4-BE49-F238E27FC236}">
                <a16:creationId xmlns:a16="http://schemas.microsoft.com/office/drawing/2014/main" id="{3D082BFD-8E7D-4302-BCF9-B8D5E79B161D}"/>
              </a:ext>
            </a:extLst>
          </p:cNvPr>
          <p:cNvSpPr/>
          <p:nvPr/>
        </p:nvSpPr>
        <p:spPr>
          <a:xfrm>
            <a:off x="427228" y="799684"/>
            <a:ext cx="1095375" cy="57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45CE9EB-073E-7089-B07F-0724CE74D6CB}"/>
              </a:ext>
            </a:extLst>
          </p:cNvPr>
          <p:cNvSpPr/>
          <p:nvPr/>
        </p:nvSpPr>
        <p:spPr>
          <a:xfrm>
            <a:off x="10693146" y="125728"/>
            <a:ext cx="1422654" cy="636272"/>
          </a:xfrm>
          <a:prstGeom prst="rect">
            <a:avLst/>
          </a:prstGeom>
          <a:solidFill>
            <a:srgbClr val="005D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bject 13">
            <a:extLst>
              <a:ext uri="{FF2B5EF4-FFF2-40B4-BE49-F238E27FC236}">
                <a16:creationId xmlns:a16="http://schemas.microsoft.com/office/drawing/2014/main" id="{5DDD39D8-9D42-9ED5-1084-81C93F24DA97}"/>
              </a:ext>
            </a:extLst>
          </p:cNvPr>
          <p:cNvSpPr txBox="1">
            <a:spLocks noGrp="1"/>
          </p:cNvSpPr>
          <p:nvPr>
            <p:ph type="sldNum" sz="quarter" idx="7"/>
          </p:nvPr>
        </p:nvSpPr>
        <p:spPr>
          <a:xfrm>
            <a:off x="11716511" y="6546342"/>
            <a:ext cx="360171" cy="214802"/>
          </a:xfrm>
          <a:prstGeom prst="rect">
            <a:avLst/>
          </a:prstGeom>
        </p:spPr>
        <p:txBody>
          <a:bodyPr vert="horz" wrap="square" lIns="0" tIns="29845" rIns="0" bIns="0" rtlCol="0">
            <a:spAutoFit/>
          </a:bodyPr>
          <a:lstStyle/>
          <a:p>
            <a:pPr marL="137795">
              <a:lnSpc>
                <a:spcPct val="100000"/>
              </a:lnSpc>
              <a:spcBef>
                <a:spcPts val="235"/>
              </a:spcBef>
            </a:pPr>
            <a:fld id="{81D60167-4931-47E6-BA6A-407CBD079E47}" type="slidenum">
              <a:rPr lang="en-IN" dirty="0">
                <a:latin typeface="Rubik Bold"/>
                <a:cs typeface="Rubik Bold"/>
              </a:rPr>
              <a:t>4</a:t>
            </a:fld>
            <a:endParaRPr lang="en-IN">
              <a:latin typeface="Rubik Bold"/>
              <a:cs typeface="Rubik Bold"/>
            </a:endParaRPr>
          </a:p>
        </p:txBody>
      </p:sp>
      <p:sp>
        <p:nvSpPr>
          <p:cNvPr id="29" name="TextBox 28">
            <a:extLst>
              <a:ext uri="{FF2B5EF4-FFF2-40B4-BE49-F238E27FC236}">
                <a16:creationId xmlns:a16="http://schemas.microsoft.com/office/drawing/2014/main" id="{1DC4E613-B146-C2DC-8C99-9383AF074058}"/>
              </a:ext>
            </a:extLst>
          </p:cNvPr>
          <p:cNvSpPr txBox="1"/>
          <p:nvPr/>
        </p:nvSpPr>
        <p:spPr>
          <a:xfrm>
            <a:off x="65695" y="6553521"/>
            <a:ext cx="3752950" cy="276999"/>
          </a:xfrm>
          <a:prstGeom prst="rect">
            <a:avLst/>
          </a:prstGeom>
          <a:noFill/>
        </p:spPr>
        <p:txBody>
          <a:bodyPr wrap="none" rtlCol="0">
            <a:spAutoFit/>
          </a:bodyPr>
          <a:lstStyle/>
          <a:p>
            <a:r>
              <a:rPr lang="fr-FR" sz="1200" b="1">
                <a:solidFill>
                  <a:srgbClr val="005CAC"/>
                </a:solidFill>
                <a:latin typeface="Rubik Bold" pitchFamily="2" charset="-79"/>
                <a:cs typeface="Rubik Bold" pitchFamily="2" charset="-79"/>
              </a:rPr>
              <a:t>BAJAJ FINSERV ASSET MANAGEMENT LIMITED</a:t>
            </a:r>
            <a:endParaRPr lang="en-US" sz="1200" b="1">
              <a:solidFill>
                <a:srgbClr val="005CAC"/>
              </a:solidFill>
              <a:latin typeface="Rubik Bold" pitchFamily="2" charset="-79"/>
              <a:cs typeface="Rubik Bold" pitchFamily="2" charset="-79"/>
            </a:endParaRPr>
          </a:p>
        </p:txBody>
      </p:sp>
      <p:pic>
        <p:nvPicPr>
          <p:cNvPr id="30" name="Graphic 29">
            <a:extLst>
              <a:ext uri="{FF2B5EF4-FFF2-40B4-BE49-F238E27FC236}">
                <a16:creationId xmlns:a16="http://schemas.microsoft.com/office/drawing/2014/main" id="{CB0453F9-0F77-7438-1F5C-587B0F28A0CF}"/>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0666249" y="120671"/>
            <a:ext cx="1401991" cy="59561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2982595"/>
            <a:chOff x="0" y="0"/>
            <a:chExt cx="12192000" cy="2982595"/>
          </a:xfrm>
        </p:grpSpPr>
        <p:sp>
          <p:nvSpPr>
            <p:cNvPr id="3" name="object 3"/>
            <p:cNvSpPr/>
            <p:nvPr/>
          </p:nvSpPr>
          <p:spPr>
            <a:xfrm>
              <a:off x="0" y="0"/>
              <a:ext cx="12192000" cy="2162810"/>
            </a:xfrm>
            <a:custGeom>
              <a:avLst/>
              <a:gdLst/>
              <a:ahLst/>
              <a:cxnLst/>
              <a:rect l="l" t="t" r="r" b="b"/>
              <a:pathLst>
                <a:path w="12192000" h="2162810">
                  <a:moveTo>
                    <a:pt x="12192000" y="0"/>
                  </a:moveTo>
                  <a:lnTo>
                    <a:pt x="0" y="0"/>
                  </a:lnTo>
                  <a:lnTo>
                    <a:pt x="0" y="2162555"/>
                  </a:lnTo>
                  <a:lnTo>
                    <a:pt x="12192000" y="2162555"/>
                  </a:lnTo>
                  <a:lnTo>
                    <a:pt x="12192000" y="0"/>
                  </a:lnTo>
                  <a:close/>
                </a:path>
              </a:pathLst>
            </a:custGeom>
            <a:solidFill>
              <a:srgbClr val="005DAC"/>
            </a:solidFill>
          </p:spPr>
          <p:txBody>
            <a:bodyPr wrap="square" lIns="0" tIns="0" rIns="0" bIns="0" rtlCol="0"/>
            <a:lstStyle/>
            <a:p>
              <a:endParaRPr/>
            </a:p>
          </p:txBody>
        </p:sp>
        <p:sp>
          <p:nvSpPr>
            <p:cNvPr id="4" name="object 4"/>
            <p:cNvSpPr/>
            <p:nvPr/>
          </p:nvSpPr>
          <p:spPr>
            <a:xfrm>
              <a:off x="5276088" y="1341882"/>
              <a:ext cx="1640205" cy="1640839"/>
            </a:xfrm>
            <a:custGeom>
              <a:avLst/>
              <a:gdLst/>
              <a:ahLst/>
              <a:cxnLst/>
              <a:rect l="l" t="t" r="r" b="b"/>
              <a:pathLst>
                <a:path w="1640204" h="1640839">
                  <a:moveTo>
                    <a:pt x="819912" y="0"/>
                  </a:moveTo>
                  <a:lnTo>
                    <a:pt x="771730" y="1392"/>
                  </a:lnTo>
                  <a:lnTo>
                    <a:pt x="724282" y="5519"/>
                  </a:lnTo>
                  <a:lnTo>
                    <a:pt x="677645" y="12302"/>
                  </a:lnTo>
                  <a:lnTo>
                    <a:pt x="631895" y="21665"/>
                  </a:lnTo>
                  <a:lnTo>
                    <a:pt x="587110" y="33532"/>
                  </a:lnTo>
                  <a:lnTo>
                    <a:pt x="543366" y="47824"/>
                  </a:lnTo>
                  <a:lnTo>
                    <a:pt x="500741" y="64466"/>
                  </a:lnTo>
                  <a:lnTo>
                    <a:pt x="459310" y="83380"/>
                  </a:lnTo>
                  <a:lnTo>
                    <a:pt x="419151" y="104489"/>
                  </a:lnTo>
                  <a:lnTo>
                    <a:pt x="380341" y="127716"/>
                  </a:lnTo>
                  <a:lnTo>
                    <a:pt x="342957" y="152984"/>
                  </a:lnTo>
                  <a:lnTo>
                    <a:pt x="307074" y="180217"/>
                  </a:lnTo>
                  <a:lnTo>
                    <a:pt x="272772" y="209337"/>
                  </a:lnTo>
                  <a:lnTo>
                    <a:pt x="240125" y="240268"/>
                  </a:lnTo>
                  <a:lnTo>
                    <a:pt x="209211" y="272932"/>
                  </a:lnTo>
                  <a:lnTo>
                    <a:pt x="180107" y="307252"/>
                  </a:lnTo>
                  <a:lnTo>
                    <a:pt x="152890" y="343152"/>
                  </a:lnTo>
                  <a:lnTo>
                    <a:pt x="127636" y="380555"/>
                  </a:lnTo>
                  <a:lnTo>
                    <a:pt x="104422" y="419383"/>
                  </a:lnTo>
                  <a:lnTo>
                    <a:pt x="83326" y="459560"/>
                  </a:lnTo>
                  <a:lnTo>
                    <a:pt x="64424" y="501009"/>
                  </a:lnTo>
                  <a:lnTo>
                    <a:pt x="47793" y="543652"/>
                  </a:lnTo>
                  <a:lnTo>
                    <a:pt x="33510" y="587413"/>
                  </a:lnTo>
                  <a:lnTo>
                    <a:pt x="21651" y="632215"/>
                  </a:lnTo>
                  <a:lnTo>
                    <a:pt x="12294" y="677981"/>
                  </a:lnTo>
                  <a:lnTo>
                    <a:pt x="5515" y="724634"/>
                  </a:lnTo>
                  <a:lnTo>
                    <a:pt x="1391" y="772097"/>
                  </a:lnTo>
                  <a:lnTo>
                    <a:pt x="0" y="820292"/>
                  </a:lnTo>
                  <a:lnTo>
                    <a:pt x="1391" y="868488"/>
                  </a:lnTo>
                  <a:lnTo>
                    <a:pt x="5515" y="915951"/>
                  </a:lnTo>
                  <a:lnTo>
                    <a:pt x="12294" y="962604"/>
                  </a:lnTo>
                  <a:lnTo>
                    <a:pt x="21651" y="1008370"/>
                  </a:lnTo>
                  <a:lnTo>
                    <a:pt x="33510" y="1053172"/>
                  </a:lnTo>
                  <a:lnTo>
                    <a:pt x="47793" y="1096933"/>
                  </a:lnTo>
                  <a:lnTo>
                    <a:pt x="64424" y="1139576"/>
                  </a:lnTo>
                  <a:lnTo>
                    <a:pt x="83326" y="1181025"/>
                  </a:lnTo>
                  <a:lnTo>
                    <a:pt x="104422" y="1221202"/>
                  </a:lnTo>
                  <a:lnTo>
                    <a:pt x="127636" y="1260030"/>
                  </a:lnTo>
                  <a:lnTo>
                    <a:pt x="152890" y="1297433"/>
                  </a:lnTo>
                  <a:lnTo>
                    <a:pt x="180107" y="1333333"/>
                  </a:lnTo>
                  <a:lnTo>
                    <a:pt x="209211" y="1367653"/>
                  </a:lnTo>
                  <a:lnTo>
                    <a:pt x="240125" y="1400317"/>
                  </a:lnTo>
                  <a:lnTo>
                    <a:pt x="272772" y="1431248"/>
                  </a:lnTo>
                  <a:lnTo>
                    <a:pt x="307074" y="1460368"/>
                  </a:lnTo>
                  <a:lnTo>
                    <a:pt x="342957" y="1487601"/>
                  </a:lnTo>
                  <a:lnTo>
                    <a:pt x="380341" y="1512869"/>
                  </a:lnTo>
                  <a:lnTo>
                    <a:pt x="419151" y="1536096"/>
                  </a:lnTo>
                  <a:lnTo>
                    <a:pt x="459310" y="1557205"/>
                  </a:lnTo>
                  <a:lnTo>
                    <a:pt x="500741" y="1576119"/>
                  </a:lnTo>
                  <a:lnTo>
                    <a:pt x="543366" y="1592761"/>
                  </a:lnTo>
                  <a:lnTo>
                    <a:pt x="587110" y="1607053"/>
                  </a:lnTo>
                  <a:lnTo>
                    <a:pt x="631895" y="1618920"/>
                  </a:lnTo>
                  <a:lnTo>
                    <a:pt x="677645" y="1628283"/>
                  </a:lnTo>
                  <a:lnTo>
                    <a:pt x="724282" y="1635066"/>
                  </a:lnTo>
                  <a:lnTo>
                    <a:pt x="771730" y="1639193"/>
                  </a:lnTo>
                  <a:lnTo>
                    <a:pt x="819912" y="1640585"/>
                  </a:lnTo>
                  <a:lnTo>
                    <a:pt x="868093" y="1639193"/>
                  </a:lnTo>
                  <a:lnTo>
                    <a:pt x="915541" y="1635066"/>
                  </a:lnTo>
                  <a:lnTo>
                    <a:pt x="962178" y="1628283"/>
                  </a:lnTo>
                  <a:lnTo>
                    <a:pt x="1007928" y="1618920"/>
                  </a:lnTo>
                  <a:lnTo>
                    <a:pt x="1052713" y="1607053"/>
                  </a:lnTo>
                  <a:lnTo>
                    <a:pt x="1096457" y="1592761"/>
                  </a:lnTo>
                  <a:lnTo>
                    <a:pt x="1139082" y="1576119"/>
                  </a:lnTo>
                  <a:lnTo>
                    <a:pt x="1180513" y="1557205"/>
                  </a:lnTo>
                  <a:lnTo>
                    <a:pt x="1220672" y="1536096"/>
                  </a:lnTo>
                  <a:lnTo>
                    <a:pt x="1259482" y="1512869"/>
                  </a:lnTo>
                  <a:lnTo>
                    <a:pt x="1296866" y="1487601"/>
                  </a:lnTo>
                  <a:lnTo>
                    <a:pt x="1332749" y="1460368"/>
                  </a:lnTo>
                  <a:lnTo>
                    <a:pt x="1367051" y="1431248"/>
                  </a:lnTo>
                  <a:lnTo>
                    <a:pt x="1399698" y="1400317"/>
                  </a:lnTo>
                  <a:lnTo>
                    <a:pt x="1430612" y="1367653"/>
                  </a:lnTo>
                  <a:lnTo>
                    <a:pt x="1459716" y="1333333"/>
                  </a:lnTo>
                  <a:lnTo>
                    <a:pt x="1486933" y="1297433"/>
                  </a:lnTo>
                  <a:lnTo>
                    <a:pt x="1512187" y="1260030"/>
                  </a:lnTo>
                  <a:lnTo>
                    <a:pt x="1535401" y="1221202"/>
                  </a:lnTo>
                  <a:lnTo>
                    <a:pt x="1556497" y="1181025"/>
                  </a:lnTo>
                  <a:lnTo>
                    <a:pt x="1575399" y="1139576"/>
                  </a:lnTo>
                  <a:lnTo>
                    <a:pt x="1592030" y="1096933"/>
                  </a:lnTo>
                  <a:lnTo>
                    <a:pt x="1606313" y="1053172"/>
                  </a:lnTo>
                  <a:lnTo>
                    <a:pt x="1618172" y="1008370"/>
                  </a:lnTo>
                  <a:lnTo>
                    <a:pt x="1627529" y="962604"/>
                  </a:lnTo>
                  <a:lnTo>
                    <a:pt x="1634308" y="915951"/>
                  </a:lnTo>
                  <a:lnTo>
                    <a:pt x="1638432" y="868488"/>
                  </a:lnTo>
                  <a:lnTo>
                    <a:pt x="1639823" y="820292"/>
                  </a:lnTo>
                  <a:lnTo>
                    <a:pt x="1638432" y="772097"/>
                  </a:lnTo>
                  <a:lnTo>
                    <a:pt x="1634308" y="724634"/>
                  </a:lnTo>
                  <a:lnTo>
                    <a:pt x="1627529" y="677981"/>
                  </a:lnTo>
                  <a:lnTo>
                    <a:pt x="1618172" y="632215"/>
                  </a:lnTo>
                  <a:lnTo>
                    <a:pt x="1606313" y="587413"/>
                  </a:lnTo>
                  <a:lnTo>
                    <a:pt x="1592030" y="543652"/>
                  </a:lnTo>
                  <a:lnTo>
                    <a:pt x="1575399" y="501009"/>
                  </a:lnTo>
                  <a:lnTo>
                    <a:pt x="1556497" y="459560"/>
                  </a:lnTo>
                  <a:lnTo>
                    <a:pt x="1535401" y="419383"/>
                  </a:lnTo>
                  <a:lnTo>
                    <a:pt x="1512187" y="380555"/>
                  </a:lnTo>
                  <a:lnTo>
                    <a:pt x="1486933" y="343152"/>
                  </a:lnTo>
                  <a:lnTo>
                    <a:pt x="1459716" y="307252"/>
                  </a:lnTo>
                  <a:lnTo>
                    <a:pt x="1430612" y="272932"/>
                  </a:lnTo>
                  <a:lnTo>
                    <a:pt x="1399698" y="240268"/>
                  </a:lnTo>
                  <a:lnTo>
                    <a:pt x="1367051" y="209337"/>
                  </a:lnTo>
                  <a:lnTo>
                    <a:pt x="1332749" y="180217"/>
                  </a:lnTo>
                  <a:lnTo>
                    <a:pt x="1296866" y="152984"/>
                  </a:lnTo>
                  <a:lnTo>
                    <a:pt x="1259482" y="127716"/>
                  </a:lnTo>
                  <a:lnTo>
                    <a:pt x="1220672" y="104489"/>
                  </a:lnTo>
                  <a:lnTo>
                    <a:pt x="1180513" y="83380"/>
                  </a:lnTo>
                  <a:lnTo>
                    <a:pt x="1139082" y="64466"/>
                  </a:lnTo>
                  <a:lnTo>
                    <a:pt x="1096457" y="47824"/>
                  </a:lnTo>
                  <a:lnTo>
                    <a:pt x="1052713" y="33532"/>
                  </a:lnTo>
                  <a:lnTo>
                    <a:pt x="1007928" y="21665"/>
                  </a:lnTo>
                  <a:lnTo>
                    <a:pt x="962178" y="12302"/>
                  </a:lnTo>
                  <a:lnTo>
                    <a:pt x="915541" y="5519"/>
                  </a:lnTo>
                  <a:lnTo>
                    <a:pt x="868093" y="1392"/>
                  </a:lnTo>
                  <a:lnTo>
                    <a:pt x="819912"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5374620" y="1441519"/>
              <a:ext cx="1428371" cy="1426454"/>
            </a:xfrm>
            <a:prstGeom prst="rect">
              <a:avLst/>
            </a:prstGeom>
          </p:spPr>
        </p:pic>
        <p:sp>
          <p:nvSpPr>
            <p:cNvPr id="6" name="object 6"/>
            <p:cNvSpPr/>
            <p:nvPr/>
          </p:nvSpPr>
          <p:spPr>
            <a:xfrm>
              <a:off x="5374660" y="1441519"/>
              <a:ext cx="1428750" cy="1426845"/>
            </a:xfrm>
            <a:custGeom>
              <a:avLst/>
              <a:gdLst/>
              <a:ahLst/>
              <a:cxnLst/>
              <a:rect l="l" t="t" r="r" b="b"/>
              <a:pathLst>
                <a:path w="1428750" h="1426845">
                  <a:moveTo>
                    <a:pt x="714185" y="0"/>
                  </a:moveTo>
                  <a:lnTo>
                    <a:pt x="665287" y="1645"/>
                  </a:lnTo>
                  <a:lnTo>
                    <a:pt x="617274" y="6510"/>
                  </a:lnTo>
                  <a:lnTo>
                    <a:pt x="570252" y="14489"/>
                  </a:lnTo>
                  <a:lnTo>
                    <a:pt x="524326" y="25475"/>
                  </a:lnTo>
                  <a:lnTo>
                    <a:pt x="479604" y="39363"/>
                  </a:lnTo>
                  <a:lnTo>
                    <a:pt x="436192" y="56045"/>
                  </a:lnTo>
                  <a:lnTo>
                    <a:pt x="394196" y="75417"/>
                  </a:lnTo>
                  <a:lnTo>
                    <a:pt x="353722" y="97371"/>
                  </a:lnTo>
                  <a:lnTo>
                    <a:pt x="314877" y="121801"/>
                  </a:lnTo>
                  <a:lnTo>
                    <a:pt x="277768" y="148601"/>
                  </a:lnTo>
                  <a:lnTo>
                    <a:pt x="242500" y="177666"/>
                  </a:lnTo>
                  <a:lnTo>
                    <a:pt x="209180" y="208888"/>
                  </a:lnTo>
                  <a:lnTo>
                    <a:pt x="177914" y="242162"/>
                  </a:lnTo>
                  <a:lnTo>
                    <a:pt x="148809" y="277380"/>
                  </a:lnTo>
                  <a:lnTo>
                    <a:pt x="121971" y="314438"/>
                  </a:lnTo>
                  <a:lnTo>
                    <a:pt x="97507" y="353229"/>
                  </a:lnTo>
                  <a:lnTo>
                    <a:pt x="75522" y="393647"/>
                  </a:lnTo>
                  <a:lnTo>
                    <a:pt x="56124" y="435585"/>
                  </a:lnTo>
                  <a:lnTo>
                    <a:pt x="39418" y="478937"/>
                  </a:lnTo>
                  <a:lnTo>
                    <a:pt x="25511" y="523597"/>
                  </a:lnTo>
                  <a:lnTo>
                    <a:pt x="14509" y="569459"/>
                  </a:lnTo>
                  <a:lnTo>
                    <a:pt x="6519" y="616416"/>
                  </a:lnTo>
                  <a:lnTo>
                    <a:pt x="1647" y="664363"/>
                  </a:lnTo>
                  <a:lnTo>
                    <a:pt x="0" y="713193"/>
                  </a:lnTo>
                  <a:lnTo>
                    <a:pt x="1647" y="762028"/>
                  </a:lnTo>
                  <a:lnTo>
                    <a:pt x="6519" y="809980"/>
                  </a:lnTo>
                  <a:lnTo>
                    <a:pt x="14509" y="856943"/>
                  </a:lnTo>
                  <a:lnTo>
                    <a:pt x="25511" y="902809"/>
                  </a:lnTo>
                  <a:lnTo>
                    <a:pt x="39418" y="947474"/>
                  </a:lnTo>
                  <a:lnTo>
                    <a:pt x="56124" y="990830"/>
                  </a:lnTo>
                  <a:lnTo>
                    <a:pt x="75522" y="1032772"/>
                  </a:lnTo>
                  <a:lnTo>
                    <a:pt x="97507" y="1073194"/>
                  </a:lnTo>
                  <a:lnTo>
                    <a:pt x="121971" y="1111988"/>
                  </a:lnTo>
                  <a:lnTo>
                    <a:pt x="148809" y="1149050"/>
                  </a:lnTo>
                  <a:lnTo>
                    <a:pt x="177914" y="1184272"/>
                  </a:lnTo>
                  <a:lnTo>
                    <a:pt x="209180" y="1217549"/>
                  </a:lnTo>
                  <a:lnTo>
                    <a:pt x="242500" y="1248774"/>
                  </a:lnTo>
                  <a:lnTo>
                    <a:pt x="277768" y="1277841"/>
                  </a:lnTo>
                  <a:lnTo>
                    <a:pt x="314877" y="1304643"/>
                  </a:lnTo>
                  <a:lnTo>
                    <a:pt x="353722" y="1329076"/>
                  </a:lnTo>
                  <a:lnTo>
                    <a:pt x="394196" y="1351032"/>
                  </a:lnTo>
                  <a:lnTo>
                    <a:pt x="436192" y="1370405"/>
                  </a:lnTo>
                  <a:lnTo>
                    <a:pt x="479604" y="1387089"/>
                  </a:lnTo>
                  <a:lnTo>
                    <a:pt x="524326" y="1400977"/>
                  </a:lnTo>
                  <a:lnTo>
                    <a:pt x="570252" y="1411964"/>
                  </a:lnTo>
                  <a:lnTo>
                    <a:pt x="617275" y="1419944"/>
                  </a:lnTo>
                  <a:lnTo>
                    <a:pt x="665288" y="1424810"/>
                  </a:lnTo>
                  <a:lnTo>
                    <a:pt x="714185" y="1426455"/>
                  </a:lnTo>
                  <a:lnTo>
                    <a:pt x="763081" y="1424810"/>
                  </a:lnTo>
                  <a:lnTo>
                    <a:pt x="811092" y="1419944"/>
                  </a:lnTo>
                  <a:lnTo>
                    <a:pt x="858114" y="1411965"/>
                  </a:lnTo>
                  <a:lnTo>
                    <a:pt x="904039" y="1400977"/>
                  </a:lnTo>
                  <a:lnTo>
                    <a:pt x="948761" y="1387089"/>
                  </a:lnTo>
                  <a:lnTo>
                    <a:pt x="992174" y="1370405"/>
                  </a:lnTo>
                  <a:lnTo>
                    <a:pt x="1034171" y="1351032"/>
                  </a:lnTo>
                  <a:lnTo>
                    <a:pt x="1074646" y="1329076"/>
                  </a:lnTo>
                  <a:lnTo>
                    <a:pt x="1113492" y="1304644"/>
                  </a:lnTo>
                  <a:lnTo>
                    <a:pt x="1150604" y="1277841"/>
                  </a:lnTo>
                  <a:lnTo>
                    <a:pt x="1185873" y="1248774"/>
                  </a:lnTo>
                  <a:lnTo>
                    <a:pt x="1219195" y="1217549"/>
                  </a:lnTo>
                  <a:lnTo>
                    <a:pt x="1250463" y="1184272"/>
                  </a:lnTo>
                  <a:lnTo>
                    <a:pt x="1279570" y="1149050"/>
                  </a:lnTo>
                  <a:lnTo>
                    <a:pt x="1306410" y="1111989"/>
                  </a:lnTo>
                  <a:lnTo>
                    <a:pt x="1330877" y="1073194"/>
                  </a:lnTo>
                  <a:lnTo>
                    <a:pt x="1352864" y="1032773"/>
                  </a:lnTo>
                  <a:lnTo>
                    <a:pt x="1372264" y="990831"/>
                  </a:lnTo>
                  <a:lnTo>
                    <a:pt x="1388972" y="947474"/>
                  </a:lnTo>
                  <a:lnTo>
                    <a:pt x="1402880" y="902810"/>
                  </a:lnTo>
                  <a:lnTo>
                    <a:pt x="1413883" y="856943"/>
                  </a:lnTo>
                  <a:lnTo>
                    <a:pt x="1421874" y="809980"/>
                  </a:lnTo>
                  <a:lnTo>
                    <a:pt x="1426747" y="762028"/>
                  </a:lnTo>
                  <a:lnTo>
                    <a:pt x="1428395" y="713193"/>
                  </a:lnTo>
                  <a:lnTo>
                    <a:pt x="1426747" y="664363"/>
                  </a:lnTo>
                  <a:lnTo>
                    <a:pt x="1421874" y="616416"/>
                  </a:lnTo>
                  <a:lnTo>
                    <a:pt x="1413883" y="569459"/>
                  </a:lnTo>
                  <a:lnTo>
                    <a:pt x="1402880" y="523597"/>
                  </a:lnTo>
                  <a:lnTo>
                    <a:pt x="1388972" y="478937"/>
                  </a:lnTo>
                  <a:lnTo>
                    <a:pt x="1372264" y="435585"/>
                  </a:lnTo>
                  <a:lnTo>
                    <a:pt x="1352864" y="393647"/>
                  </a:lnTo>
                  <a:lnTo>
                    <a:pt x="1330877" y="353230"/>
                  </a:lnTo>
                  <a:lnTo>
                    <a:pt x="1306410" y="314439"/>
                  </a:lnTo>
                  <a:lnTo>
                    <a:pt x="1279570" y="277381"/>
                  </a:lnTo>
                  <a:lnTo>
                    <a:pt x="1250463" y="242162"/>
                  </a:lnTo>
                  <a:lnTo>
                    <a:pt x="1219195" y="208888"/>
                  </a:lnTo>
                  <a:lnTo>
                    <a:pt x="1185873" y="177666"/>
                  </a:lnTo>
                  <a:lnTo>
                    <a:pt x="1150603" y="148602"/>
                  </a:lnTo>
                  <a:lnTo>
                    <a:pt x="1113492" y="121801"/>
                  </a:lnTo>
                  <a:lnTo>
                    <a:pt x="1074646" y="97371"/>
                  </a:lnTo>
                  <a:lnTo>
                    <a:pt x="1034171" y="75417"/>
                  </a:lnTo>
                  <a:lnTo>
                    <a:pt x="992174" y="56045"/>
                  </a:lnTo>
                  <a:lnTo>
                    <a:pt x="948761" y="39363"/>
                  </a:lnTo>
                  <a:lnTo>
                    <a:pt x="904039" y="25475"/>
                  </a:lnTo>
                  <a:lnTo>
                    <a:pt x="858114" y="14489"/>
                  </a:lnTo>
                  <a:lnTo>
                    <a:pt x="811092" y="6510"/>
                  </a:lnTo>
                  <a:lnTo>
                    <a:pt x="763080" y="1645"/>
                  </a:lnTo>
                  <a:lnTo>
                    <a:pt x="714185" y="0"/>
                  </a:lnTo>
                  <a:close/>
                </a:path>
              </a:pathLst>
            </a:custGeom>
            <a:solidFill>
              <a:srgbClr val="FFFFFF">
                <a:alpha val="49803"/>
              </a:srgbClr>
            </a:solidFill>
          </p:spPr>
          <p:txBody>
            <a:bodyPr wrap="square" lIns="0" tIns="0" rIns="0" bIns="0" rtlCol="0"/>
            <a:lstStyle/>
            <a:p>
              <a:endParaRPr/>
            </a:p>
          </p:txBody>
        </p:sp>
        <p:sp>
          <p:nvSpPr>
            <p:cNvPr id="7" name="object 7"/>
            <p:cNvSpPr/>
            <p:nvPr/>
          </p:nvSpPr>
          <p:spPr>
            <a:xfrm>
              <a:off x="5709425" y="1814258"/>
              <a:ext cx="758825" cy="681355"/>
            </a:xfrm>
            <a:custGeom>
              <a:avLst/>
              <a:gdLst/>
              <a:ahLst/>
              <a:cxnLst/>
              <a:rect l="l" t="t" r="r" b="b"/>
              <a:pathLst>
                <a:path w="758825" h="681355">
                  <a:moveTo>
                    <a:pt x="361289" y="310883"/>
                  </a:moveTo>
                  <a:lnTo>
                    <a:pt x="330581" y="288620"/>
                  </a:lnTo>
                  <a:lnTo>
                    <a:pt x="330581" y="319620"/>
                  </a:lnTo>
                  <a:lnTo>
                    <a:pt x="330581" y="583717"/>
                  </a:lnTo>
                  <a:lnTo>
                    <a:pt x="243598" y="583717"/>
                  </a:lnTo>
                  <a:lnTo>
                    <a:pt x="243598" y="319620"/>
                  </a:lnTo>
                  <a:lnTo>
                    <a:pt x="330581" y="319620"/>
                  </a:lnTo>
                  <a:lnTo>
                    <a:pt x="330581" y="288620"/>
                  </a:lnTo>
                  <a:lnTo>
                    <a:pt x="287667" y="288493"/>
                  </a:lnTo>
                  <a:lnTo>
                    <a:pt x="235813" y="288632"/>
                  </a:lnTo>
                  <a:lnTo>
                    <a:pt x="212902" y="557009"/>
                  </a:lnTo>
                  <a:lnTo>
                    <a:pt x="213017" y="592175"/>
                  </a:lnTo>
                  <a:lnTo>
                    <a:pt x="286981" y="614553"/>
                  </a:lnTo>
                  <a:lnTo>
                    <a:pt x="339585" y="614413"/>
                  </a:lnTo>
                  <a:lnTo>
                    <a:pt x="350304" y="613359"/>
                  </a:lnTo>
                  <a:lnTo>
                    <a:pt x="356946" y="609828"/>
                  </a:lnTo>
                  <a:lnTo>
                    <a:pt x="360337" y="603034"/>
                  </a:lnTo>
                  <a:lnTo>
                    <a:pt x="361289" y="592175"/>
                  </a:lnTo>
                  <a:lnTo>
                    <a:pt x="361289" y="583717"/>
                  </a:lnTo>
                  <a:lnTo>
                    <a:pt x="361289" y="319620"/>
                  </a:lnTo>
                  <a:lnTo>
                    <a:pt x="361289" y="310883"/>
                  </a:lnTo>
                  <a:close/>
                </a:path>
                <a:path w="758825" h="681355">
                  <a:moveTo>
                    <a:pt x="708698" y="58381"/>
                  </a:moveTo>
                  <a:lnTo>
                    <a:pt x="693432" y="14693"/>
                  </a:lnTo>
                  <a:lnTo>
                    <a:pt x="679488" y="5588"/>
                  </a:lnTo>
                  <a:lnTo>
                    <a:pt x="679488" y="51943"/>
                  </a:lnTo>
                  <a:lnTo>
                    <a:pt x="677672" y="60515"/>
                  </a:lnTo>
                  <a:lnTo>
                    <a:pt x="672871" y="67500"/>
                  </a:lnTo>
                  <a:lnTo>
                    <a:pt x="665810" y="72186"/>
                  </a:lnTo>
                  <a:lnTo>
                    <a:pt x="657212" y="73875"/>
                  </a:lnTo>
                  <a:lnTo>
                    <a:pt x="648601" y="72097"/>
                  </a:lnTo>
                  <a:lnTo>
                    <a:pt x="641616" y="67310"/>
                  </a:lnTo>
                  <a:lnTo>
                    <a:pt x="636930" y="60261"/>
                  </a:lnTo>
                  <a:lnTo>
                    <a:pt x="635254" y="51625"/>
                  </a:lnTo>
                  <a:lnTo>
                    <a:pt x="637032" y="43053"/>
                  </a:lnTo>
                  <a:lnTo>
                    <a:pt x="641819" y="36068"/>
                  </a:lnTo>
                  <a:lnTo>
                    <a:pt x="648881" y="31381"/>
                  </a:lnTo>
                  <a:lnTo>
                    <a:pt x="657529" y="29692"/>
                  </a:lnTo>
                  <a:lnTo>
                    <a:pt x="666115" y="31483"/>
                  </a:lnTo>
                  <a:lnTo>
                    <a:pt x="673100" y="36258"/>
                  </a:lnTo>
                  <a:lnTo>
                    <a:pt x="677799" y="43319"/>
                  </a:lnTo>
                  <a:lnTo>
                    <a:pt x="679488" y="51943"/>
                  </a:lnTo>
                  <a:lnTo>
                    <a:pt x="679488" y="5588"/>
                  </a:lnTo>
                  <a:lnTo>
                    <a:pt x="676808" y="3835"/>
                  </a:lnTo>
                  <a:lnTo>
                    <a:pt x="657301" y="0"/>
                  </a:lnTo>
                  <a:lnTo>
                    <a:pt x="637108" y="4076"/>
                  </a:lnTo>
                  <a:lnTo>
                    <a:pt x="622515" y="13487"/>
                  </a:lnTo>
                  <a:lnTo>
                    <a:pt x="612165" y="26758"/>
                  </a:lnTo>
                  <a:lnTo>
                    <a:pt x="606501" y="42837"/>
                  </a:lnTo>
                  <a:lnTo>
                    <a:pt x="605955" y="60680"/>
                  </a:lnTo>
                  <a:lnTo>
                    <a:pt x="606336" y="66484"/>
                  </a:lnTo>
                  <a:lnTo>
                    <a:pt x="604189" y="72097"/>
                  </a:lnTo>
                  <a:lnTo>
                    <a:pt x="555523" y="110693"/>
                  </a:lnTo>
                  <a:lnTo>
                    <a:pt x="510400" y="144310"/>
                  </a:lnTo>
                  <a:lnTo>
                    <a:pt x="500126" y="147434"/>
                  </a:lnTo>
                  <a:lnTo>
                    <a:pt x="495084" y="145656"/>
                  </a:lnTo>
                  <a:lnTo>
                    <a:pt x="494245" y="145440"/>
                  </a:lnTo>
                  <a:lnTo>
                    <a:pt x="494245" y="192760"/>
                  </a:lnTo>
                  <a:lnTo>
                    <a:pt x="492137" y="201396"/>
                  </a:lnTo>
                  <a:lnTo>
                    <a:pt x="487045" y="208292"/>
                  </a:lnTo>
                  <a:lnTo>
                    <a:pt x="479742" y="212788"/>
                  </a:lnTo>
                  <a:lnTo>
                    <a:pt x="470954" y="214185"/>
                  </a:lnTo>
                  <a:lnTo>
                    <a:pt x="462559" y="212090"/>
                  </a:lnTo>
                  <a:lnTo>
                    <a:pt x="455853" y="207098"/>
                  </a:lnTo>
                  <a:lnTo>
                    <a:pt x="451485" y="199961"/>
                  </a:lnTo>
                  <a:lnTo>
                    <a:pt x="450138" y="191427"/>
                  </a:lnTo>
                  <a:lnTo>
                    <a:pt x="452259" y="183045"/>
                  </a:lnTo>
                  <a:lnTo>
                    <a:pt x="492442" y="184404"/>
                  </a:lnTo>
                  <a:lnTo>
                    <a:pt x="494182" y="192697"/>
                  </a:lnTo>
                  <a:lnTo>
                    <a:pt x="494245" y="145440"/>
                  </a:lnTo>
                  <a:lnTo>
                    <a:pt x="479933" y="141554"/>
                  </a:lnTo>
                  <a:lnTo>
                    <a:pt x="465442" y="141312"/>
                  </a:lnTo>
                  <a:lnTo>
                    <a:pt x="451446" y="145072"/>
                  </a:lnTo>
                  <a:lnTo>
                    <a:pt x="437819" y="152984"/>
                  </a:lnTo>
                  <a:lnTo>
                    <a:pt x="433095" y="156235"/>
                  </a:lnTo>
                  <a:lnTo>
                    <a:pt x="427228" y="157314"/>
                  </a:lnTo>
                  <a:lnTo>
                    <a:pt x="421665" y="155981"/>
                  </a:lnTo>
                  <a:lnTo>
                    <a:pt x="415124" y="153492"/>
                  </a:lnTo>
                  <a:lnTo>
                    <a:pt x="403440" y="149047"/>
                  </a:lnTo>
                  <a:lnTo>
                    <a:pt x="381368" y="140233"/>
                  </a:lnTo>
                  <a:lnTo>
                    <a:pt x="367131" y="134505"/>
                  </a:lnTo>
                  <a:lnTo>
                    <a:pt x="348907" y="127355"/>
                  </a:lnTo>
                  <a:lnTo>
                    <a:pt x="341376" y="124548"/>
                  </a:lnTo>
                  <a:lnTo>
                    <a:pt x="338696" y="120726"/>
                  </a:lnTo>
                  <a:lnTo>
                    <a:pt x="337858" y="112572"/>
                  </a:lnTo>
                  <a:lnTo>
                    <a:pt x="332905" y="96634"/>
                  </a:lnTo>
                  <a:lnTo>
                    <a:pt x="331508" y="92176"/>
                  </a:lnTo>
                  <a:lnTo>
                    <a:pt x="318147" y="77012"/>
                  </a:lnTo>
                  <a:lnTo>
                    <a:pt x="308559" y="72542"/>
                  </a:lnTo>
                  <a:lnTo>
                    <a:pt x="308559" y="118237"/>
                  </a:lnTo>
                  <a:lnTo>
                    <a:pt x="308559" y="119773"/>
                  </a:lnTo>
                  <a:lnTo>
                    <a:pt x="306463" y="128041"/>
                  </a:lnTo>
                  <a:lnTo>
                    <a:pt x="301536" y="134645"/>
                  </a:lnTo>
                  <a:lnTo>
                    <a:pt x="294474" y="138925"/>
                  </a:lnTo>
                  <a:lnTo>
                    <a:pt x="286029" y="140233"/>
                  </a:lnTo>
                  <a:lnTo>
                    <a:pt x="277571" y="138290"/>
                  </a:lnTo>
                  <a:lnTo>
                    <a:pt x="270751" y="133426"/>
                  </a:lnTo>
                  <a:lnTo>
                    <a:pt x="266242" y="126365"/>
                  </a:lnTo>
                  <a:lnTo>
                    <a:pt x="264820" y="118237"/>
                  </a:lnTo>
                  <a:lnTo>
                    <a:pt x="264769" y="117741"/>
                  </a:lnTo>
                  <a:lnTo>
                    <a:pt x="266700" y="109410"/>
                  </a:lnTo>
                  <a:lnTo>
                    <a:pt x="271564" y="102577"/>
                  </a:lnTo>
                  <a:lnTo>
                    <a:pt x="278638" y="98094"/>
                  </a:lnTo>
                  <a:lnTo>
                    <a:pt x="287185" y="96634"/>
                  </a:lnTo>
                  <a:lnTo>
                    <a:pt x="295529" y="98374"/>
                  </a:lnTo>
                  <a:lnTo>
                    <a:pt x="302310" y="103035"/>
                  </a:lnTo>
                  <a:lnTo>
                    <a:pt x="306832" y="109893"/>
                  </a:lnTo>
                  <a:lnTo>
                    <a:pt x="308432" y="118237"/>
                  </a:lnTo>
                  <a:lnTo>
                    <a:pt x="308559" y="118237"/>
                  </a:lnTo>
                  <a:lnTo>
                    <a:pt x="308559" y="72542"/>
                  </a:lnTo>
                  <a:lnTo>
                    <a:pt x="299669" y="68376"/>
                  </a:lnTo>
                  <a:lnTo>
                    <a:pt x="277990" y="67564"/>
                  </a:lnTo>
                  <a:lnTo>
                    <a:pt x="277545" y="67691"/>
                  </a:lnTo>
                  <a:lnTo>
                    <a:pt x="276580" y="67818"/>
                  </a:lnTo>
                  <a:lnTo>
                    <a:pt x="243979" y="89103"/>
                  </a:lnTo>
                  <a:lnTo>
                    <a:pt x="236067" y="127355"/>
                  </a:lnTo>
                  <a:lnTo>
                    <a:pt x="238150" y="134124"/>
                  </a:lnTo>
                  <a:lnTo>
                    <a:pt x="238086" y="134505"/>
                  </a:lnTo>
                  <a:lnTo>
                    <a:pt x="235280" y="141833"/>
                  </a:lnTo>
                  <a:lnTo>
                    <a:pt x="228993" y="145719"/>
                  </a:lnTo>
                  <a:lnTo>
                    <a:pt x="185407" y="180187"/>
                  </a:lnTo>
                  <a:lnTo>
                    <a:pt x="163779" y="197586"/>
                  </a:lnTo>
                  <a:lnTo>
                    <a:pt x="134937" y="221195"/>
                  </a:lnTo>
                  <a:lnTo>
                    <a:pt x="129222" y="222402"/>
                  </a:lnTo>
                  <a:lnTo>
                    <a:pt x="123177" y="219887"/>
                  </a:lnTo>
                  <a:lnTo>
                    <a:pt x="123177" y="266573"/>
                  </a:lnTo>
                  <a:lnTo>
                    <a:pt x="121462" y="275069"/>
                  </a:lnTo>
                  <a:lnTo>
                    <a:pt x="116776" y="282003"/>
                  </a:lnTo>
                  <a:lnTo>
                    <a:pt x="109842" y="286664"/>
                  </a:lnTo>
                  <a:lnTo>
                    <a:pt x="101333" y="288378"/>
                  </a:lnTo>
                  <a:lnTo>
                    <a:pt x="92824" y="286664"/>
                  </a:lnTo>
                  <a:lnTo>
                    <a:pt x="85877" y="282003"/>
                  </a:lnTo>
                  <a:lnTo>
                    <a:pt x="81203" y="275069"/>
                  </a:lnTo>
                  <a:lnTo>
                    <a:pt x="79489" y="266573"/>
                  </a:lnTo>
                  <a:lnTo>
                    <a:pt x="81203" y="258089"/>
                  </a:lnTo>
                  <a:lnTo>
                    <a:pt x="85877" y="251155"/>
                  </a:lnTo>
                  <a:lnTo>
                    <a:pt x="92824" y="246494"/>
                  </a:lnTo>
                  <a:lnTo>
                    <a:pt x="101333" y="244779"/>
                  </a:lnTo>
                  <a:lnTo>
                    <a:pt x="109842" y="246494"/>
                  </a:lnTo>
                  <a:lnTo>
                    <a:pt x="116776" y="251155"/>
                  </a:lnTo>
                  <a:lnTo>
                    <a:pt x="121462" y="258089"/>
                  </a:lnTo>
                  <a:lnTo>
                    <a:pt x="123177" y="266573"/>
                  </a:lnTo>
                  <a:lnTo>
                    <a:pt x="123177" y="219887"/>
                  </a:lnTo>
                  <a:lnTo>
                    <a:pt x="120078" y="218579"/>
                  </a:lnTo>
                  <a:lnTo>
                    <a:pt x="103314" y="214782"/>
                  </a:lnTo>
                  <a:lnTo>
                    <a:pt x="86702" y="216700"/>
                  </a:lnTo>
                  <a:lnTo>
                    <a:pt x="71615" y="223951"/>
                  </a:lnTo>
                  <a:lnTo>
                    <a:pt x="59474" y="236105"/>
                  </a:lnTo>
                  <a:lnTo>
                    <a:pt x="52933" y="248259"/>
                  </a:lnTo>
                  <a:lnTo>
                    <a:pt x="49860" y="261480"/>
                  </a:lnTo>
                  <a:lnTo>
                    <a:pt x="50330" y="275069"/>
                  </a:lnTo>
                  <a:lnTo>
                    <a:pt x="54381" y="288188"/>
                  </a:lnTo>
                  <a:lnTo>
                    <a:pt x="66560" y="304774"/>
                  </a:lnTo>
                  <a:lnTo>
                    <a:pt x="83566" y="315061"/>
                  </a:lnTo>
                  <a:lnTo>
                    <a:pt x="103187" y="318249"/>
                  </a:lnTo>
                  <a:lnTo>
                    <a:pt x="123215" y="313499"/>
                  </a:lnTo>
                  <a:lnTo>
                    <a:pt x="137452" y="303949"/>
                  </a:lnTo>
                  <a:lnTo>
                    <a:pt x="147459" y="290576"/>
                  </a:lnTo>
                  <a:lnTo>
                    <a:pt x="148170" y="288378"/>
                  </a:lnTo>
                  <a:lnTo>
                    <a:pt x="152590" y="274675"/>
                  </a:lnTo>
                  <a:lnTo>
                    <a:pt x="152184" y="257530"/>
                  </a:lnTo>
                  <a:lnTo>
                    <a:pt x="150355" y="248729"/>
                  </a:lnTo>
                  <a:lnTo>
                    <a:pt x="152565" y="244779"/>
                  </a:lnTo>
                  <a:lnTo>
                    <a:pt x="152920" y="244144"/>
                  </a:lnTo>
                  <a:lnTo>
                    <a:pt x="180416" y="222402"/>
                  </a:lnTo>
                  <a:lnTo>
                    <a:pt x="226352" y="185801"/>
                  </a:lnTo>
                  <a:lnTo>
                    <a:pt x="248805" y="168287"/>
                  </a:lnTo>
                  <a:lnTo>
                    <a:pt x="253746" y="165163"/>
                  </a:lnTo>
                  <a:lnTo>
                    <a:pt x="259765" y="164325"/>
                  </a:lnTo>
                  <a:lnTo>
                    <a:pt x="265366" y="165989"/>
                  </a:lnTo>
                  <a:lnTo>
                    <a:pt x="280250" y="169456"/>
                  </a:lnTo>
                  <a:lnTo>
                    <a:pt x="294398" y="169316"/>
                  </a:lnTo>
                  <a:lnTo>
                    <a:pt x="308000" y="165430"/>
                  </a:lnTo>
                  <a:lnTo>
                    <a:pt x="309867" y="164325"/>
                  </a:lnTo>
                  <a:lnTo>
                    <a:pt x="321195" y="157632"/>
                  </a:lnTo>
                  <a:lnTo>
                    <a:pt x="325983" y="154444"/>
                  </a:lnTo>
                  <a:lnTo>
                    <a:pt x="331927" y="153492"/>
                  </a:lnTo>
                  <a:lnTo>
                    <a:pt x="337413" y="154965"/>
                  </a:lnTo>
                  <a:lnTo>
                    <a:pt x="355384" y="161785"/>
                  </a:lnTo>
                  <a:lnTo>
                    <a:pt x="391071" y="176098"/>
                  </a:lnTo>
                  <a:lnTo>
                    <a:pt x="416687" y="186067"/>
                  </a:lnTo>
                  <a:lnTo>
                    <a:pt x="420331" y="189572"/>
                  </a:lnTo>
                  <a:lnTo>
                    <a:pt x="421093" y="198628"/>
                  </a:lnTo>
                  <a:lnTo>
                    <a:pt x="426491" y="216903"/>
                  </a:lnTo>
                  <a:lnTo>
                    <a:pt x="437832" y="231470"/>
                  </a:lnTo>
                  <a:lnTo>
                    <a:pt x="453669" y="240995"/>
                  </a:lnTo>
                  <a:lnTo>
                    <a:pt x="472478" y="244144"/>
                  </a:lnTo>
                  <a:lnTo>
                    <a:pt x="475157" y="244144"/>
                  </a:lnTo>
                  <a:lnTo>
                    <a:pt x="513842" y="222923"/>
                  </a:lnTo>
                  <a:lnTo>
                    <a:pt x="522795" y="186067"/>
                  </a:lnTo>
                  <a:lnTo>
                    <a:pt x="522782" y="184404"/>
                  </a:lnTo>
                  <a:lnTo>
                    <a:pt x="521373" y="175869"/>
                  </a:lnTo>
                  <a:lnTo>
                    <a:pt x="523925" y="171538"/>
                  </a:lnTo>
                  <a:lnTo>
                    <a:pt x="525119" y="170637"/>
                  </a:lnTo>
                  <a:lnTo>
                    <a:pt x="542925" y="157314"/>
                  </a:lnTo>
                  <a:lnTo>
                    <a:pt x="556082" y="147434"/>
                  </a:lnTo>
                  <a:lnTo>
                    <a:pt x="563524" y="141808"/>
                  </a:lnTo>
                  <a:lnTo>
                    <a:pt x="622998" y="96316"/>
                  </a:lnTo>
                  <a:lnTo>
                    <a:pt x="627786" y="94780"/>
                  </a:lnTo>
                  <a:lnTo>
                    <a:pt x="636143" y="98602"/>
                  </a:lnTo>
                  <a:lnTo>
                    <a:pt x="653046" y="103390"/>
                  </a:lnTo>
                  <a:lnTo>
                    <a:pt x="670077" y="102196"/>
                  </a:lnTo>
                  <a:lnTo>
                    <a:pt x="685711" y="95377"/>
                  </a:lnTo>
                  <a:lnTo>
                    <a:pt x="686346" y="94780"/>
                  </a:lnTo>
                  <a:lnTo>
                    <a:pt x="698449" y="83312"/>
                  </a:lnTo>
                  <a:lnTo>
                    <a:pt x="703846" y="73875"/>
                  </a:lnTo>
                  <a:lnTo>
                    <a:pt x="705256" y="71412"/>
                  </a:lnTo>
                  <a:lnTo>
                    <a:pt x="708698" y="58381"/>
                  </a:lnTo>
                  <a:close/>
                </a:path>
                <a:path w="758825" h="681355">
                  <a:moveTo>
                    <a:pt x="731761" y="243179"/>
                  </a:moveTo>
                  <a:lnTo>
                    <a:pt x="730732" y="232994"/>
                  </a:lnTo>
                  <a:lnTo>
                    <a:pt x="727252" y="226479"/>
                  </a:lnTo>
                  <a:lnTo>
                    <a:pt x="720725" y="223037"/>
                  </a:lnTo>
                  <a:lnTo>
                    <a:pt x="710577" y="222021"/>
                  </a:lnTo>
                  <a:lnTo>
                    <a:pt x="701382" y="222021"/>
                  </a:lnTo>
                  <a:lnTo>
                    <a:pt x="701382" y="252806"/>
                  </a:lnTo>
                  <a:lnTo>
                    <a:pt x="701382" y="583603"/>
                  </a:lnTo>
                  <a:lnTo>
                    <a:pt x="614248" y="583603"/>
                  </a:lnTo>
                  <a:lnTo>
                    <a:pt x="614248" y="252806"/>
                  </a:lnTo>
                  <a:lnTo>
                    <a:pt x="701382" y="252806"/>
                  </a:lnTo>
                  <a:lnTo>
                    <a:pt x="701382" y="222021"/>
                  </a:lnTo>
                  <a:lnTo>
                    <a:pt x="607098" y="222021"/>
                  </a:lnTo>
                  <a:lnTo>
                    <a:pt x="594918" y="222834"/>
                  </a:lnTo>
                  <a:lnTo>
                    <a:pt x="587794" y="226110"/>
                  </a:lnTo>
                  <a:lnTo>
                    <a:pt x="584441" y="233070"/>
                  </a:lnTo>
                  <a:lnTo>
                    <a:pt x="583615" y="244970"/>
                  </a:lnTo>
                  <a:lnTo>
                    <a:pt x="583577" y="461962"/>
                  </a:lnTo>
                  <a:lnTo>
                    <a:pt x="583488" y="593864"/>
                  </a:lnTo>
                  <a:lnTo>
                    <a:pt x="657618" y="614565"/>
                  </a:lnTo>
                  <a:lnTo>
                    <a:pt x="711657" y="614337"/>
                  </a:lnTo>
                  <a:lnTo>
                    <a:pt x="731761" y="583603"/>
                  </a:lnTo>
                  <a:lnTo>
                    <a:pt x="731761" y="252806"/>
                  </a:lnTo>
                  <a:lnTo>
                    <a:pt x="731761" y="243179"/>
                  </a:lnTo>
                  <a:close/>
                </a:path>
                <a:path w="758825" h="681355">
                  <a:moveTo>
                    <a:pt x="758507" y="676757"/>
                  </a:moveTo>
                  <a:lnTo>
                    <a:pt x="758380" y="655599"/>
                  </a:lnTo>
                  <a:lnTo>
                    <a:pt x="751293" y="651268"/>
                  </a:lnTo>
                  <a:lnTo>
                    <a:pt x="7467" y="651344"/>
                  </a:lnTo>
                  <a:lnTo>
                    <a:pt x="457" y="655447"/>
                  </a:lnTo>
                  <a:lnTo>
                    <a:pt x="0" y="676033"/>
                  </a:lnTo>
                  <a:lnTo>
                    <a:pt x="6667" y="680732"/>
                  </a:lnTo>
                  <a:lnTo>
                    <a:pt x="379349" y="681050"/>
                  </a:lnTo>
                  <a:lnTo>
                    <a:pt x="751166" y="681050"/>
                  </a:lnTo>
                  <a:lnTo>
                    <a:pt x="758507" y="676757"/>
                  </a:lnTo>
                  <a:close/>
                </a:path>
              </a:pathLst>
            </a:custGeom>
            <a:solidFill>
              <a:srgbClr val="005DAC"/>
            </a:solidFill>
          </p:spPr>
          <p:txBody>
            <a:bodyPr wrap="square" lIns="0" tIns="0" rIns="0" bIns="0" rtlCol="0"/>
            <a:lstStyle/>
            <a:p>
              <a:endParaRPr/>
            </a:p>
          </p:txBody>
        </p:sp>
        <p:pic>
          <p:nvPicPr>
            <p:cNvPr id="8" name="object 8"/>
            <p:cNvPicPr/>
            <p:nvPr/>
          </p:nvPicPr>
          <p:blipFill>
            <a:blip r:embed="rId3" cstate="print"/>
            <a:stretch>
              <a:fillRect/>
            </a:stretch>
          </p:blipFill>
          <p:spPr>
            <a:xfrm>
              <a:off x="6107229" y="2176769"/>
              <a:ext cx="148226" cy="252055"/>
            </a:xfrm>
            <a:prstGeom prst="rect">
              <a:avLst/>
            </a:prstGeom>
          </p:spPr>
        </p:pic>
        <p:pic>
          <p:nvPicPr>
            <p:cNvPr id="9" name="object 9"/>
            <p:cNvPicPr/>
            <p:nvPr/>
          </p:nvPicPr>
          <p:blipFill>
            <a:blip r:embed="rId4" cstate="print"/>
            <a:stretch>
              <a:fillRect/>
            </a:stretch>
          </p:blipFill>
          <p:spPr>
            <a:xfrm>
              <a:off x="5736459" y="2250778"/>
              <a:ext cx="148372" cy="178036"/>
            </a:xfrm>
            <a:prstGeom prst="rect">
              <a:avLst/>
            </a:prstGeom>
          </p:spPr>
        </p:pic>
        <p:pic>
          <p:nvPicPr>
            <p:cNvPr id="10" name="object 10"/>
            <p:cNvPicPr/>
            <p:nvPr/>
          </p:nvPicPr>
          <p:blipFill>
            <a:blip r:embed="rId5" cstate="print"/>
            <a:stretch>
              <a:fillRect/>
            </a:stretch>
          </p:blipFill>
          <p:spPr>
            <a:xfrm>
              <a:off x="10761726" y="166878"/>
              <a:ext cx="1264157" cy="550926"/>
            </a:xfrm>
            <a:prstGeom prst="rect">
              <a:avLst/>
            </a:prstGeom>
          </p:spPr>
        </p:pic>
      </p:grpSp>
      <p:graphicFrame>
        <p:nvGraphicFramePr>
          <p:cNvPr id="13" name="object 13"/>
          <p:cNvGraphicFramePr>
            <a:graphicFrameLocks noGrp="1"/>
          </p:cNvGraphicFramePr>
          <p:nvPr>
            <p:extLst>
              <p:ext uri="{D42A27DB-BD31-4B8C-83A1-F6EECF244321}">
                <p14:modId xmlns:p14="http://schemas.microsoft.com/office/powerpoint/2010/main" val="490894718"/>
              </p:ext>
            </p:extLst>
          </p:nvPr>
        </p:nvGraphicFramePr>
        <p:xfrm>
          <a:off x="251206" y="3903582"/>
          <a:ext cx="11707493" cy="1327149"/>
        </p:xfrm>
        <a:graphic>
          <a:graphicData uri="http://schemas.openxmlformats.org/drawingml/2006/table">
            <a:tbl>
              <a:tblPr firstRow="1" bandRow="1">
                <a:tableStyleId>{2D5ABB26-0587-4C30-8999-92F81FD0307C}</a:tableStyleId>
              </a:tblPr>
              <a:tblGrid>
                <a:gridCol w="1600835">
                  <a:extLst>
                    <a:ext uri="{9D8B030D-6E8A-4147-A177-3AD203B41FA5}">
                      <a16:colId xmlns:a16="http://schemas.microsoft.com/office/drawing/2014/main" val="20000"/>
                    </a:ext>
                  </a:extLst>
                </a:gridCol>
                <a:gridCol w="1633854">
                  <a:extLst>
                    <a:ext uri="{9D8B030D-6E8A-4147-A177-3AD203B41FA5}">
                      <a16:colId xmlns:a16="http://schemas.microsoft.com/office/drawing/2014/main" val="20001"/>
                    </a:ext>
                  </a:extLst>
                </a:gridCol>
                <a:gridCol w="1856739">
                  <a:extLst>
                    <a:ext uri="{9D8B030D-6E8A-4147-A177-3AD203B41FA5}">
                      <a16:colId xmlns:a16="http://schemas.microsoft.com/office/drawing/2014/main" val="20002"/>
                    </a:ext>
                  </a:extLst>
                </a:gridCol>
                <a:gridCol w="1686560">
                  <a:extLst>
                    <a:ext uri="{9D8B030D-6E8A-4147-A177-3AD203B41FA5}">
                      <a16:colId xmlns:a16="http://schemas.microsoft.com/office/drawing/2014/main" val="20003"/>
                    </a:ext>
                  </a:extLst>
                </a:gridCol>
                <a:gridCol w="1647190">
                  <a:extLst>
                    <a:ext uri="{9D8B030D-6E8A-4147-A177-3AD203B41FA5}">
                      <a16:colId xmlns:a16="http://schemas.microsoft.com/office/drawing/2014/main" val="20004"/>
                    </a:ext>
                  </a:extLst>
                </a:gridCol>
                <a:gridCol w="1679575">
                  <a:extLst>
                    <a:ext uri="{9D8B030D-6E8A-4147-A177-3AD203B41FA5}">
                      <a16:colId xmlns:a16="http://schemas.microsoft.com/office/drawing/2014/main" val="20005"/>
                    </a:ext>
                  </a:extLst>
                </a:gridCol>
                <a:gridCol w="1602740">
                  <a:extLst>
                    <a:ext uri="{9D8B030D-6E8A-4147-A177-3AD203B41FA5}">
                      <a16:colId xmlns:a16="http://schemas.microsoft.com/office/drawing/2014/main" val="20006"/>
                    </a:ext>
                  </a:extLst>
                </a:gridCol>
              </a:tblGrid>
              <a:tr h="443230">
                <a:tc>
                  <a:txBody>
                    <a:bodyPr/>
                    <a:lstStyle/>
                    <a:p>
                      <a:pPr marL="361950" marR="496570" indent="119380">
                        <a:lnSpc>
                          <a:spcPts val="1510"/>
                        </a:lnSpc>
                        <a:spcBef>
                          <a:spcPts val="100"/>
                        </a:spcBef>
                      </a:pPr>
                      <a:r>
                        <a:rPr sz="1400" spc="-20" dirty="0">
                          <a:solidFill>
                            <a:srgbClr val="1F271F"/>
                          </a:solidFill>
                          <a:latin typeface="Aptos" panose="020B0004020202020204" pitchFamily="34" charset="0"/>
                          <a:cs typeface="Rubik Bold"/>
                        </a:rPr>
                        <a:t>Brand </a:t>
                      </a:r>
                      <a:r>
                        <a:rPr sz="1400" spc="-10" dirty="0">
                          <a:solidFill>
                            <a:srgbClr val="1F271F"/>
                          </a:solidFill>
                          <a:latin typeface="Aptos" panose="020B0004020202020204" pitchFamily="34" charset="0"/>
                          <a:cs typeface="Rubik Bold"/>
                        </a:rPr>
                        <a:t>Strength</a:t>
                      </a:r>
                      <a:endParaRPr sz="1400" dirty="0">
                        <a:latin typeface="Aptos" panose="020B0004020202020204" pitchFamily="34" charset="0"/>
                        <a:cs typeface="Rubik Bold"/>
                      </a:endParaRPr>
                    </a:p>
                  </a:txBody>
                  <a:tcPr marL="0" marR="0" marT="12700" marB="0"/>
                </a:tc>
                <a:tc>
                  <a:txBody>
                    <a:bodyPr/>
                    <a:lstStyle/>
                    <a:p>
                      <a:pPr marL="372110" marR="337820" indent="268605">
                        <a:lnSpc>
                          <a:spcPts val="1510"/>
                        </a:lnSpc>
                        <a:spcBef>
                          <a:spcPts val="100"/>
                        </a:spcBef>
                      </a:pPr>
                      <a:r>
                        <a:rPr sz="1400" spc="-20">
                          <a:solidFill>
                            <a:srgbClr val="1F271F"/>
                          </a:solidFill>
                          <a:latin typeface="Aptos" panose="020B0004020202020204" pitchFamily="34" charset="0"/>
                          <a:cs typeface="Rubik Bold"/>
                        </a:rPr>
                        <a:t>Cost </a:t>
                      </a:r>
                      <a:r>
                        <a:rPr sz="1400" spc="-10">
                          <a:solidFill>
                            <a:srgbClr val="1F271F"/>
                          </a:solidFill>
                          <a:latin typeface="Aptos" panose="020B0004020202020204" pitchFamily="34" charset="0"/>
                          <a:cs typeface="Rubik Bold"/>
                        </a:rPr>
                        <a:t>Leadership</a:t>
                      </a:r>
                      <a:endParaRPr sz="1400">
                        <a:latin typeface="Aptos" panose="020B0004020202020204" pitchFamily="34" charset="0"/>
                        <a:cs typeface="Rubik Bold"/>
                      </a:endParaRPr>
                    </a:p>
                  </a:txBody>
                  <a:tcPr marL="0" marR="0" marT="12700" marB="0"/>
                </a:tc>
                <a:tc>
                  <a:txBody>
                    <a:bodyPr/>
                    <a:lstStyle/>
                    <a:p>
                      <a:pPr marL="653415" marR="598805" indent="-96520">
                        <a:lnSpc>
                          <a:spcPts val="1510"/>
                        </a:lnSpc>
                        <a:spcBef>
                          <a:spcPts val="100"/>
                        </a:spcBef>
                      </a:pPr>
                      <a:r>
                        <a:rPr sz="1400" spc="-10">
                          <a:solidFill>
                            <a:srgbClr val="1F271F"/>
                          </a:solidFill>
                          <a:latin typeface="Aptos" panose="020B0004020202020204" pitchFamily="34" charset="0"/>
                          <a:cs typeface="Rubik Bold"/>
                        </a:rPr>
                        <a:t>Network effect</a:t>
                      </a:r>
                      <a:endParaRPr sz="1400">
                        <a:latin typeface="Aptos" panose="020B0004020202020204" pitchFamily="34" charset="0"/>
                        <a:cs typeface="Rubik Bold"/>
                      </a:endParaRPr>
                    </a:p>
                  </a:txBody>
                  <a:tcPr marL="0" marR="0" marT="12700" marB="0"/>
                </a:tc>
                <a:tc>
                  <a:txBody>
                    <a:bodyPr/>
                    <a:lstStyle/>
                    <a:p>
                      <a:pPr marL="341630" marR="449580" indent="-33655">
                        <a:lnSpc>
                          <a:spcPts val="1510"/>
                        </a:lnSpc>
                        <a:spcBef>
                          <a:spcPts val="100"/>
                        </a:spcBef>
                      </a:pPr>
                      <a:r>
                        <a:rPr sz="1400" spc="-10">
                          <a:solidFill>
                            <a:srgbClr val="1F271F"/>
                          </a:solidFill>
                          <a:latin typeface="Aptos" panose="020B0004020202020204" pitchFamily="34" charset="0"/>
                          <a:cs typeface="Rubik Bold"/>
                        </a:rPr>
                        <a:t>Intellectual Properties</a:t>
                      </a:r>
                      <a:endParaRPr sz="1400">
                        <a:latin typeface="Aptos" panose="020B0004020202020204" pitchFamily="34" charset="0"/>
                        <a:cs typeface="Rubik Bold"/>
                      </a:endParaRPr>
                    </a:p>
                  </a:txBody>
                  <a:tcPr marL="0" marR="0" marT="12700" marB="0"/>
                </a:tc>
                <a:tc>
                  <a:txBody>
                    <a:bodyPr/>
                    <a:lstStyle/>
                    <a:p>
                      <a:pPr marL="586105" marR="452755" indent="-223520">
                        <a:lnSpc>
                          <a:spcPts val="1510"/>
                        </a:lnSpc>
                        <a:spcBef>
                          <a:spcPts val="100"/>
                        </a:spcBef>
                      </a:pPr>
                      <a:r>
                        <a:rPr sz="1400" spc="-10">
                          <a:solidFill>
                            <a:srgbClr val="1F271F"/>
                          </a:solidFill>
                          <a:latin typeface="Aptos" panose="020B0004020202020204" pitchFamily="34" charset="0"/>
                          <a:cs typeface="Rubik Bold"/>
                        </a:rPr>
                        <a:t>Switching </a:t>
                      </a:r>
                      <a:r>
                        <a:rPr sz="1400" spc="-20">
                          <a:solidFill>
                            <a:srgbClr val="1F271F"/>
                          </a:solidFill>
                          <a:latin typeface="Aptos" panose="020B0004020202020204" pitchFamily="34" charset="0"/>
                          <a:cs typeface="Rubik Bold"/>
                        </a:rPr>
                        <a:t>Cost</a:t>
                      </a:r>
                      <a:endParaRPr sz="1400">
                        <a:latin typeface="Aptos" panose="020B0004020202020204" pitchFamily="34" charset="0"/>
                        <a:cs typeface="Rubik Bold"/>
                      </a:endParaRPr>
                    </a:p>
                  </a:txBody>
                  <a:tcPr marL="0" marR="0" marT="12700" marB="0"/>
                </a:tc>
                <a:tc>
                  <a:txBody>
                    <a:bodyPr/>
                    <a:lstStyle/>
                    <a:p>
                      <a:pPr marL="635635" marR="251460" indent="-337820">
                        <a:lnSpc>
                          <a:spcPts val="1510"/>
                        </a:lnSpc>
                        <a:spcBef>
                          <a:spcPts val="100"/>
                        </a:spcBef>
                      </a:pPr>
                      <a:r>
                        <a:rPr sz="1400">
                          <a:solidFill>
                            <a:srgbClr val="1F271F"/>
                          </a:solidFill>
                          <a:latin typeface="Aptos" panose="020B0004020202020204" pitchFamily="34" charset="0"/>
                          <a:cs typeface="Rubik Bold"/>
                        </a:rPr>
                        <a:t>Economies</a:t>
                      </a:r>
                      <a:r>
                        <a:rPr sz="1400" spc="-50">
                          <a:solidFill>
                            <a:srgbClr val="1F271F"/>
                          </a:solidFill>
                          <a:latin typeface="Aptos" panose="020B0004020202020204" pitchFamily="34" charset="0"/>
                          <a:cs typeface="Rubik Bold"/>
                        </a:rPr>
                        <a:t> </a:t>
                      </a:r>
                      <a:r>
                        <a:rPr sz="1400" spc="-25">
                          <a:solidFill>
                            <a:srgbClr val="1F271F"/>
                          </a:solidFill>
                          <a:latin typeface="Aptos" panose="020B0004020202020204" pitchFamily="34" charset="0"/>
                          <a:cs typeface="Rubik Bold"/>
                        </a:rPr>
                        <a:t>of </a:t>
                      </a:r>
                      <a:r>
                        <a:rPr sz="1400" spc="-10">
                          <a:solidFill>
                            <a:srgbClr val="1F271F"/>
                          </a:solidFill>
                          <a:latin typeface="Aptos" panose="020B0004020202020204" pitchFamily="34" charset="0"/>
                          <a:cs typeface="Rubik Bold"/>
                        </a:rPr>
                        <a:t>Scale</a:t>
                      </a:r>
                      <a:endParaRPr sz="1400">
                        <a:latin typeface="Aptos" panose="020B0004020202020204" pitchFamily="34" charset="0"/>
                        <a:cs typeface="Rubik Bold"/>
                      </a:endParaRPr>
                    </a:p>
                  </a:txBody>
                  <a:tcPr marL="0" marR="0" marT="12700" marB="0"/>
                </a:tc>
                <a:tc>
                  <a:txBody>
                    <a:bodyPr/>
                    <a:lstStyle/>
                    <a:p>
                      <a:pPr marL="592455" marR="24130" indent="-398145">
                        <a:lnSpc>
                          <a:spcPts val="1510"/>
                        </a:lnSpc>
                        <a:spcBef>
                          <a:spcPts val="100"/>
                        </a:spcBef>
                      </a:pPr>
                      <a:r>
                        <a:rPr sz="1400">
                          <a:solidFill>
                            <a:srgbClr val="1F271F"/>
                          </a:solidFill>
                          <a:latin typeface="Aptos" panose="020B0004020202020204" pitchFamily="34" charset="0"/>
                          <a:cs typeface="Rubik Bold"/>
                        </a:rPr>
                        <a:t>Unique</a:t>
                      </a:r>
                      <a:r>
                        <a:rPr sz="1400" spc="-35">
                          <a:solidFill>
                            <a:srgbClr val="1F271F"/>
                          </a:solidFill>
                          <a:latin typeface="Aptos" panose="020B0004020202020204" pitchFamily="34" charset="0"/>
                          <a:cs typeface="Rubik Bold"/>
                        </a:rPr>
                        <a:t> </a:t>
                      </a:r>
                      <a:r>
                        <a:rPr sz="1400" spc="-10">
                          <a:solidFill>
                            <a:srgbClr val="1F271F"/>
                          </a:solidFill>
                          <a:latin typeface="Aptos" panose="020B0004020202020204" pitchFamily="34" charset="0"/>
                          <a:cs typeface="Rubik Bold"/>
                        </a:rPr>
                        <a:t>Business Models</a:t>
                      </a:r>
                      <a:endParaRPr sz="1400">
                        <a:latin typeface="Aptos" panose="020B0004020202020204" pitchFamily="34" charset="0"/>
                        <a:cs typeface="Rubik Bold"/>
                      </a:endParaRPr>
                    </a:p>
                  </a:txBody>
                  <a:tcPr marL="0" marR="0" marT="12700" marB="0"/>
                </a:tc>
                <a:extLst>
                  <a:ext uri="{0D108BD9-81ED-4DB2-BD59-A6C34878D82A}">
                    <a16:rowId xmlns:a16="http://schemas.microsoft.com/office/drawing/2014/main" val="10000"/>
                  </a:ext>
                </a:extLst>
              </a:tr>
              <a:tr h="236854">
                <a:tc>
                  <a:txBody>
                    <a:bodyPr/>
                    <a:lstStyle/>
                    <a:p>
                      <a:pPr marR="153035" algn="ctr">
                        <a:lnSpc>
                          <a:spcPct val="100000"/>
                        </a:lnSpc>
                        <a:spcBef>
                          <a:spcPts val="250"/>
                        </a:spcBef>
                      </a:pPr>
                      <a:r>
                        <a:rPr sz="1100">
                          <a:solidFill>
                            <a:srgbClr val="3A3838"/>
                          </a:solidFill>
                          <a:latin typeface="Aptos" panose="020B0004020202020204" pitchFamily="34" charset="0"/>
                          <a:cs typeface="Rubik Bold"/>
                        </a:rPr>
                        <a:t>Example:</a:t>
                      </a:r>
                      <a:r>
                        <a:rPr sz="1100" spc="-50">
                          <a:solidFill>
                            <a:srgbClr val="3A3838"/>
                          </a:solidFill>
                          <a:latin typeface="Aptos" panose="020B0004020202020204" pitchFamily="34" charset="0"/>
                          <a:cs typeface="Rubik Bold"/>
                        </a:rPr>
                        <a:t> </a:t>
                      </a:r>
                      <a:r>
                        <a:rPr sz="1100" b="1">
                          <a:solidFill>
                            <a:srgbClr val="3A3838"/>
                          </a:solidFill>
                          <a:latin typeface="Aptos" panose="020B0004020202020204" pitchFamily="34" charset="0"/>
                          <a:cs typeface="Rubik SemiBold"/>
                        </a:rPr>
                        <a:t>Baby</a:t>
                      </a:r>
                      <a:r>
                        <a:rPr sz="1100" b="1" spc="-55">
                          <a:solidFill>
                            <a:srgbClr val="3A3838"/>
                          </a:solidFill>
                          <a:latin typeface="Aptos" panose="020B0004020202020204" pitchFamily="34" charset="0"/>
                          <a:cs typeface="Rubik SemiBold"/>
                        </a:rPr>
                        <a:t> </a:t>
                      </a:r>
                      <a:r>
                        <a:rPr sz="1100" b="1" spc="-10">
                          <a:solidFill>
                            <a:srgbClr val="3A3838"/>
                          </a:solidFill>
                          <a:latin typeface="Aptos" panose="020B0004020202020204" pitchFamily="34" charset="0"/>
                          <a:cs typeface="Rubik SemiBold"/>
                        </a:rPr>
                        <a:t>Food.</a:t>
                      </a:r>
                      <a:endParaRPr sz="1100">
                        <a:latin typeface="Aptos" panose="020B0004020202020204" pitchFamily="34" charset="0"/>
                        <a:cs typeface="Rubik SemiBold"/>
                      </a:endParaRPr>
                    </a:p>
                  </a:txBody>
                  <a:tcPr marL="0" marR="0" marT="31750" marB="0"/>
                </a:tc>
                <a:tc>
                  <a:txBody>
                    <a:bodyPr/>
                    <a:lstStyle/>
                    <a:p>
                      <a:pPr marL="25400" algn="ctr">
                        <a:lnSpc>
                          <a:spcPct val="100000"/>
                        </a:lnSpc>
                        <a:spcBef>
                          <a:spcPts val="250"/>
                        </a:spcBef>
                      </a:pPr>
                      <a:r>
                        <a:rPr sz="1100">
                          <a:solidFill>
                            <a:srgbClr val="3A3838"/>
                          </a:solidFill>
                          <a:latin typeface="Aptos" panose="020B0004020202020204" pitchFamily="34" charset="0"/>
                          <a:cs typeface="Rubik Bold"/>
                        </a:rPr>
                        <a:t>Example:</a:t>
                      </a:r>
                      <a:r>
                        <a:rPr sz="1100" spc="-55">
                          <a:solidFill>
                            <a:srgbClr val="3A3838"/>
                          </a:solidFill>
                          <a:latin typeface="Aptos" panose="020B0004020202020204" pitchFamily="34" charset="0"/>
                          <a:cs typeface="Rubik Bold"/>
                        </a:rPr>
                        <a:t> </a:t>
                      </a:r>
                      <a:r>
                        <a:rPr sz="1100" b="1" spc="-20">
                          <a:solidFill>
                            <a:srgbClr val="3A3838"/>
                          </a:solidFill>
                          <a:latin typeface="Aptos" panose="020B0004020202020204" pitchFamily="34" charset="0"/>
                          <a:cs typeface="Rubik SemiBold"/>
                        </a:rPr>
                        <a:t>FMCG</a:t>
                      </a:r>
                      <a:endParaRPr sz="1100">
                        <a:latin typeface="Aptos" panose="020B0004020202020204" pitchFamily="34" charset="0"/>
                        <a:cs typeface="Rubik SemiBold"/>
                      </a:endParaRPr>
                    </a:p>
                  </a:txBody>
                  <a:tcPr marL="0" marR="0" marT="31750" marB="0"/>
                </a:tc>
                <a:tc>
                  <a:txBody>
                    <a:bodyPr/>
                    <a:lstStyle/>
                    <a:p>
                      <a:pPr marL="33020" algn="ctr">
                        <a:lnSpc>
                          <a:spcPct val="100000"/>
                        </a:lnSpc>
                        <a:spcBef>
                          <a:spcPts val="250"/>
                        </a:spcBef>
                      </a:pPr>
                      <a:r>
                        <a:rPr sz="1100">
                          <a:solidFill>
                            <a:srgbClr val="3A3838"/>
                          </a:solidFill>
                          <a:latin typeface="Aptos" panose="020B0004020202020204" pitchFamily="34" charset="0"/>
                          <a:cs typeface="Rubik Bold"/>
                        </a:rPr>
                        <a:t>Example:</a:t>
                      </a:r>
                      <a:r>
                        <a:rPr sz="1100" spc="-45">
                          <a:solidFill>
                            <a:srgbClr val="3A3838"/>
                          </a:solidFill>
                          <a:latin typeface="Aptos" panose="020B0004020202020204" pitchFamily="34" charset="0"/>
                          <a:cs typeface="Rubik Bold"/>
                        </a:rPr>
                        <a:t> </a:t>
                      </a:r>
                      <a:r>
                        <a:rPr sz="1100" b="1">
                          <a:solidFill>
                            <a:srgbClr val="3A3838"/>
                          </a:solidFill>
                          <a:latin typeface="Aptos" panose="020B0004020202020204" pitchFamily="34" charset="0"/>
                          <a:cs typeface="Rubik SemiBold"/>
                        </a:rPr>
                        <a:t>Food</a:t>
                      </a:r>
                      <a:r>
                        <a:rPr sz="1100" b="1" spc="-40">
                          <a:solidFill>
                            <a:srgbClr val="3A3838"/>
                          </a:solidFill>
                          <a:latin typeface="Aptos" panose="020B0004020202020204" pitchFamily="34" charset="0"/>
                          <a:cs typeface="Rubik SemiBold"/>
                        </a:rPr>
                        <a:t> </a:t>
                      </a:r>
                      <a:r>
                        <a:rPr sz="1100" b="1" spc="-10">
                          <a:solidFill>
                            <a:srgbClr val="3A3838"/>
                          </a:solidFill>
                          <a:latin typeface="Aptos" panose="020B0004020202020204" pitchFamily="34" charset="0"/>
                          <a:cs typeface="Rubik SemiBold"/>
                        </a:rPr>
                        <a:t>Delivery</a:t>
                      </a:r>
                      <a:endParaRPr sz="1100">
                        <a:latin typeface="Aptos" panose="020B0004020202020204" pitchFamily="34" charset="0"/>
                        <a:cs typeface="Rubik SemiBold"/>
                      </a:endParaRPr>
                    </a:p>
                  </a:txBody>
                  <a:tcPr marL="0" marR="0" marT="31750" marB="0"/>
                </a:tc>
                <a:tc>
                  <a:txBody>
                    <a:bodyPr/>
                    <a:lstStyle/>
                    <a:p>
                      <a:pPr marR="133350" algn="ctr">
                        <a:lnSpc>
                          <a:spcPct val="100000"/>
                        </a:lnSpc>
                        <a:spcBef>
                          <a:spcPts val="250"/>
                        </a:spcBef>
                      </a:pPr>
                      <a:r>
                        <a:rPr sz="1100">
                          <a:solidFill>
                            <a:srgbClr val="3A3838"/>
                          </a:solidFill>
                          <a:latin typeface="Aptos" panose="020B0004020202020204" pitchFamily="34" charset="0"/>
                          <a:cs typeface="Rubik Bold"/>
                        </a:rPr>
                        <a:t>Example:</a:t>
                      </a:r>
                      <a:r>
                        <a:rPr sz="1100" spc="-55">
                          <a:solidFill>
                            <a:srgbClr val="3A3838"/>
                          </a:solidFill>
                          <a:latin typeface="Aptos" panose="020B0004020202020204" pitchFamily="34" charset="0"/>
                          <a:cs typeface="Rubik Bold"/>
                        </a:rPr>
                        <a:t> </a:t>
                      </a:r>
                      <a:r>
                        <a:rPr sz="1100" b="1" spc="-10">
                          <a:solidFill>
                            <a:srgbClr val="3A3838"/>
                          </a:solidFill>
                          <a:latin typeface="Aptos" panose="020B0004020202020204" pitchFamily="34" charset="0"/>
                          <a:cs typeface="Rubik SemiBold"/>
                        </a:rPr>
                        <a:t>Pharma</a:t>
                      </a:r>
                      <a:endParaRPr sz="1100">
                        <a:latin typeface="Aptos" panose="020B0004020202020204" pitchFamily="34" charset="0"/>
                        <a:cs typeface="Rubik SemiBold"/>
                      </a:endParaRPr>
                    </a:p>
                  </a:txBody>
                  <a:tcPr marL="0" marR="0" marT="31750" marB="0"/>
                </a:tc>
                <a:tc>
                  <a:txBody>
                    <a:bodyPr/>
                    <a:lstStyle/>
                    <a:p>
                      <a:pPr algn="ctr">
                        <a:lnSpc>
                          <a:spcPct val="100000"/>
                        </a:lnSpc>
                        <a:spcBef>
                          <a:spcPts val="250"/>
                        </a:spcBef>
                      </a:pPr>
                      <a:r>
                        <a:rPr sz="1100">
                          <a:solidFill>
                            <a:srgbClr val="3A3838"/>
                          </a:solidFill>
                          <a:latin typeface="Aptos" panose="020B0004020202020204" pitchFamily="34" charset="0"/>
                          <a:cs typeface="Rubik Bold"/>
                        </a:rPr>
                        <a:t>Example:</a:t>
                      </a:r>
                      <a:r>
                        <a:rPr sz="1100" spc="-55">
                          <a:solidFill>
                            <a:srgbClr val="3A3838"/>
                          </a:solidFill>
                          <a:latin typeface="Aptos" panose="020B0004020202020204" pitchFamily="34" charset="0"/>
                          <a:cs typeface="Rubik Bold"/>
                        </a:rPr>
                        <a:t> </a:t>
                      </a:r>
                      <a:r>
                        <a:rPr sz="1100" b="1" spc="-20">
                          <a:solidFill>
                            <a:srgbClr val="3A3838"/>
                          </a:solidFill>
                          <a:latin typeface="Aptos" panose="020B0004020202020204" pitchFamily="34" charset="0"/>
                          <a:cs typeface="Rubik SemiBold"/>
                        </a:rPr>
                        <a:t>Bank</a:t>
                      </a:r>
                      <a:endParaRPr sz="1100">
                        <a:latin typeface="Aptos" panose="020B0004020202020204" pitchFamily="34" charset="0"/>
                        <a:cs typeface="Rubik SemiBold"/>
                      </a:endParaRPr>
                    </a:p>
                  </a:txBody>
                  <a:tcPr marL="0" marR="0" marT="31750" marB="0"/>
                </a:tc>
                <a:tc>
                  <a:txBody>
                    <a:bodyPr/>
                    <a:lstStyle/>
                    <a:p>
                      <a:pPr marL="86360" algn="ctr">
                        <a:lnSpc>
                          <a:spcPct val="100000"/>
                        </a:lnSpc>
                        <a:spcBef>
                          <a:spcPts val="250"/>
                        </a:spcBef>
                      </a:pPr>
                      <a:r>
                        <a:rPr sz="1100">
                          <a:solidFill>
                            <a:srgbClr val="3A3838"/>
                          </a:solidFill>
                          <a:latin typeface="Aptos" panose="020B0004020202020204" pitchFamily="34" charset="0"/>
                          <a:cs typeface="Rubik Bold"/>
                        </a:rPr>
                        <a:t>Example:</a:t>
                      </a:r>
                      <a:r>
                        <a:rPr sz="1100" spc="-55">
                          <a:solidFill>
                            <a:srgbClr val="3A3838"/>
                          </a:solidFill>
                          <a:latin typeface="Aptos" panose="020B0004020202020204" pitchFamily="34" charset="0"/>
                          <a:cs typeface="Rubik Bold"/>
                        </a:rPr>
                        <a:t> </a:t>
                      </a:r>
                      <a:r>
                        <a:rPr sz="1100" b="1" spc="-10">
                          <a:solidFill>
                            <a:srgbClr val="3A3838"/>
                          </a:solidFill>
                          <a:latin typeface="Aptos" panose="020B0004020202020204" pitchFamily="34" charset="0"/>
                          <a:cs typeface="Rubik SemiBold"/>
                        </a:rPr>
                        <a:t>Telecom</a:t>
                      </a:r>
                      <a:endParaRPr sz="1100">
                        <a:latin typeface="Aptos" panose="020B0004020202020204" pitchFamily="34" charset="0"/>
                        <a:cs typeface="Rubik SemiBold"/>
                      </a:endParaRPr>
                    </a:p>
                  </a:txBody>
                  <a:tcPr marL="0" marR="0" marT="31750" marB="0"/>
                </a:tc>
                <a:tc>
                  <a:txBody>
                    <a:bodyPr/>
                    <a:lstStyle/>
                    <a:p>
                      <a:pPr marL="128905" algn="ctr">
                        <a:lnSpc>
                          <a:spcPct val="100000"/>
                        </a:lnSpc>
                        <a:spcBef>
                          <a:spcPts val="250"/>
                        </a:spcBef>
                      </a:pPr>
                      <a:r>
                        <a:rPr sz="1100">
                          <a:solidFill>
                            <a:srgbClr val="3A3838"/>
                          </a:solidFill>
                          <a:latin typeface="Aptos" panose="020B0004020202020204" pitchFamily="34" charset="0"/>
                          <a:cs typeface="Rubik Bold"/>
                        </a:rPr>
                        <a:t>Example:</a:t>
                      </a:r>
                      <a:r>
                        <a:rPr sz="1100" spc="-55">
                          <a:solidFill>
                            <a:srgbClr val="3A3838"/>
                          </a:solidFill>
                          <a:latin typeface="Aptos" panose="020B0004020202020204" pitchFamily="34" charset="0"/>
                          <a:cs typeface="Rubik Bold"/>
                        </a:rPr>
                        <a:t> </a:t>
                      </a:r>
                      <a:r>
                        <a:rPr sz="1100" b="1" spc="-25">
                          <a:solidFill>
                            <a:srgbClr val="3A3838"/>
                          </a:solidFill>
                          <a:latin typeface="Aptos" panose="020B0004020202020204" pitchFamily="34" charset="0"/>
                          <a:cs typeface="Rubik SemiBold"/>
                        </a:rPr>
                        <a:t>IoT</a:t>
                      </a:r>
                      <a:endParaRPr sz="1100">
                        <a:latin typeface="Aptos" panose="020B0004020202020204" pitchFamily="34" charset="0"/>
                        <a:cs typeface="Rubik SemiBold"/>
                      </a:endParaRPr>
                    </a:p>
                  </a:txBody>
                  <a:tcPr marL="0" marR="0" marT="31750" marB="0"/>
                </a:tc>
                <a:extLst>
                  <a:ext uri="{0D108BD9-81ED-4DB2-BD59-A6C34878D82A}">
                    <a16:rowId xmlns:a16="http://schemas.microsoft.com/office/drawing/2014/main" val="10001"/>
                  </a:ext>
                </a:extLst>
              </a:tr>
              <a:tr h="188595">
                <a:tc>
                  <a:txBody>
                    <a:bodyPr/>
                    <a:lstStyle/>
                    <a:p>
                      <a:pPr marR="153670" algn="ctr">
                        <a:lnSpc>
                          <a:spcPts val="1220"/>
                        </a:lnSpc>
                        <a:spcBef>
                          <a:spcPts val="170"/>
                        </a:spcBef>
                      </a:pPr>
                      <a:r>
                        <a:rPr sz="1100" i="1" spc="-10">
                          <a:solidFill>
                            <a:srgbClr val="3A3838"/>
                          </a:solidFill>
                          <a:latin typeface="Aptos" panose="020B0004020202020204" pitchFamily="34" charset="0"/>
                          <a:cs typeface="Rubik"/>
                        </a:rPr>
                        <a:t>Unparalleled</a:t>
                      </a:r>
                      <a:r>
                        <a:rPr sz="1100" i="1" spc="30">
                          <a:solidFill>
                            <a:srgbClr val="3A3838"/>
                          </a:solidFill>
                          <a:latin typeface="Aptos" panose="020B0004020202020204" pitchFamily="34" charset="0"/>
                          <a:cs typeface="Rubik"/>
                        </a:rPr>
                        <a:t> </a:t>
                      </a:r>
                      <a:r>
                        <a:rPr sz="1100" i="1" spc="-10">
                          <a:solidFill>
                            <a:srgbClr val="3A3838"/>
                          </a:solidFill>
                          <a:latin typeface="Aptos" panose="020B0004020202020204" pitchFamily="34" charset="0"/>
                          <a:cs typeface="Rubik"/>
                        </a:rPr>
                        <a:t>market</a:t>
                      </a:r>
                      <a:endParaRPr sz="1100">
                        <a:latin typeface="Aptos" panose="020B0004020202020204" pitchFamily="34" charset="0"/>
                        <a:cs typeface="Rubik Bold"/>
                      </a:endParaRPr>
                    </a:p>
                  </a:txBody>
                  <a:tcPr marL="0" marR="0" marT="21590" marB="0"/>
                </a:tc>
                <a:tc>
                  <a:txBody>
                    <a:bodyPr/>
                    <a:lstStyle/>
                    <a:p>
                      <a:pPr marL="25400" algn="ctr">
                        <a:lnSpc>
                          <a:spcPts val="1220"/>
                        </a:lnSpc>
                        <a:spcBef>
                          <a:spcPts val="170"/>
                        </a:spcBef>
                      </a:pPr>
                      <a:r>
                        <a:rPr sz="1100" i="1">
                          <a:solidFill>
                            <a:srgbClr val="3A3838"/>
                          </a:solidFill>
                          <a:latin typeface="Aptos" panose="020B0004020202020204" pitchFamily="34" charset="0"/>
                          <a:cs typeface="Rubik"/>
                        </a:rPr>
                        <a:t>Strategic</a:t>
                      </a:r>
                      <a:r>
                        <a:rPr sz="1100" i="1" spc="-60">
                          <a:solidFill>
                            <a:srgbClr val="3A3838"/>
                          </a:solidFill>
                          <a:latin typeface="Aptos" panose="020B0004020202020204" pitchFamily="34" charset="0"/>
                          <a:cs typeface="Rubik"/>
                        </a:rPr>
                        <a:t> </a:t>
                      </a:r>
                      <a:r>
                        <a:rPr sz="1100" i="1" spc="-10">
                          <a:solidFill>
                            <a:srgbClr val="3A3838"/>
                          </a:solidFill>
                          <a:latin typeface="Aptos" panose="020B0004020202020204" pitchFamily="34" charset="0"/>
                          <a:cs typeface="Rubik"/>
                        </a:rPr>
                        <a:t>efficiency</a:t>
                      </a:r>
                      <a:endParaRPr sz="1100">
                        <a:latin typeface="Aptos" panose="020B0004020202020204" pitchFamily="34" charset="0"/>
                        <a:cs typeface="Rubik Bold"/>
                      </a:endParaRPr>
                    </a:p>
                  </a:txBody>
                  <a:tcPr marL="0" marR="0" marT="21590" marB="0"/>
                </a:tc>
                <a:tc>
                  <a:txBody>
                    <a:bodyPr/>
                    <a:lstStyle/>
                    <a:p>
                      <a:pPr marL="33020" algn="ctr">
                        <a:lnSpc>
                          <a:spcPts val="1220"/>
                        </a:lnSpc>
                        <a:spcBef>
                          <a:spcPts val="170"/>
                        </a:spcBef>
                      </a:pPr>
                      <a:r>
                        <a:rPr sz="1100" i="1">
                          <a:solidFill>
                            <a:srgbClr val="3A3838"/>
                          </a:solidFill>
                          <a:latin typeface="Aptos" panose="020B0004020202020204" pitchFamily="34" charset="0"/>
                          <a:cs typeface="Rubik"/>
                        </a:rPr>
                        <a:t>More</a:t>
                      </a:r>
                      <a:r>
                        <a:rPr sz="1100" i="1" spc="-30">
                          <a:solidFill>
                            <a:srgbClr val="3A3838"/>
                          </a:solidFill>
                          <a:latin typeface="Aptos" panose="020B0004020202020204" pitchFamily="34" charset="0"/>
                          <a:cs typeface="Rubik"/>
                        </a:rPr>
                        <a:t> </a:t>
                      </a:r>
                      <a:r>
                        <a:rPr sz="1100" i="1">
                          <a:solidFill>
                            <a:srgbClr val="3A3838"/>
                          </a:solidFill>
                          <a:latin typeface="Aptos" panose="020B0004020202020204" pitchFamily="34" charset="0"/>
                          <a:cs typeface="Rubik"/>
                        </a:rPr>
                        <a:t>people</a:t>
                      </a:r>
                      <a:r>
                        <a:rPr sz="1100" i="1" spc="-40">
                          <a:solidFill>
                            <a:srgbClr val="3A3838"/>
                          </a:solidFill>
                          <a:latin typeface="Aptos" panose="020B0004020202020204" pitchFamily="34" charset="0"/>
                          <a:cs typeface="Rubik"/>
                        </a:rPr>
                        <a:t> </a:t>
                      </a:r>
                      <a:r>
                        <a:rPr sz="1100" i="1">
                          <a:solidFill>
                            <a:srgbClr val="3A3838"/>
                          </a:solidFill>
                          <a:latin typeface="Aptos" panose="020B0004020202020204" pitchFamily="34" charset="0"/>
                          <a:cs typeface="Rubik"/>
                        </a:rPr>
                        <a:t>use</a:t>
                      </a:r>
                      <a:r>
                        <a:rPr sz="1100" i="1" spc="-25">
                          <a:solidFill>
                            <a:srgbClr val="3A3838"/>
                          </a:solidFill>
                          <a:latin typeface="Aptos" panose="020B0004020202020204" pitchFamily="34" charset="0"/>
                          <a:cs typeface="Rubik"/>
                        </a:rPr>
                        <a:t> the</a:t>
                      </a:r>
                      <a:endParaRPr sz="1100">
                        <a:latin typeface="Aptos" panose="020B0004020202020204" pitchFamily="34" charset="0"/>
                        <a:cs typeface="Rubik Bold"/>
                      </a:endParaRPr>
                    </a:p>
                  </a:txBody>
                  <a:tcPr marL="0" marR="0" marT="21590" marB="0"/>
                </a:tc>
                <a:tc>
                  <a:txBody>
                    <a:bodyPr/>
                    <a:lstStyle/>
                    <a:p>
                      <a:pPr marR="133350" algn="ctr">
                        <a:lnSpc>
                          <a:spcPts val="1220"/>
                        </a:lnSpc>
                        <a:spcBef>
                          <a:spcPts val="170"/>
                        </a:spcBef>
                      </a:pPr>
                      <a:r>
                        <a:rPr sz="1100" i="1">
                          <a:solidFill>
                            <a:srgbClr val="3A3838"/>
                          </a:solidFill>
                          <a:latin typeface="Aptos" panose="020B0004020202020204" pitchFamily="34" charset="0"/>
                          <a:cs typeface="Rubik"/>
                        </a:rPr>
                        <a:t>Ideas</a:t>
                      </a:r>
                      <a:r>
                        <a:rPr sz="1100" i="1" spc="-30">
                          <a:solidFill>
                            <a:srgbClr val="3A3838"/>
                          </a:solidFill>
                          <a:latin typeface="Aptos" panose="020B0004020202020204" pitchFamily="34" charset="0"/>
                          <a:cs typeface="Rubik"/>
                        </a:rPr>
                        <a:t> </a:t>
                      </a:r>
                      <a:r>
                        <a:rPr sz="1100" i="1">
                          <a:solidFill>
                            <a:srgbClr val="3A3838"/>
                          </a:solidFill>
                          <a:latin typeface="Aptos" panose="020B0004020202020204" pitchFamily="34" charset="0"/>
                          <a:cs typeface="Rubik"/>
                        </a:rPr>
                        <a:t>and</a:t>
                      </a:r>
                      <a:r>
                        <a:rPr sz="1100" i="1" spc="-35">
                          <a:solidFill>
                            <a:srgbClr val="3A3838"/>
                          </a:solidFill>
                          <a:latin typeface="Aptos" panose="020B0004020202020204" pitchFamily="34" charset="0"/>
                          <a:cs typeface="Rubik"/>
                        </a:rPr>
                        <a:t> </a:t>
                      </a:r>
                      <a:r>
                        <a:rPr sz="1100" i="1" spc="-10">
                          <a:solidFill>
                            <a:srgbClr val="3A3838"/>
                          </a:solidFill>
                          <a:latin typeface="Aptos" panose="020B0004020202020204" pitchFamily="34" charset="0"/>
                          <a:cs typeface="Rubik"/>
                        </a:rPr>
                        <a:t>creations</a:t>
                      </a:r>
                      <a:endParaRPr sz="1100">
                        <a:latin typeface="Aptos" panose="020B0004020202020204" pitchFamily="34" charset="0"/>
                        <a:cs typeface="Rubik Bold"/>
                      </a:endParaRPr>
                    </a:p>
                  </a:txBody>
                  <a:tcPr marL="0" marR="0" marT="21590" marB="0"/>
                </a:tc>
                <a:tc>
                  <a:txBody>
                    <a:bodyPr/>
                    <a:lstStyle/>
                    <a:p>
                      <a:pPr algn="ctr">
                        <a:lnSpc>
                          <a:spcPts val="1220"/>
                        </a:lnSpc>
                        <a:spcBef>
                          <a:spcPts val="170"/>
                        </a:spcBef>
                      </a:pPr>
                      <a:r>
                        <a:rPr sz="1100" i="1">
                          <a:solidFill>
                            <a:srgbClr val="3A3838"/>
                          </a:solidFill>
                          <a:latin typeface="Aptos" panose="020B0004020202020204" pitchFamily="34" charset="0"/>
                          <a:cs typeface="Rubik"/>
                        </a:rPr>
                        <a:t>Makes</a:t>
                      </a:r>
                      <a:r>
                        <a:rPr sz="1100" i="1" spc="-25">
                          <a:solidFill>
                            <a:srgbClr val="3A3838"/>
                          </a:solidFill>
                          <a:latin typeface="Aptos" panose="020B0004020202020204" pitchFamily="34" charset="0"/>
                          <a:cs typeface="Rubik"/>
                        </a:rPr>
                        <a:t> </a:t>
                      </a:r>
                      <a:r>
                        <a:rPr sz="1100" i="1">
                          <a:solidFill>
                            <a:srgbClr val="3A3838"/>
                          </a:solidFill>
                          <a:latin typeface="Aptos" panose="020B0004020202020204" pitchFamily="34" charset="0"/>
                          <a:cs typeface="Rubik"/>
                        </a:rPr>
                        <a:t>it</a:t>
                      </a:r>
                      <a:r>
                        <a:rPr sz="1100" i="1" spc="-25">
                          <a:solidFill>
                            <a:srgbClr val="3A3838"/>
                          </a:solidFill>
                          <a:latin typeface="Aptos" panose="020B0004020202020204" pitchFamily="34" charset="0"/>
                          <a:cs typeface="Rubik"/>
                        </a:rPr>
                        <a:t> </a:t>
                      </a:r>
                      <a:r>
                        <a:rPr sz="1100" i="1">
                          <a:solidFill>
                            <a:srgbClr val="3A3838"/>
                          </a:solidFill>
                          <a:latin typeface="Aptos" panose="020B0004020202020204" pitchFamily="34" charset="0"/>
                          <a:cs typeface="Rubik"/>
                        </a:rPr>
                        <a:t>hard</a:t>
                      </a:r>
                      <a:r>
                        <a:rPr sz="1100" i="1" spc="-35">
                          <a:solidFill>
                            <a:srgbClr val="3A3838"/>
                          </a:solidFill>
                          <a:latin typeface="Aptos" panose="020B0004020202020204" pitchFamily="34" charset="0"/>
                          <a:cs typeface="Rubik"/>
                        </a:rPr>
                        <a:t> </a:t>
                      </a:r>
                      <a:r>
                        <a:rPr sz="1100" i="1" spc="-25">
                          <a:solidFill>
                            <a:srgbClr val="3A3838"/>
                          </a:solidFill>
                          <a:latin typeface="Aptos" panose="020B0004020202020204" pitchFamily="34" charset="0"/>
                          <a:cs typeface="Rubik"/>
                        </a:rPr>
                        <a:t>for</a:t>
                      </a:r>
                      <a:endParaRPr sz="1100">
                        <a:latin typeface="Aptos" panose="020B0004020202020204" pitchFamily="34" charset="0"/>
                        <a:cs typeface="Rubik Bold"/>
                      </a:endParaRPr>
                    </a:p>
                  </a:txBody>
                  <a:tcPr marL="0" marR="0" marT="21590" marB="0"/>
                </a:tc>
                <a:tc>
                  <a:txBody>
                    <a:bodyPr/>
                    <a:lstStyle/>
                    <a:p>
                      <a:pPr marL="85090" algn="ctr">
                        <a:lnSpc>
                          <a:spcPts val="1220"/>
                        </a:lnSpc>
                        <a:spcBef>
                          <a:spcPts val="170"/>
                        </a:spcBef>
                      </a:pPr>
                      <a:r>
                        <a:rPr sz="1100" i="1">
                          <a:solidFill>
                            <a:srgbClr val="3A3838"/>
                          </a:solidFill>
                          <a:latin typeface="Aptos" panose="020B0004020202020204" pitchFamily="34" charset="0"/>
                          <a:cs typeface="Rubik"/>
                        </a:rPr>
                        <a:t>Cost</a:t>
                      </a:r>
                      <a:r>
                        <a:rPr sz="1100" i="1" spc="-25">
                          <a:solidFill>
                            <a:srgbClr val="3A3838"/>
                          </a:solidFill>
                          <a:latin typeface="Aptos" panose="020B0004020202020204" pitchFamily="34" charset="0"/>
                          <a:cs typeface="Rubik"/>
                        </a:rPr>
                        <a:t> </a:t>
                      </a:r>
                      <a:r>
                        <a:rPr sz="1100" i="1" spc="-10">
                          <a:solidFill>
                            <a:srgbClr val="3A3838"/>
                          </a:solidFill>
                          <a:latin typeface="Aptos" panose="020B0004020202020204" pitchFamily="34" charset="0"/>
                          <a:cs typeface="Rubik"/>
                        </a:rPr>
                        <a:t>savings</a:t>
                      </a:r>
                      <a:endParaRPr sz="1100">
                        <a:latin typeface="Aptos" panose="020B0004020202020204" pitchFamily="34" charset="0"/>
                        <a:cs typeface="Rubik Bold"/>
                      </a:endParaRPr>
                    </a:p>
                  </a:txBody>
                  <a:tcPr marL="0" marR="0" marT="21590" marB="0"/>
                </a:tc>
                <a:tc>
                  <a:txBody>
                    <a:bodyPr/>
                    <a:lstStyle/>
                    <a:p>
                      <a:pPr marL="130175" algn="ctr">
                        <a:lnSpc>
                          <a:spcPts val="1220"/>
                        </a:lnSpc>
                        <a:spcBef>
                          <a:spcPts val="170"/>
                        </a:spcBef>
                      </a:pPr>
                      <a:r>
                        <a:rPr sz="1100" i="1">
                          <a:solidFill>
                            <a:srgbClr val="3A3838"/>
                          </a:solidFill>
                          <a:latin typeface="Aptos" panose="020B0004020202020204" pitchFamily="34" charset="0"/>
                          <a:cs typeface="Rubik"/>
                        </a:rPr>
                        <a:t>Special</a:t>
                      </a:r>
                      <a:r>
                        <a:rPr sz="1100" i="1" spc="-55">
                          <a:solidFill>
                            <a:srgbClr val="3A3838"/>
                          </a:solidFill>
                          <a:latin typeface="Aptos" panose="020B0004020202020204" pitchFamily="34" charset="0"/>
                          <a:cs typeface="Rubik"/>
                        </a:rPr>
                        <a:t> </a:t>
                      </a:r>
                      <a:r>
                        <a:rPr sz="1100" i="1" spc="-20">
                          <a:solidFill>
                            <a:srgbClr val="3A3838"/>
                          </a:solidFill>
                          <a:latin typeface="Aptos" panose="020B0004020202020204" pitchFamily="34" charset="0"/>
                          <a:cs typeface="Rubik"/>
                        </a:rPr>
                        <a:t>ways</a:t>
                      </a:r>
                      <a:endParaRPr sz="1100">
                        <a:latin typeface="Aptos" panose="020B0004020202020204" pitchFamily="34" charset="0"/>
                        <a:cs typeface="Rubik Bold"/>
                      </a:endParaRPr>
                    </a:p>
                  </a:txBody>
                  <a:tcPr marL="0" marR="0" marT="21590" marB="0"/>
                </a:tc>
                <a:extLst>
                  <a:ext uri="{0D108BD9-81ED-4DB2-BD59-A6C34878D82A}">
                    <a16:rowId xmlns:a16="http://schemas.microsoft.com/office/drawing/2014/main" val="10002"/>
                  </a:ext>
                </a:extLst>
              </a:tr>
              <a:tr h="150495">
                <a:tc>
                  <a:txBody>
                    <a:bodyPr/>
                    <a:lstStyle/>
                    <a:p>
                      <a:pPr marR="153670" algn="ctr">
                        <a:lnSpc>
                          <a:spcPts val="1090"/>
                        </a:lnSpc>
                      </a:pPr>
                      <a:r>
                        <a:rPr sz="1100" i="1" spc="-10">
                          <a:solidFill>
                            <a:srgbClr val="3A3838"/>
                          </a:solidFill>
                          <a:latin typeface="Aptos" panose="020B0004020202020204" pitchFamily="34" charset="0"/>
                          <a:cs typeface="Rubik"/>
                        </a:rPr>
                        <a:t>recognition,</a:t>
                      </a:r>
                      <a:r>
                        <a:rPr sz="1100" i="1" spc="40">
                          <a:solidFill>
                            <a:srgbClr val="3A3838"/>
                          </a:solidFill>
                          <a:latin typeface="Aptos" panose="020B0004020202020204" pitchFamily="34" charset="0"/>
                          <a:cs typeface="Rubik"/>
                        </a:rPr>
                        <a:t> </a:t>
                      </a:r>
                      <a:r>
                        <a:rPr sz="1100" i="1" spc="-10">
                          <a:solidFill>
                            <a:srgbClr val="3A3838"/>
                          </a:solidFill>
                          <a:latin typeface="Aptos" panose="020B0004020202020204" pitchFamily="34" charset="0"/>
                          <a:cs typeface="Rubik"/>
                        </a:rPr>
                        <a:t>trust,</a:t>
                      </a:r>
                      <a:endParaRPr sz="1100">
                        <a:latin typeface="Aptos" panose="020B0004020202020204" pitchFamily="34" charset="0"/>
                        <a:cs typeface="Rubik Bold"/>
                      </a:endParaRPr>
                    </a:p>
                  </a:txBody>
                  <a:tcPr marL="0" marR="0" marT="0" marB="0"/>
                </a:tc>
                <a:tc>
                  <a:txBody>
                    <a:bodyPr/>
                    <a:lstStyle/>
                    <a:p>
                      <a:pPr marL="26034" algn="ctr">
                        <a:lnSpc>
                          <a:spcPts val="1090"/>
                        </a:lnSpc>
                      </a:pPr>
                      <a:r>
                        <a:rPr sz="1100" i="1">
                          <a:solidFill>
                            <a:srgbClr val="3A3838"/>
                          </a:solidFill>
                          <a:latin typeface="Aptos" panose="020B0004020202020204" pitchFamily="34" charset="0"/>
                          <a:cs typeface="Rubik"/>
                        </a:rPr>
                        <a:t>to</a:t>
                      </a:r>
                      <a:r>
                        <a:rPr sz="1100" i="1" spc="-20">
                          <a:solidFill>
                            <a:srgbClr val="3A3838"/>
                          </a:solidFill>
                          <a:latin typeface="Aptos" panose="020B0004020202020204" pitchFamily="34" charset="0"/>
                          <a:cs typeface="Rubik"/>
                        </a:rPr>
                        <a:t> </a:t>
                      </a:r>
                      <a:r>
                        <a:rPr sz="1100" i="1">
                          <a:solidFill>
                            <a:srgbClr val="3A3838"/>
                          </a:solidFill>
                          <a:latin typeface="Aptos" panose="020B0004020202020204" pitchFamily="34" charset="0"/>
                          <a:cs typeface="Rubik"/>
                        </a:rPr>
                        <a:t>produce</a:t>
                      </a:r>
                      <a:r>
                        <a:rPr sz="1100" i="1" spc="-30">
                          <a:solidFill>
                            <a:srgbClr val="3A3838"/>
                          </a:solidFill>
                          <a:latin typeface="Aptos" panose="020B0004020202020204" pitchFamily="34" charset="0"/>
                          <a:cs typeface="Rubik"/>
                        </a:rPr>
                        <a:t> </a:t>
                      </a:r>
                      <a:r>
                        <a:rPr sz="1100" i="1">
                          <a:solidFill>
                            <a:srgbClr val="3A3838"/>
                          </a:solidFill>
                          <a:latin typeface="Aptos" panose="020B0004020202020204" pitchFamily="34" charset="0"/>
                          <a:cs typeface="Rubik"/>
                        </a:rPr>
                        <a:t>at</a:t>
                      </a:r>
                      <a:r>
                        <a:rPr sz="1100" i="1" spc="-25">
                          <a:solidFill>
                            <a:srgbClr val="3A3838"/>
                          </a:solidFill>
                          <a:latin typeface="Aptos" panose="020B0004020202020204" pitchFamily="34" charset="0"/>
                          <a:cs typeface="Rubik"/>
                        </a:rPr>
                        <a:t> </a:t>
                      </a:r>
                      <a:r>
                        <a:rPr sz="1100" i="1" spc="-10">
                          <a:solidFill>
                            <a:srgbClr val="3A3838"/>
                          </a:solidFill>
                          <a:latin typeface="Aptos" panose="020B0004020202020204" pitchFamily="34" charset="0"/>
                          <a:cs typeface="Rubik"/>
                        </a:rPr>
                        <a:t>lower</a:t>
                      </a:r>
                      <a:endParaRPr sz="1100">
                        <a:latin typeface="Aptos" panose="020B0004020202020204" pitchFamily="34" charset="0"/>
                        <a:cs typeface="Rubik Bold"/>
                      </a:endParaRPr>
                    </a:p>
                  </a:txBody>
                  <a:tcPr marL="0" marR="0" marT="0" marB="0"/>
                </a:tc>
                <a:tc>
                  <a:txBody>
                    <a:bodyPr/>
                    <a:lstStyle/>
                    <a:p>
                      <a:pPr marL="33655" algn="ctr">
                        <a:lnSpc>
                          <a:spcPts val="1090"/>
                        </a:lnSpc>
                      </a:pPr>
                      <a:r>
                        <a:rPr sz="1100" i="1">
                          <a:solidFill>
                            <a:srgbClr val="3A3838"/>
                          </a:solidFill>
                          <a:latin typeface="Aptos" panose="020B0004020202020204" pitchFamily="34" charset="0"/>
                          <a:cs typeface="Rubik"/>
                        </a:rPr>
                        <a:t>product</a:t>
                      </a:r>
                      <a:r>
                        <a:rPr sz="1100" i="1" spc="-30">
                          <a:solidFill>
                            <a:srgbClr val="3A3838"/>
                          </a:solidFill>
                          <a:latin typeface="Aptos" panose="020B0004020202020204" pitchFamily="34" charset="0"/>
                          <a:cs typeface="Rubik"/>
                        </a:rPr>
                        <a:t> </a:t>
                      </a:r>
                      <a:r>
                        <a:rPr sz="1100" i="1">
                          <a:solidFill>
                            <a:srgbClr val="3A3838"/>
                          </a:solidFill>
                          <a:latin typeface="Aptos" panose="020B0004020202020204" pitchFamily="34" charset="0"/>
                          <a:cs typeface="Rubik"/>
                        </a:rPr>
                        <a:t>/</a:t>
                      </a:r>
                      <a:r>
                        <a:rPr sz="1100" i="1" spc="-25">
                          <a:solidFill>
                            <a:srgbClr val="3A3838"/>
                          </a:solidFill>
                          <a:latin typeface="Aptos" panose="020B0004020202020204" pitchFamily="34" charset="0"/>
                          <a:cs typeface="Rubik"/>
                        </a:rPr>
                        <a:t> </a:t>
                      </a:r>
                      <a:r>
                        <a:rPr sz="1100" i="1" spc="-10">
                          <a:solidFill>
                            <a:srgbClr val="3A3838"/>
                          </a:solidFill>
                          <a:latin typeface="Aptos" panose="020B0004020202020204" pitchFamily="34" charset="0"/>
                          <a:cs typeface="Rubik"/>
                        </a:rPr>
                        <a:t>services</a:t>
                      </a:r>
                      <a:endParaRPr sz="1100">
                        <a:latin typeface="Aptos" panose="020B0004020202020204" pitchFamily="34" charset="0"/>
                        <a:cs typeface="Rubik Bold"/>
                      </a:endParaRPr>
                    </a:p>
                  </a:txBody>
                  <a:tcPr marL="0" marR="0" marT="0" marB="0"/>
                </a:tc>
                <a:tc>
                  <a:txBody>
                    <a:bodyPr/>
                    <a:lstStyle/>
                    <a:p>
                      <a:pPr marR="133350" algn="ctr">
                        <a:lnSpc>
                          <a:spcPts val="1090"/>
                        </a:lnSpc>
                      </a:pPr>
                      <a:r>
                        <a:rPr sz="1100" i="1">
                          <a:solidFill>
                            <a:srgbClr val="3A3838"/>
                          </a:solidFill>
                          <a:latin typeface="Aptos" panose="020B0004020202020204" pitchFamily="34" charset="0"/>
                          <a:cs typeface="Rubik"/>
                        </a:rPr>
                        <a:t>that</a:t>
                      </a:r>
                      <a:r>
                        <a:rPr sz="1100" i="1" spc="-20">
                          <a:solidFill>
                            <a:srgbClr val="3A3838"/>
                          </a:solidFill>
                          <a:latin typeface="Aptos" panose="020B0004020202020204" pitchFamily="34" charset="0"/>
                          <a:cs typeface="Rubik"/>
                        </a:rPr>
                        <a:t> </a:t>
                      </a:r>
                      <a:r>
                        <a:rPr sz="1100" i="1">
                          <a:solidFill>
                            <a:srgbClr val="3A3838"/>
                          </a:solidFill>
                          <a:latin typeface="Aptos" panose="020B0004020202020204" pitchFamily="34" charset="0"/>
                          <a:cs typeface="Rubik"/>
                        </a:rPr>
                        <a:t>are</a:t>
                      </a:r>
                      <a:r>
                        <a:rPr sz="1100" i="1" spc="-30">
                          <a:solidFill>
                            <a:srgbClr val="3A3838"/>
                          </a:solidFill>
                          <a:latin typeface="Aptos" panose="020B0004020202020204" pitchFamily="34" charset="0"/>
                          <a:cs typeface="Rubik"/>
                        </a:rPr>
                        <a:t> </a:t>
                      </a:r>
                      <a:r>
                        <a:rPr sz="1100" i="1" spc="-10">
                          <a:solidFill>
                            <a:srgbClr val="3A3838"/>
                          </a:solidFill>
                          <a:latin typeface="Aptos" panose="020B0004020202020204" pitchFamily="34" charset="0"/>
                          <a:cs typeface="Rubik"/>
                        </a:rPr>
                        <a:t>legally</a:t>
                      </a:r>
                      <a:endParaRPr sz="1100">
                        <a:latin typeface="Aptos" panose="020B0004020202020204" pitchFamily="34" charset="0"/>
                        <a:cs typeface="Rubik Bold"/>
                      </a:endParaRPr>
                    </a:p>
                  </a:txBody>
                  <a:tcPr marL="0" marR="0" marT="0" marB="0"/>
                </a:tc>
                <a:tc>
                  <a:txBody>
                    <a:bodyPr/>
                    <a:lstStyle/>
                    <a:p>
                      <a:pPr algn="ctr">
                        <a:lnSpc>
                          <a:spcPts val="1090"/>
                        </a:lnSpc>
                      </a:pPr>
                      <a:r>
                        <a:rPr sz="1100" i="1">
                          <a:solidFill>
                            <a:srgbClr val="3A3838"/>
                          </a:solidFill>
                          <a:latin typeface="Aptos" panose="020B0004020202020204" pitchFamily="34" charset="0"/>
                          <a:cs typeface="Rubik"/>
                        </a:rPr>
                        <a:t>customers</a:t>
                      </a:r>
                      <a:r>
                        <a:rPr sz="1100" i="1" spc="-50">
                          <a:solidFill>
                            <a:srgbClr val="3A3838"/>
                          </a:solidFill>
                          <a:latin typeface="Aptos" panose="020B0004020202020204" pitchFamily="34" charset="0"/>
                          <a:cs typeface="Rubik"/>
                        </a:rPr>
                        <a:t> </a:t>
                      </a:r>
                      <a:r>
                        <a:rPr sz="1100" i="1" spc="-25">
                          <a:solidFill>
                            <a:srgbClr val="3A3838"/>
                          </a:solidFill>
                          <a:latin typeface="Aptos" panose="020B0004020202020204" pitchFamily="34" charset="0"/>
                          <a:cs typeface="Rubik"/>
                        </a:rPr>
                        <a:t>to</a:t>
                      </a:r>
                      <a:endParaRPr sz="1100">
                        <a:latin typeface="Aptos" panose="020B0004020202020204" pitchFamily="34" charset="0"/>
                        <a:cs typeface="Rubik Bold"/>
                      </a:endParaRPr>
                    </a:p>
                  </a:txBody>
                  <a:tcPr marL="0" marR="0" marT="0" marB="0"/>
                </a:tc>
                <a:tc>
                  <a:txBody>
                    <a:bodyPr/>
                    <a:lstStyle/>
                    <a:p>
                      <a:pPr marL="85090" algn="ctr">
                        <a:lnSpc>
                          <a:spcPts val="1090"/>
                        </a:lnSpc>
                      </a:pPr>
                      <a:r>
                        <a:rPr sz="1100" i="1">
                          <a:solidFill>
                            <a:srgbClr val="3A3838"/>
                          </a:solidFill>
                          <a:latin typeface="Aptos" panose="020B0004020202020204" pitchFamily="34" charset="0"/>
                          <a:cs typeface="Rubik"/>
                        </a:rPr>
                        <a:t>when</a:t>
                      </a:r>
                      <a:r>
                        <a:rPr sz="1100" i="1" spc="-40">
                          <a:solidFill>
                            <a:srgbClr val="3A3838"/>
                          </a:solidFill>
                          <a:latin typeface="Aptos" panose="020B0004020202020204" pitchFamily="34" charset="0"/>
                          <a:cs typeface="Rubik"/>
                        </a:rPr>
                        <a:t> </a:t>
                      </a:r>
                      <a:r>
                        <a:rPr sz="1100" i="1" spc="-10">
                          <a:solidFill>
                            <a:srgbClr val="3A3838"/>
                          </a:solidFill>
                          <a:latin typeface="Aptos" panose="020B0004020202020204" pitchFamily="34" charset="0"/>
                          <a:cs typeface="Rubik"/>
                        </a:rPr>
                        <a:t>making</a:t>
                      </a:r>
                      <a:endParaRPr sz="1100">
                        <a:latin typeface="Aptos" panose="020B0004020202020204" pitchFamily="34" charset="0"/>
                        <a:cs typeface="Rubik Bold"/>
                      </a:endParaRPr>
                    </a:p>
                  </a:txBody>
                  <a:tcPr marL="0" marR="0" marT="0" marB="0"/>
                </a:tc>
                <a:tc>
                  <a:txBody>
                    <a:bodyPr/>
                    <a:lstStyle/>
                    <a:p>
                      <a:pPr marL="129539" algn="ctr">
                        <a:lnSpc>
                          <a:spcPts val="1090"/>
                        </a:lnSpc>
                      </a:pPr>
                      <a:r>
                        <a:rPr sz="1100" i="1" spc="-10">
                          <a:solidFill>
                            <a:srgbClr val="3A3838"/>
                          </a:solidFill>
                          <a:latin typeface="Aptos" panose="020B0004020202020204" pitchFamily="34" charset="0"/>
                          <a:cs typeface="Rubik"/>
                        </a:rPr>
                        <a:t>companies</a:t>
                      </a:r>
                      <a:r>
                        <a:rPr sz="1100" i="1" spc="10">
                          <a:solidFill>
                            <a:srgbClr val="3A3838"/>
                          </a:solidFill>
                          <a:latin typeface="Aptos" panose="020B0004020202020204" pitchFamily="34" charset="0"/>
                          <a:cs typeface="Rubik"/>
                        </a:rPr>
                        <a:t> </a:t>
                      </a:r>
                      <a:r>
                        <a:rPr sz="1100" i="1" spc="-20">
                          <a:solidFill>
                            <a:srgbClr val="3A3838"/>
                          </a:solidFill>
                          <a:latin typeface="Aptos" panose="020B0004020202020204" pitchFamily="34" charset="0"/>
                          <a:cs typeface="Rubik"/>
                        </a:rPr>
                        <a:t>work</a:t>
                      </a:r>
                      <a:endParaRPr sz="1100">
                        <a:latin typeface="Aptos" panose="020B0004020202020204" pitchFamily="34" charset="0"/>
                        <a:cs typeface="Rubik Bold"/>
                      </a:endParaRPr>
                    </a:p>
                  </a:txBody>
                  <a:tcPr marL="0" marR="0" marT="0" marB="0"/>
                </a:tc>
                <a:extLst>
                  <a:ext uri="{0D108BD9-81ED-4DB2-BD59-A6C34878D82A}">
                    <a16:rowId xmlns:a16="http://schemas.microsoft.com/office/drawing/2014/main" val="10003"/>
                  </a:ext>
                </a:extLst>
              </a:tr>
              <a:tr h="150495">
                <a:tc>
                  <a:txBody>
                    <a:bodyPr/>
                    <a:lstStyle/>
                    <a:p>
                      <a:pPr marR="152400" algn="ctr">
                        <a:lnSpc>
                          <a:spcPts val="1090"/>
                        </a:lnSpc>
                      </a:pPr>
                      <a:r>
                        <a:rPr sz="1100" i="1">
                          <a:solidFill>
                            <a:srgbClr val="3A3838"/>
                          </a:solidFill>
                          <a:latin typeface="Aptos" panose="020B0004020202020204" pitchFamily="34" charset="0"/>
                          <a:cs typeface="Rubik"/>
                        </a:rPr>
                        <a:t>and</a:t>
                      </a:r>
                      <a:r>
                        <a:rPr sz="1100" i="1" spc="-30">
                          <a:solidFill>
                            <a:srgbClr val="3A3838"/>
                          </a:solidFill>
                          <a:latin typeface="Aptos" panose="020B0004020202020204" pitchFamily="34" charset="0"/>
                          <a:cs typeface="Rubik"/>
                        </a:rPr>
                        <a:t> </a:t>
                      </a:r>
                      <a:r>
                        <a:rPr sz="1100" i="1" spc="-10">
                          <a:solidFill>
                            <a:srgbClr val="3A3838"/>
                          </a:solidFill>
                          <a:latin typeface="Aptos" panose="020B0004020202020204" pitchFamily="34" charset="0"/>
                          <a:cs typeface="Rubik"/>
                        </a:rPr>
                        <a:t>consumer</a:t>
                      </a:r>
                      <a:endParaRPr sz="1100">
                        <a:latin typeface="Aptos" panose="020B0004020202020204" pitchFamily="34" charset="0"/>
                        <a:cs typeface="Rubik Bold"/>
                      </a:endParaRPr>
                    </a:p>
                  </a:txBody>
                  <a:tcPr marL="0" marR="0" marT="0" marB="0"/>
                </a:tc>
                <a:tc>
                  <a:txBody>
                    <a:bodyPr/>
                    <a:lstStyle/>
                    <a:p>
                      <a:pPr marL="25400" algn="ctr">
                        <a:lnSpc>
                          <a:spcPts val="1090"/>
                        </a:lnSpc>
                      </a:pPr>
                      <a:r>
                        <a:rPr sz="1100" i="1">
                          <a:solidFill>
                            <a:srgbClr val="3A3838"/>
                          </a:solidFill>
                          <a:latin typeface="Aptos" panose="020B0004020202020204" pitchFamily="34" charset="0"/>
                          <a:cs typeface="Rubik"/>
                        </a:rPr>
                        <a:t>costs</a:t>
                      </a:r>
                      <a:r>
                        <a:rPr sz="1100" i="1" spc="-20">
                          <a:solidFill>
                            <a:srgbClr val="3A3838"/>
                          </a:solidFill>
                          <a:latin typeface="Aptos" panose="020B0004020202020204" pitchFamily="34" charset="0"/>
                          <a:cs typeface="Rubik"/>
                        </a:rPr>
                        <a:t> </a:t>
                      </a:r>
                      <a:r>
                        <a:rPr sz="1100" i="1">
                          <a:solidFill>
                            <a:srgbClr val="3A3838"/>
                          </a:solidFill>
                          <a:latin typeface="Aptos" panose="020B0004020202020204" pitchFamily="34" charset="0"/>
                          <a:cs typeface="Rubik"/>
                        </a:rPr>
                        <a:t>than</a:t>
                      </a:r>
                      <a:r>
                        <a:rPr sz="1100" i="1" spc="-35">
                          <a:solidFill>
                            <a:srgbClr val="3A3838"/>
                          </a:solidFill>
                          <a:latin typeface="Aptos" panose="020B0004020202020204" pitchFamily="34" charset="0"/>
                          <a:cs typeface="Rubik"/>
                        </a:rPr>
                        <a:t> </a:t>
                      </a:r>
                      <a:r>
                        <a:rPr sz="1100" i="1" spc="-10">
                          <a:solidFill>
                            <a:srgbClr val="3A3838"/>
                          </a:solidFill>
                          <a:latin typeface="Aptos" panose="020B0004020202020204" pitchFamily="34" charset="0"/>
                          <a:cs typeface="Rubik"/>
                        </a:rPr>
                        <a:t>rivals.</a:t>
                      </a:r>
                      <a:endParaRPr sz="1100">
                        <a:latin typeface="Aptos" panose="020B0004020202020204" pitchFamily="34" charset="0"/>
                        <a:cs typeface="Rubik Bold"/>
                      </a:endParaRPr>
                    </a:p>
                  </a:txBody>
                  <a:tcPr marL="0" marR="0" marT="0" marB="0"/>
                </a:tc>
                <a:tc>
                  <a:txBody>
                    <a:bodyPr/>
                    <a:lstStyle/>
                    <a:p>
                      <a:pPr marL="33655" algn="ctr">
                        <a:lnSpc>
                          <a:spcPts val="1090"/>
                        </a:lnSpc>
                      </a:pPr>
                      <a:r>
                        <a:rPr sz="1100" i="1">
                          <a:solidFill>
                            <a:srgbClr val="3A3838"/>
                          </a:solidFill>
                          <a:latin typeface="Aptos" panose="020B0004020202020204" pitchFamily="34" charset="0"/>
                          <a:cs typeface="Rubik"/>
                        </a:rPr>
                        <a:t>because</a:t>
                      </a:r>
                      <a:r>
                        <a:rPr sz="1100" i="1" spc="-45">
                          <a:solidFill>
                            <a:srgbClr val="3A3838"/>
                          </a:solidFill>
                          <a:latin typeface="Aptos" panose="020B0004020202020204" pitchFamily="34" charset="0"/>
                          <a:cs typeface="Rubik"/>
                        </a:rPr>
                        <a:t> </a:t>
                      </a:r>
                      <a:r>
                        <a:rPr sz="1100" i="1">
                          <a:solidFill>
                            <a:srgbClr val="3A3838"/>
                          </a:solidFill>
                          <a:latin typeface="Aptos" panose="020B0004020202020204" pitchFamily="34" charset="0"/>
                          <a:cs typeface="Rubik"/>
                        </a:rPr>
                        <a:t>more</a:t>
                      </a:r>
                      <a:r>
                        <a:rPr sz="1100" i="1" spc="-40">
                          <a:solidFill>
                            <a:srgbClr val="3A3838"/>
                          </a:solidFill>
                          <a:latin typeface="Aptos" panose="020B0004020202020204" pitchFamily="34" charset="0"/>
                          <a:cs typeface="Rubik"/>
                        </a:rPr>
                        <a:t> </a:t>
                      </a:r>
                      <a:r>
                        <a:rPr sz="1100" i="1" spc="-10">
                          <a:solidFill>
                            <a:srgbClr val="3A3838"/>
                          </a:solidFill>
                          <a:latin typeface="Aptos" panose="020B0004020202020204" pitchFamily="34" charset="0"/>
                          <a:cs typeface="Rubik"/>
                        </a:rPr>
                        <a:t>people</a:t>
                      </a:r>
                      <a:endParaRPr sz="1100">
                        <a:latin typeface="Aptos" panose="020B0004020202020204" pitchFamily="34" charset="0"/>
                        <a:cs typeface="Rubik Bold"/>
                      </a:endParaRPr>
                    </a:p>
                  </a:txBody>
                  <a:tcPr marL="0" marR="0" marT="0" marB="0"/>
                </a:tc>
                <a:tc>
                  <a:txBody>
                    <a:bodyPr/>
                    <a:lstStyle/>
                    <a:p>
                      <a:pPr marR="133985" algn="ctr">
                        <a:lnSpc>
                          <a:spcPts val="1090"/>
                        </a:lnSpc>
                      </a:pPr>
                      <a:r>
                        <a:rPr sz="1100" i="1">
                          <a:solidFill>
                            <a:srgbClr val="3A3838"/>
                          </a:solidFill>
                          <a:latin typeface="Aptos" panose="020B0004020202020204" pitchFamily="34" charset="0"/>
                          <a:cs typeface="Rubik"/>
                        </a:rPr>
                        <a:t>owned</a:t>
                      </a:r>
                      <a:r>
                        <a:rPr sz="1100" i="1" spc="-45">
                          <a:solidFill>
                            <a:srgbClr val="3A3838"/>
                          </a:solidFill>
                          <a:latin typeface="Aptos" panose="020B0004020202020204" pitchFamily="34" charset="0"/>
                          <a:cs typeface="Rubik"/>
                        </a:rPr>
                        <a:t> </a:t>
                      </a:r>
                      <a:r>
                        <a:rPr sz="1100" i="1" spc="-25">
                          <a:solidFill>
                            <a:srgbClr val="3A3838"/>
                          </a:solidFill>
                          <a:latin typeface="Aptos" panose="020B0004020202020204" pitchFamily="34" charset="0"/>
                          <a:cs typeface="Rubik"/>
                        </a:rPr>
                        <a:t>and</a:t>
                      </a:r>
                      <a:endParaRPr sz="1100">
                        <a:latin typeface="Aptos" panose="020B0004020202020204" pitchFamily="34" charset="0"/>
                        <a:cs typeface="Rubik Bold"/>
                      </a:endParaRPr>
                    </a:p>
                  </a:txBody>
                  <a:tcPr marL="0" marR="0" marT="0" marB="0"/>
                </a:tc>
                <a:tc>
                  <a:txBody>
                    <a:bodyPr/>
                    <a:lstStyle/>
                    <a:p>
                      <a:pPr algn="ctr">
                        <a:lnSpc>
                          <a:spcPts val="1090"/>
                        </a:lnSpc>
                      </a:pPr>
                      <a:r>
                        <a:rPr sz="1100" i="1">
                          <a:solidFill>
                            <a:srgbClr val="3A3838"/>
                          </a:solidFill>
                          <a:latin typeface="Aptos" panose="020B0004020202020204" pitchFamily="34" charset="0"/>
                          <a:cs typeface="Rubik"/>
                        </a:rPr>
                        <a:t>switch,</a:t>
                      </a:r>
                      <a:r>
                        <a:rPr sz="1100" i="1" spc="-50">
                          <a:solidFill>
                            <a:srgbClr val="3A3838"/>
                          </a:solidFill>
                          <a:latin typeface="Aptos" panose="020B0004020202020204" pitchFamily="34" charset="0"/>
                          <a:cs typeface="Rubik"/>
                        </a:rPr>
                        <a:t> </a:t>
                      </a:r>
                      <a:r>
                        <a:rPr sz="1100" i="1" spc="-10">
                          <a:solidFill>
                            <a:srgbClr val="3A3838"/>
                          </a:solidFill>
                          <a:latin typeface="Aptos" panose="020B0004020202020204" pitchFamily="34" charset="0"/>
                          <a:cs typeface="Rubik"/>
                        </a:rPr>
                        <a:t>keeping</a:t>
                      </a:r>
                      <a:endParaRPr sz="1100">
                        <a:latin typeface="Aptos" panose="020B0004020202020204" pitchFamily="34" charset="0"/>
                        <a:cs typeface="Rubik Bold"/>
                      </a:endParaRPr>
                    </a:p>
                  </a:txBody>
                  <a:tcPr marL="0" marR="0" marT="0" marB="0"/>
                </a:tc>
                <a:tc>
                  <a:txBody>
                    <a:bodyPr/>
                    <a:lstStyle/>
                    <a:p>
                      <a:pPr marL="86995" algn="ctr">
                        <a:lnSpc>
                          <a:spcPts val="1090"/>
                        </a:lnSpc>
                      </a:pPr>
                      <a:r>
                        <a:rPr sz="1100" i="1">
                          <a:solidFill>
                            <a:srgbClr val="3A3838"/>
                          </a:solidFill>
                          <a:latin typeface="Aptos" panose="020B0004020202020204" pitchFamily="34" charset="0"/>
                          <a:cs typeface="Rubik"/>
                        </a:rPr>
                        <a:t>more,</a:t>
                      </a:r>
                      <a:r>
                        <a:rPr sz="1100" i="1" spc="-40">
                          <a:solidFill>
                            <a:srgbClr val="3A3838"/>
                          </a:solidFill>
                          <a:latin typeface="Aptos" panose="020B0004020202020204" pitchFamily="34" charset="0"/>
                          <a:cs typeface="Rubik"/>
                        </a:rPr>
                        <a:t> </a:t>
                      </a:r>
                      <a:r>
                        <a:rPr sz="1100" i="1">
                          <a:solidFill>
                            <a:srgbClr val="3A3838"/>
                          </a:solidFill>
                          <a:latin typeface="Aptos" panose="020B0004020202020204" pitchFamily="34" charset="0"/>
                          <a:cs typeface="Rubik"/>
                        </a:rPr>
                        <a:t>leading</a:t>
                      </a:r>
                      <a:r>
                        <a:rPr sz="1100" i="1" spc="-50">
                          <a:solidFill>
                            <a:srgbClr val="3A3838"/>
                          </a:solidFill>
                          <a:latin typeface="Aptos" panose="020B0004020202020204" pitchFamily="34" charset="0"/>
                          <a:cs typeface="Rubik"/>
                        </a:rPr>
                        <a:t> </a:t>
                      </a:r>
                      <a:r>
                        <a:rPr sz="1100" i="1" spc="-25">
                          <a:solidFill>
                            <a:srgbClr val="3A3838"/>
                          </a:solidFill>
                          <a:latin typeface="Aptos" panose="020B0004020202020204" pitchFamily="34" charset="0"/>
                          <a:cs typeface="Rubik"/>
                        </a:rPr>
                        <a:t>to</a:t>
                      </a:r>
                      <a:endParaRPr sz="1100">
                        <a:latin typeface="Aptos" panose="020B0004020202020204" pitchFamily="34" charset="0"/>
                        <a:cs typeface="Rubik Bold"/>
                      </a:endParaRPr>
                    </a:p>
                  </a:txBody>
                  <a:tcPr marL="0" marR="0" marT="0" marB="0"/>
                </a:tc>
                <a:tc>
                  <a:txBody>
                    <a:bodyPr/>
                    <a:lstStyle/>
                    <a:p>
                      <a:pPr marL="128270" algn="ctr">
                        <a:lnSpc>
                          <a:spcPts val="1090"/>
                        </a:lnSpc>
                      </a:pPr>
                      <a:r>
                        <a:rPr sz="1100" i="1">
                          <a:solidFill>
                            <a:srgbClr val="3A3838"/>
                          </a:solidFill>
                          <a:latin typeface="Aptos" panose="020B0004020202020204" pitchFamily="34" charset="0"/>
                          <a:cs typeface="Rubik"/>
                        </a:rPr>
                        <a:t>and</a:t>
                      </a:r>
                      <a:r>
                        <a:rPr sz="1100" i="1" spc="-40">
                          <a:solidFill>
                            <a:srgbClr val="3A3838"/>
                          </a:solidFill>
                          <a:latin typeface="Aptos" panose="020B0004020202020204" pitchFamily="34" charset="0"/>
                          <a:cs typeface="Rubik"/>
                        </a:rPr>
                        <a:t> </a:t>
                      </a:r>
                      <a:r>
                        <a:rPr sz="1100" i="1">
                          <a:solidFill>
                            <a:srgbClr val="3A3838"/>
                          </a:solidFill>
                          <a:latin typeface="Aptos" panose="020B0004020202020204" pitchFamily="34" charset="0"/>
                          <a:cs typeface="Rubik"/>
                        </a:rPr>
                        <a:t>create</a:t>
                      </a:r>
                      <a:r>
                        <a:rPr sz="1100" i="1" spc="-30">
                          <a:solidFill>
                            <a:srgbClr val="3A3838"/>
                          </a:solidFill>
                          <a:latin typeface="Aptos" panose="020B0004020202020204" pitchFamily="34" charset="0"/>
                          <a:cs typeface="Rubik"/>
                        </a:rPr>
                        <a:t> </a:t>
                      </a:r>
                      <a:r>
                        <a:rPr sz="1100" i="1" spc="-20">
                          <a:solidFill>
                            <a:srgbClr val="3A3838"/>
                          </a:solidFill>
                          <a:latin typeface="Aptos" panose="020B0004020202020204" pitchFamily="34" charset="0"/>
                          <a:cs typeface="Rubik"/>
                        </a:rPr>
                        <a:t>value</a:t>
                      </a:r>
                      <a:endParaRPr sz="1100">
                        <a:latin typeface="Aptos" panose="020B0004020202020204" pitchFamily="34" charset="0"/>
                        <a:cs typeface="Rubik Bold"/>
                      </a:endParaRPr>
                    </a:p>
                  </a:txBody>
                  <a:tcPr marL="0" marR="0" marT="0" marB="0"/>
                </a:tc>
                <a:extLst>
                  <a:ext uri="{0D108BD9-81ED-4DB2-BD59-A6C34878D82A}">
                    <a16:rowId xmlns:a16="http://schemas.microsoft.com/office/drawing/2014/main" val="10004"/>
                  </a:ext>
                </a:extLst>
              </a:tr>
              <a:tr h="157480">
                <a:tc>
                  <a:txBody>
                    <a:bodyPr/>
                    <a:lstStyle/>
                    <a:p>
                      <a:pPr marR="189230" algn="ctr">
                        <a:lnSpc>
                          <a:spcPts val="1145"/>
                        </a:lnSpc>
                      </a:pPr>
                      <a:r>
                        <a:rPr sz="1100" i="1" spc="-10">
                          <a:solidFill>
                            <a:srgbClr val="3A3838"/>
                          </a:solidFill>
                          <a:latin typeface="Aptos" panose="020B0004020202020204" pitchFamily="34" charset="0"/>
                          <a:cs typeface="Rubik"/>
                        </a:rPr>
                        <a:t>loyalty.</a:t>
                      </a:r>
                      <a:endParaRPr sz="1100">
                        <a:latin typeface="Aptos" panose="020B0004020202020204" pitchFamily="34" charset="0"/>
                        <a:cs typeface="Rubik Bold"/>
                      </a:endParaRPr>
                    </a:p>
                  </a:txBody>
                  <a:tcPr marL="0" marR="0" marT="0" marB="0"/>
                </a:tc>
                <a:tc>
                  <a:txBody>
                    <a:bodyPr/>
                    <a:lstStyle/>
                    <a:p>
                      <a:pPr>
                        <a:lnSpc>
                          <a:spcPct val="100000"/>
                        </a:lnSpc>
                      </a:pPr>
                      <a:endParaRPr sz="900">
                        <a:latin typeface="Aptos" panose="020B0004020202020204" pitchFamily="34" charset="0"/>
                        <a:cs typeface="Times New Roman"/>
                      </a:endParaRPr>
                    </a:p>
                  </a:txBody>
                  <a:tcPr marL="0" marR="0" marT="0" marB="0"/>
                </a:tc>
                <a:tc>
                  <a:txBody>
                    <a:bodyPr/>
                    <a:lstStyle/>
                    <a:p>
                      <a:pPr marL="33020" algn="ctr">
                        <a:lnSpc>
                          <a:spcPts val="1145"/>
                        </a:lnSpc>
                      </a:pPr>
                      <a:r>
                        <a:rPr sz="1100" i="1">
                          <a:solidFill>
                            <a:srgbClr val="3A3838"/>
                          </a:solidFill>
                          <a:latin typeface="Aptos" panose="020B0004020202020204" pitchFamily="34" charset="0"/>
                          <a:cs typeface="Rubik"/>
                        </a:rPr>
                        <a:t>use</a:t>
                      </a:r>
                      <a:r>
                        <a:rPr sz="1100" i="1" spc="-15">
                          <a:solidFill>
                            <a:srgbClr val="3A3838"/>
                          </a:solidFill>
                          <a:latin typeface="Aptos" panose="020B0004020202020204" pitchFamily="34" charset="0"/>
                          <a:cs typeface="Rubik"/>
                        </a:rPr>
                        <a:t> </a:t>
                      </a:r>
                      <a:r>
                        <a:rPr sz="1100" i="1" spc="-25">
                          <a:solidFill>
                            <a:srgbClr val="3A3838"/>
                          </a:solidFill>
                          <a:latin typeface="Aptos" panose="020B0004020202020204" pitchFamily="34" charset="0"/>
                          <a:cs typeface="Rubik"/>
                        </a:rPr>
                        <a:t>it.</a:t>
                      </a:r>
                      <a:endParaRPr sz="1100">
                        <a:latin typeface="Aptos" panose="020B0004020202020204" pitchFamily="34" charset="0"/>
                        <a:cs typeface="Rubik Bold"/>
                      </a:endParaRPr>
                    </a:p>
                  </a:txBody>
                  <a:tcPr marL="0" marR="0" marT="0" marB="0"/>
                </a:tc>
                <a:tc>
                  <a:txBody>
                    <a:bodyPr/>
                    <a:lstStyle/>
                    <a:p>
                      <a:pPr marR="133350" algn="ctr">
                        <a:lnSpc>
                          <a:spcPts val="1145"/>
                        </a:lnSpc>
                      </a:pPr>
                      <a:r>
                        <a:rPr sz="1100" i="1" spc="-10">
                          <a:solidFill>
                            <a:srgbClr val="3A3838"/>
                          </a:solidFill>
                          <a:latin typeface="Aptos" panose="020B0004020202020204" pitchFamily="34" charset="0"/>
                          <a:cs typeface="Rubik"/>
                        </a:rPr>
                        <a:t>protected.</a:t>
                      </a:r>
                      <a:endParaRPr sz="1100">
                        <a:latin typeface="Aptos" panose="020B0004020202020204" pitchFamily="34" charset="0"/>
                        <a:cs typeface="Rubik Bold"/>
                      </a:endParaRPr>
                    </a:p>
                  </a:txBody>
                  <a:tcPr marL="0" marR="0" marT="0" marB="0"/>
                </a:tc>
                <a:tc>
                  <a:txBody>
                    <a:bodyPr/>
                    <a:lstStyle/>
                    <a:p>
                      <a:pPr algn="ctr">
                        <a:lnSpc>
                          <a:spcPts val="1145"/>
                        </a:lnSpc>
                      </a:pPr>
                      <a:r>
                        <a:rPr sz="1100" i="1">
                          <a:solidFill>
                            <a:srgbClr val="3A3838"/>
                          </a:solidFill>
                          <a:latin typeface="Aptos" panose="020B0004020202020204" pitchFamily="34" charset="0"/>
                          <a:cs typeface="Rubik"/>
                        </a:rPr>
                        <a:t>them</a:t>
                      </a:r>
                      <a:r>
                        <a:rPr sz="1100" i="1" spc="-30">
                          <a:solidFill>
                            <a:srgbClr val="3A3838"/>
                          </a:solidFill>
                          <a:latin typeface="Aptos" panose="020B0004020202020204" pitchFamily="34" charset="0"/>
                          <a:cs typeface="Rubik"/>
                        </a:rPr>
                        <a:t> </a:t>
                      </a:r>
                      <a:r>
                        <a:rPr sz="1100" i="1" spc="-10">
                          <a:solidFill>
                            <a:srgbClr val="3A3838"/>
                          </a:solidFill>
                          <a:latin typeface="Aptos" panose="020B0004020202020204" pitchFamily="34" charset="0"/>
                          <a:cs typeface="Rubik"/>
                        </a:rPr>
                        <a:t>loyal.</a:t>
                      </a:r>
                      <a:endParaRPr sz="1100">
                        <a:latin typeface="Aptos" panose="020B0004020202020204" pitchFamily="34" charset="0"/>
                        <a:cs typeface="Rubik Bold"/>
                      </a:endParaRPr>
                    </a:p>
                  </a:txBody>
                  <a:tcPr marL="0" marR="0" marT="0" marB="0"/>
                </a:tc>
                <a:tc>
                  <a:txBody>
                    <a:bodyPr/>
                    <a:lstStyle/>
                    <a:p>
                      <a:pPr marL="86360" algn="ctr">
                        <a:lnSpc>
                          <a:spcPts val="1145"/>
                        </a:lnSpc>
                      </a:pPr>
                      <a:r>
                        <a:rPr sz="1100" i="1" spc="-10">
                          <a:solidFill>
                            <a:srgbClr val="3A3838"/>
                          </a:solidFill>
                          <a:latin typeface="Aptos" panose="020B0004020202020204" pitchFamily="34" charset="0"/>
                          <a:cs typeface="Rubik"/>
                        </a:rPr>
                        <a:t>efficiency.</a:t>
                      </a:r>
                      <a:endParaRPr sz="1100">
                        <a:latin typeface="Aptos" panose="020B0004020202020204" pitchFamily="34" charset="0"/>
                        <a:cs typeface="Rubik Bold"/>
                      </a:endParaRPr>
                    </a:p>
                  </a:txBody>
                  <a:tcPr marL="0" marR="0" marT="0" marB="0"/>
                </a:tc>
                <a:tc>
                  <a:txBody>
                    <a:bodyPr/>
                    <a:lstStyle/>
                    <a:p>
                      <a:pPr marL="129539" algn="ctr">
                        <a:lnSpc>
                          <a:spcPts val="1145"/>
                        </a:lnSpc>
                      </a:pPr>
                      <a:r>
                        <a:rPr sz="1100" i="1" dirty="0">
                          <a:solidFill>
                            <a:srgbClr val="3A3838"/>
                          </a:solidFill>
                          <a:latin typeface="Aptos" panose="020B0004020202020204" pitchFamily="34" charset="0"/>
                          <a:cs typeface="Rubik"/>
                        </a:rPr>
                        <a:t>for</a:t>
                      </a:r>
                      <a:r>
                        <a:rPr sz="1100" i="1" spc="-25" dirty="0">
                          <a:solidFill>
                            <a:srgbClr val="3A3838"/>
                          </a:solidFill>
                          <a:latin typeface="Aptos" panose="020B0004020202020204" pitchFamily="34" charset="0"/>
                          <a:cs typeface="Rubik"/>
                        </a:rPr>
                        <a:t> </a:t>
                      </a:r>
                      <a:r>
                        <a:rPr sz="1100" i="1" spc="-10" dirty="0">
                          <a:solidFill>
                            <a:srgbClr val="3A3838"/>
                          </a:solidFill>
                          <a:latin typeface="Aptos" panose="020B0004020202020204" pitchFamily="34" charset="0"/>
                          <a:cs typeface="Rubik"/>
                        </a:rPr>
                        <a:t>success.</a:t>
                      </a:r>
                      <a:endParaRPr sz="1100" dirty="0">
                        <a:latin typeface="Aptos" panose="020B0004020202020204" pitchFamily="34" charset="0"/>
                        <a:cs typeface="Rubik Bold"/>
                      </a:endParaRPr>
                    </a:p>
                  </a:txBody>
                  <a:tcPr marL="0" marR="0" marT="0" marB="0"/>
                </a:tc>
                <a:extLst>
                  <a:ext uri="{0D108BD9-81ED-4DB2-BD59-A6C34878D82A}">
                    <a16:rowId xmlns:a16="http://schemas.microsoft.com/office/drawing/2014/main" val="10005"/>
                  </a:ext>
                </a:extLst>
              </a:tr>
            </a:tbl>
          </a:graphicData>
        </a:graphic>
      </p:graphicFrame>
      <p:grpSp>
        <p:nvGrpSpPr>
          <p:cNvPr id="14" name="object 14"/>
          <p:cNvGrpSpPr/>
          <p:nvPr/>
        </p:nvGrpSpPr>
        <p:grpSpPr>
          <a:xfrm>
            <a:off x="0" y="1000505"/>
            <a:ext cx="12192000" cy="2835275"/>
            <a:chOff x="0" y="1000505"/>
            <a:chExt cx="12192000" cy="2835275"/>
          </a:xfrm>
        </p:grpSpPr>
        <p:pic>
          <p:nvPicPr>
            <p:cNvPr id="15" name="object 15"/>
            <p:cNvPicPr/>
            <p:nvPr/>
          </p:nvPicPr>
          <p:blipFill>
            <a:blip r:embed="rId6" cstate="print"/>
            <a:stretch>
              <a:fillRect/>
            </a:stretch>
          </p:blipFill>
          <p:spPr>
            <a:xfrm>
              <a:off x="0" y="1000505"/>
              <a:ext cx="12191999" cy="2288286"/>
            </a:xfrm>
            <a:prstGeom prst="rect">
              <a:avLst/>
            </a:prstGeom>
          </p:spPr>
        </p:pic>
        <p:sp>
          <p:nvSpPr>
            <p:cNvPr id="16" name="object 16"/>
            <p:cNvSpPr/>
            <p:nvPr/>
          </p:nvSpPr>
          <p:spPr>
            <a:xfrm>
              <a:off x="524256" y="2919983"/>
              <a:ext cx="901700" cy="901700"/>
            </a:xfrm>
            <a:custGeom>
              <a:avLst/>
              <a:gdLst/>
              <a:ahLst/>
              <a:cxnLst/>
              <a:rect l="l" t="t" r="r" b="b"/>
              <a:pathLst>
                <a:path w="901700" h="901700">
                  <a:moveTo>
                    <a:pt x="450722" y="0"/>
                  </a:moveTo>
                  <a:lnTo>
                    <a:pt x="401610" y="2644"/>
                  </a:lnTo>
                  <a:lnTo>
                    <a:pt x="354030" y="10396"/>
                  </a:lnTo>
                  <a:lnTo>
                    <a:pt x="308257" y="22978"/>
                  </a:lnTo>
                  <a:lnTo>
                    <a:pt x="264566" y="40118"/>
                  </a:lnTo>
                  <a:lnTo>
                    <a:pt x="223232" y="61538"/>
                  </a:lnTo>
                  <a:lnTo>
                    <a:pt x="184529" y="86965"/>
                  </a:lnTo>
                  <a:lnTo>
                    <a:pt x="148733" y="116123"/>
                  </a:lnTo>
                  <a:lnTo>
                    <a:pt x="116119" y="148738"/>
                  </a:lnTo>
                  <a:lnTo>
                    <a:pt x="86961" y="184535"/>
                  </a:lnTo>
                  <a:lnTo>
                    <a:pt x="61535" y="223237"/>
                  </a:lnTo>
                  <a:lnTo>
                    <a:pt x="40116" y="264571"/>
                  </a:lnTo>
                  <a:lnTo>
                    <a:pt x="22977" y="308262"/>
                  </a:lnTo>
                  <a:lnTo>
                    <a:pt x="10395" y="354034"/>
                  </a:lnTo>
                  <a:lnTo>
                    <a:pt x="2644" y="401613"/>
                  </a:lnTo>
                  <a:lnTo>
                    <a:pt x="0" y="450723"/>
                  </a:lnTo>
                  <a:lnTo>
                    <a:pt x="2644" y="499832"/>
                  </a:lnTo>
                  <a:lnTo>
                    <a:pt x="10395" y="547411"/>
                  </a:lnTo>
                  <a:lnTo>
                    <a:pt x="22977" y="593183"/>
                  </a:lnTo>
                  <a:lnTo>
                    <a:pt x="40116" y="636874"/>
                  </a:lnTo>
                  <a:lnTo>
                    <a:pt x="61535" y="678208"/>
                  </a:lnTo>
                  <a:lnTo>
                    <a:pt x="86961" y="716910"/>
                  </a:lnTo>
                  <a:lnTo>
                    <a:pt x="116119" y="752707"/>
                  </a:lnTo>
                  <a:lnTo>
                    <a:pt x="148733" y="785322"/>
                  </a:lnTo>
                  <a:lnTo>
                    <a:pt x="184529" y="814480"/>
                  </a:lnTo>
                  <a:lnTo>
                    <a:pt x="223232" y="839907"/>
                  </a:lnTo>
                  <a:lnTo>
                    <a:pt x="264566" y="861327"/>
                  </a:lnTo>
                  <a:lnTo>
                    <a:pt x="308257" y="878467"/>
                  </a:lnTo>
                  <a:lnTo>
                    <a:pt x="354030" y="891049"/>
                  </a:lnTo>
                  <a:lnTo>
                    <a:pt x="401610" y="898801"/>
                  </a:lnTo>
                  <a:lnTo>
                    <a:pt x="450722" y="901445"/>
                  </a:lnTo>
                  <a:lnTo>
                    <a:pt x="499835" y="898801"/>
                  </a:lnTo>
                  <a:lnTo>
                    <a:pt x="547415" y="891049"/>
                  </a:lnTo>
                  <a:lnTo>
                    <a:pt x="593188" y="878467"/>
                  </a:lnTo>
                  <a:lnTo>
                    <a:pt x="636879" y="861327"/>
                  </a:lnTo>
                  <a:lnTo>
                    <a:pt x="678213" y="839907"/>
                  </a:lnTo>
                  <a:lnTo>
                    <a:pt x="716916" y="814480"/>
                  </a:lnTo>
                  <a:lnTo>
                    <a:pt x="752712" y="785322"/>
                  </a:lnTo>
                  <a:lnTo>
                    <a:pt x="785326" y="752707"/>
                  </a:lnTo>
                  <a:lnTo>
                    <a:pt x="814484" y="716910"/>
                  </a:lnTo>
                  <a:lnTo>
                    <a:pt x="839910" y="678208"/>
                  </a:lnTo>
                  <a:lnTo>
                    <a:pt x="861329" y="636874"/>
                  </a:lnTo>
                  <a:lnTo>
                    <a:pt x="878468" y="593183"/>
                  </a:lnTo>
                  <a:lnTo>
                    <a:pt x="891050" y="547411"/>
                  </a:lnTo>
                  <a:lnTo>
                    <a:pt x="898801" y="499832"/>
                  </a:lnTo>
                  <a:lnTo>
                    <a:pt x="901446" y="450723"/>
                  </a:lnTo>
                  <a:lnTo>
                    <a:pt x="898801" y="401613"/>
                  </a:lnTo>
                  <a:lnTo>
                    <a:pt x="891050" y="354034"/>
                  </a:lnTo>
                  <a:lnTo>
                    <a:pt x="878468" y="308262"/>
                  </a:lnTo>
                  <a:lnTo>
                    <a:pt x="861329" y="264571"/>
                  </a:lnTo>
                  <a:lnTo>
                    <a:pt x="839910" y="223237"/>
                  </a:lnTo>
                  <a:lnTo>
                    <a:pt x="814484" y="184535"/>
                  </a:lnTo>
                  <a:lnTo>
                    <a:pt x="785326" y="148738"/>
                  </a:lnTo>
                  <a:lnTo>
                    <a:pt x="752712" y="116123"/>
                  </a:lnTo>
                  <a:lnTo>
                    <a:pt x="716916" y="86965"/>
                  </a:lnTo>
                  <a:lnTo>
                    <a:pt x="678213" y="61538"/>
                  </a:lnTo>
                  <a:lnTo>
                    <a:pt x="636879" y="40118"/>
                  </a:lnTo>
                  <a:lnTo>
                    <a:pt x="593188" y="22978"/>
                  </a:lnTo>
                  <a:lnTo>
                    <a:pt x="547415" y="10396"/>
                  </a:lnTo>
                  <a:lnTo>
                    <a:pt x="499835" y="2644"/>
                  </a:lnTo>
                  <a:lnTo>
                    <a:pt x="450722" y="0"/>
                  </a:lnTo>
                  <a:close/>
                </a:path>
              </a:pathLst>
            </a:custGeom>
            <a:solidFill>
              <a:srgbClr val="FFFFFF"/>
            </a:solidFill>
          </p:spPr>
          <p:txBody>
            <a:bodyPr wrap="square" lIns="0" tIns="0" rIns="0" bIns="0" rtlCol="0"/>
            <a:lstStyle/>
            <a:p>
              <a:endParaRPr/>
            </a:p>
          </p:txBody>
        </p:sp>
        <p:sp>
          <p:nvSpPr>
            <p:cNvPr id="17" name="object 17"/>
            <p:cNvSpPr/>
            <p:nvPr/>
          </p:nvSpPr>
          <p:spPr>
            <a:xfrm>
              <a:off x="524256" y="2919983"/>
              <a:ext cx="901700" cy="901700"/>
            </a:xfrm>
            <a:custGeom>
              <a:avLst/>
              <a:gdLst/>
              <a:ahLst/>
              <a:cxnLst/>
              <a:rect l="l" t="t" r="r" b="b"/>
              <a:pathLst>
                <a:path w="901700" h="901700">
                  <a:moveTo>
                    <a:pt x="0" y="450723"/>
                  </a:moveTo>
                  <a:lnTo>
                    <a:pt x="2644" y="401613"/>
                  </a:lnTo>
                  <a:lnTo>
                    <a:pt x="10395" y="354034"/>
                  </a:lnTo>
                  <a:lnTo>
                    <a:pt x="22977" y="308262"/>
                  </a:lnTo>
                  <a:lnTo>
                    <a:pt x="40116" y="264571"/>
                  </a:lnTo>
                  <a:lnTo>
                    <a:pt x="61535" y="223237"/>
                  </a:lnTo>
                  <a:lnTo>
                    <a:pt x="86961" y="184535"/>
                  </a:lnTo>
                  <a:lnTo>
                    <a:pt x="116119" y="148738"/>
                  </a:lnTo>
                  <a:lnTo>
                    <a:pt x="148733" y="116123"/>
                  </a:lnTo>
                  <a:lnTo>
                    <a:pt x="184529" y="86965"/>
                  </a:lnTo>
                  <a:lnTo>
                    <a:pt x="223232" y="61538"/>
                  </a:lnTo>
                  <a:lnTo>
                    <a:pt x="264566" y="40118"/>
                  </a:lnTo>
                  <a:lnTo>
                    <a:pt x="308257" y="22978"/>
                  </a:lnTo>
                  <a:lnTo>
                    <a:pt x="354030" y="10396"/>
                  </a:lnTo>
                  <a:lnTo>
                    <a:pt x="401610" y="2644"/>
                  </a:lnTo>
                  <a:lnTo>
                    <a:pt x="450722" y="0"/>
                  </a:lnTo>
                  <a:lnTo>
                    <a:pt x="499835" y="2644"/>
                  </a:lnTo>
                  <a:lnTo>
                    <a:pt x="547415" y="10396"/>
                  </a:lnTo>
                  <a:lnTo>
                    <a:pt x="593188" y="22978"/>
                  </a:lnTo>
                  <a:lnTo>
                    <a:pt x="636879" y="40118"/>
                  </a:lnTo>
                  <a:lnTo>
                    <a:pt x="678213" y="61538"/>
                  </a:lnTo>
                  <a:lnTo>
                    <a:pt x="716916" y="86965"/>
                  </a:lnTo>
                  <a:lnTo>
                    <a:pt x="752712" y="116123"/>
                  </a:lnTo>
                  <a:lnTo>
                    <a:pt x="785326" y="148738"/>
                  </a:lnTo>
                  <a:lnTo>
                    <a:pt x="814484" y="184535"/>
                  </a:lnTo>
                  <a:lnTo>
                    <a:pt x="839910" y="223237"/>
                  </a:lnTo>
                  <a:lnTo>
                    <a:pt x="861329" y="264571"/>
                  </a:lnTo>
                  <a:lnTo>
                    <a:pt x="878468" y="308262"/>
                  </a:lnTo>
                  <a:lnTo>
                    <a:pt x="891050" y="354034"/>
                  </a:lnTo>
                  <a:lnTo>
                    <a:pt x="898801" y="401613"/>
                  </a:lnTo>
                  <a:lnTo>
                    <a:pt x="901446" y="450723"/>
                  </a:lnTo>
                  <a:lnTo>
                    <a:pt x="898801" y="499832"/>
                  </a:lnTo>
                  <a:lnTo>
                    <a:pt x="891050" y="547411"/>
                  </a:lnTo>
                  <a:lnTo>
                    <a:pt x="878468" y="593183"/>
                  </a:lnTo>
                  <a:lnTo>
                    <a:pt x="861329" y="636874"/>
                  </a:lnTo>
                  <a:lnTo>
                    <a:pt x="839910" y="678208"/>
                  </a:lnTo>
                  <a:lnTo>
                    <a:pt x="814484" y="716910"/>
                  </a:lnTo>
                  <a:lnTo>
                    <a:pt x="785326" y="752707"/>
                  </a:lnTo>
                  <a:lnTo>
                    <a:pt x="752712" y="785322"/>
                  </a:lnTo>
                  <a:lnTo>
                    <a:pt x="716916" y="814480"/>
                  </a:lnTo>
                  <a:lnTo>
                    <a:pt x="678213" y="839907"/>
                  </a:lnTo>
                  <a:lnTo>
                    <a:pt x="636879" y="861327"/>
                  </a:lnTo>
                  <a:lnTo>
                    <a:pt x="593188" y="878467"/>
                  </a:lnTo>
                  <a:lnTo>
                    <a:pt x="547415" y="891049"/>
                  </a:lnTo>
                  <a:lnTo>
                    <a:pt x="499835" y="898801"/>
                  </a:lnTo>
                  <a:lnTo>
                    <a:pt x="450722" y="901445"/>
                  </a:lnTo>
                  <a:lnTo>
                    <a:pt x="401610" y="898801"/>
                  </a:lnTo>
                  <a:lnTo>
                    <a:pt x="354030" y="891049"/>
                  </a:lnTo>
                  <a:lnTo>
                    <a:pt x="308257" y="878467"/>
                  </a:lnTo>
                  <a:lnTo>
                    <a:pt x="264566" y="861327"/>
                  </a:lnTo>
                  <a:lnTo>
                    <a:pt x="223232" y="839907"/>
                  </a:lnTo>
                  <a:lnTo>
                    <a:pt x="184529" y="814480"/>
                  </a:lnTo>
                  <a:lnTo>
                    <a:pt x="148733" y="785322"/>
                  </a:lnTo>
                  <a:lnTo>
                    <a:pt x="116119" y="752707"/>
                  </a:lnTo>
                  <a:lnTo>
                    <a:pt x="86961" y="716910"/>
                  </a:lnTo>
                  <a:lnTo>
                    <a:pt x="61535" y="678208"/>
                  </a:lnTo>
                  <a:lnTo>
                    <a:pt x="40116" y="636874"/>
                  </a:lnTo>
                  <a:lnTo>
                    <a:pt x="22977" y="593183"/>
                  </a:lnTo>
                  <a:lnTo>
                    <a:pt x="10395" y="547411"/>
                  </a:lnTo>
                  <a:lnTo>
                    <a:pt x="2644" y="499832"/>
                  </a:lnTo>
                  <a:lnTo>
                    <a:pt x="0" y="450723"/>
                  </a:lnTo>
                  <a:close/>
                </a:path>
              </a:pathLst>
            </a:custGeom>
            <a:ln w="28575">
              <a:solidFill>
                <a:srgbClr val="005DAC"/>
              </a:solidFill>
            </a:ln>
          </p:spPr>
          <p:txBody>
            <a:bodyPr wrap="square" lIns="0" tIns="0" rIns="0" bIns="0" rtlCol="0"/>
            <a:lstStyle/>
            <a:p>
              <a:endParaRPr/>
            </a:p>
          </p:txBody>
        </p:sp>
        <p:sp>
          <p:nvSpPr>
            <p:cNvPr id="18" name="object 18"/>
            <p:cNvSpPr/>
            <p:nvPr/>
          </p:nvSpPr>
          <p:spPr>
            <a:xfrm>
              <a:off x="5645657" y="2919983"/>
              <a:ext cx="901065" cy="901700"/>
            </a:xfrm>
            <a:custGeom>
              <a:avLst/>
              <a:gdLst/>
              <a:ahLst/>
              <a:cxnLst/>
              <a:rect l="l" t="t" r="r" b="b"/>
              <a:pathLst>
                <a:path w="901065" h="901700">
                  <a:moveTo>
                    <a:pt x="450341" y="0"/>
                  </a:moveTo>
                  <a:lnTo>
                    <a:pt x="401281" y="2644"/>
                  </a:lnTo>
                  <a:lnTo>
                    <a:pt x="353748" y="10396"/>
                  </a:lnTo>
                  <a:lnTo>
                    <a:pt x="308018" y="22978"/>
                  </a:lnTo>
                  <a:lnTo>
                    <a:pt x="264367" y="40118"/>
                  </a:lnTo>
                  <a:lnTo>
                    <a:pt x="223068" y="61538"/>
                  </a:lnTo>
                  <a:lnTo>
                    <a:pt x="184397" y="86965"/>
                  </a:lnTo>
                  <a:lnTo>
                    <a:pt x="148630" y="116123"/>
                  </a:lnTo>
                  <a:lnTo>
                    <a:pt x="116040" y="148738"/>
                  </a:lnTo>
                  <a:lnTo>
                    <a:pt x="86904" y="184535"/>
                  </a:lnTo>
                  <a:lnTo>
                    <a:pt x="61496" y="223237"/>
                  </a:lnTo>
                  <a:lnTo>
                    <a:pt x="40090" y="264571"/>
                  </a:lnTo>
                  <a:lnTo>
                    <a:pt x="22963" y="308262"/>
                  </a:lnTo>
                  <a:lnTo>
                    <a:pt x="10389" y="354034"/>
                  </a:lnTo>
                  <a:lnTo>
                    <a:pt x="2643" y="401613"/>
                  </a:lnTo>
                  <a:lnTo>
                    <a:pt x="0" y="450723"/>
                  </a:lnTo>
                  <a:lnTo>
                    <a:pt x="2643" y="499832"/>
                  </a:lnTo>
                  <a:lnTo>
                    <a:pt x="10389" y="547411"/>
                  </a:lnTo>
                  <a:lnTo>
                    <a:pt x="22963" y="593183"/>
                  </a:lnTo>
                  <a:lnTo>
                    <a:pt x="40090" y="636874"/>
                  </a:lnTo>
                  <a:lnTo>
                    <a:pt x="61496" y="678208"/>
                  </a:lnTo>
                  <a:lnTo>
                    <a:pt x="86904" y="716910"/>
                  </a:lnTo>
                  <a:lnTo>
                    <a:pt x="116040" y="752707"/>
                  </a:lnTo>
                  <a:lnTo>
                    <a:pt x="148630" y="785322"/>
                  </a:lnTo>
                  <a:lnTo>
                    <a:pt x="184397" y="814480"/>
                  </a:lnTo>
                  <a:lnTo>
                    <a:pt x="223068" y="839907"/>
                  </a:lnTo>
                  <a:lnTo>
                    <a:pt x="264367" y="861327"/>
                  </a:lnTo>
                  <a:lnTo>
                    <a:pt x="308018" y="878467"/>
                  </a:lnTo>
                  <a:lnTo>
                    <a:pt x="353748" y="891049"/>
                  </a:lnTo>
                  <a:lnTo>
                    <a:pt x="401281" y="898801"/>
                  </a:lnTo>
                  <a:lnTo>
                    <a:pt x="450341" y="901445"/>
                  </a:lnTo>
                  <a:lnTo>
                    <a:pt x="499402" y="898801"/>
                  </a:lnTo>
                  <a:lnTo>
                    <a:pt x="546935" y="891049"/>
                  </a:lnTo>
                  <a:lnTo>
                    <a:pt x="592665" y="878467"/>
                  </a:lnTo>
                  <a:lnTo>
                    <a:pt x="636316" y="861327"/>
                  </a:lnTo>
                  <a:lnTo>
                    <a:pt x="677615" y="839907"/>
                  </a:lnTo>
                  <a:lnTo>
                    <a:pt x="716286" y="814480"/>
                  </a:lnTo>
                  <a:lnTo>
                    <a:pt x="752053" y="785322"/>
                  </a:lnTo>
                  <a:lnTo>
                    <a:pt x="784643" y="752707"/>
                  </a:lnTo>
                  <a:lnTo>
                    <a:pt x="813779" y="716910"/>
                  </a:lnTo>
                  <a:lnTo>
                    <a:pt x="839187" y="678208"/>
                  </a:lnTo>
                  <a:lnTo>
                    <a:pt x="860593" y="636874"/>
                  </a:lnTo>
                  <a:lnTo>
                    <a:pt x="877720" y="593183"/>
                  </a:lnTo>
                  <a:lnTo>
                    <a:pt x="890294" y="547411"/>
                  </a:lnTo>
                  <a:lnTo>
                    <a:pt x="898040" y="499832"/>
                  </a:lnTo>
                  <a:lnTo>
                    <a:pt x="900684" y="450723"/>
                  </a:lnTo>
                  <a:lnTo>
                    <a:pt x="898040" y="401613"/>
                  </a:lnTo>
                  <a:lnTo>
                    <a:pt x="890294" y="354034"/>
                  </a:lnTo>
                  <a:lnTo>
                    <a:pt x="877720" y="308262"/>
                  </a:lnTo>
                  <a:lnTo>
                    <a:pt x="860593" y="264571"/>
                  </a:lnTo>
                  <a:lnTo>
                    <a:pt x="839187" y="223237"/>
                  </a:lnTo>
                  <a:lnTo>
                    <a:pt x="813779" y="184535"/>
                  </a:lnTo>
                  <a:lnTo>
                    <a:pt x="784643" y="148738"/>
                  </a:lnTo>
                  <a:lnTo>
                    <a:pt x="752053" y="116123"/>
                  </a:lnTo>
                  <a:lnTo>
                    <a:pt x="716286" y="86965"/>
                  </a:lnTo>
                  <a:lnTo>
                    <a:pt x="677615" y="61538"/>
                  </a:lnTo>
                  <a:lnTo>
                    <a:pt x="636316" y="40118"/>
                  </a:lnTo>
                  <a:lnTo>
                    <a:pt x="592665" y="22978"/>
                  </a:lnTo>
                  <a:lnTo>
                    <a:pt x="546935" y="10396"/>
                  </a:lnTo>
                  <a:lnTo>
                    <a:pt x="499402" y="2644"/>
                  </a:lnTo>
                  <a:lnTo>
                    <a:pt x="450341" y="0"/>
                  </a:lnTo>
                  <a:close/>
                </a:path>
              </a:pathLst>
            </a:custGeom>
            <a:solidFill>
              <a:srgbClr val="FFFFFF"/>
            </a:solidFill>
          </p:spPr>
          <p:txBody>
            <a:bodyPr wrap="square" lIns="0" tIns="0" rIns="0" bIns="0" rtlCol="0"/>
            <a:lstStyle/>
            <a:p>
              <a:endParaRPr/>
            </a:p>
          </p:txBody>
        </p:sp>
        <p:sp>
          <p:nvSpPr>
            <p:cNvPr id="19" name="object 19"/>
            <p:cNvSpPr/>
            <p:nvPr/>
          </p:nvSpPr>
          <p:spPr>
            <a:xfrm>
              <a:off x="5645657" y="2919983"/>
              <a:ext cx="901065" cy="901700"/>
            </a:xfrm>
            <a:custGeom>
              <a:avLst/>
              <a:gdLst/>
              <a:ahLst/>
              <a:cxnLst/>
              <a:rect l="l" t="t" r="r" b="b"/>
              <a:pathLst>
                <a:path w="901065" h="901700">
                  <a:moveTo>
                    <a:pt x="0" y="450723"/>
                  </a:moveTo>
                  <a:lnTo>
                    <a:pt x="2643" y="401613"/>
                  </a:lnTo>
                  <a:lnTo>
                    <a:pt x="10389" y="354034"/>
                  </a:lnTo>
                  <a:lnTo>
                    <a:pt x="22963" y="308262"/>
                  </a:lnTo>
                  <a:lnTo>
                    <a:pt x="40090" y="264571"/>
                  </a:lnTo>
                  <a:lnTo>
                    <a:pt x="61496" y="223237"/>
                  </a:lnTo>
                  <a:lnTo>
                    <a:pt x="86904" y="184535"/>
                  </a:lnTo>
                  <a:lnTo>
                    <a:pt x="116040" y="148738"/>
                  </a:lnTo>
                  <a:lnTo>
                    <a:pt x="148630" y="116123"/>
                  </a:lnTo>
                  <a:lnTo>
                    <a:pt x="184397" y="86965"/>
                  </a:lnTo>
                  <a:lnTo>
                    <a:pt x="223068" y="61538"/>
                  </a:lnTo>
                  <a:lnTo>
                    <a:pt x="264367" y="40118"/>
                  </a:lnTo>
                  <a:lnTo>
                    <a:pt x="308018" y="22978"/>
                  </a:lnTo>
                  <a:lnTo>
                    <a:pt x="353748" y="10396"/>
                  </a:lnTo>
                  <a:lnTo>
                    <a:pt x="401281" y="2644"/>
                  </a:lnTo>
                  <a:lnTo>
                    <a:pt x="450341" y="0"/>
                  </a:lnTo>
                  <a:lnTo>
                    <a:pt x="499402" y="2644"/>
                  </a:lnTo>
                  <a:lnTo>
                    <a:pt x="546935" y="10396"/>
                  </a:lnTo>
                  <a:lnTo>
                    <a:pt x="592665" y="22978"/>
                  </a:lnTo>
                  <a:lnTo>
                    <a:pt x="636316" y="40118"/>
                  </a:lnTo>
                  <a:lnTo>
                    <a:pt x="677615" y="61538"/>
                  </a:lnTo>
                  <a:lnTo>
                    <a:pt x="716286" y="86965"/>
                  </a:lnTo>
                  <a:lnTo>
                    <a:pt x="752053" y="116123"/>
                  </a:lnTo>
                  <a:lnTo>
                    <a:pt x="784643" y="148738"/>
                  </a:lnTo>
                  <a:lnTo>
                    <a:pt x="813779" y="184535"/>
                  </a:lnTo>
                  <a:lnTo>
                    <a:pt x="839187" y="223237"/>
                  </a:lnTo>
                  <a:lnTo>
                    <a:pt x="860593" y="264571"/>
                  </a:lnTo>
                  <a:lnTo>
                    <a:pt x="877720" y="308262"/>
                  </a:lnTo>
                  <a:lnTo>
                    <a:pt x="890294" y="354034"/>
                  </a:lnTo>
                  <a:lnTo>
                    <a:pt x="898040" y="401613"/>
                  </a:lnTo>
                  <a:lnTo>
                    <a:pt x="900684" y="450723"/>
                  </a:lnTo>
                  <a:lnTo>
                    <a:pt x="898040" y="499832"/>
                  </a:lnTo>
                  <a:lnTo>
                    <a:pt x="890294" y="547411"/>
                  </a:lnTo>
                  <a:lnTo>
                    <a:pt x="877720" y="593183"/>
                  </a:lnTo>
                  <a:lnTo>
                    <a:pt x="860593" y="636874"/>
                  </a:lnTo>
                  <a:lnTo>
                    <a:pt x="839187" y="678208"/>
                  </a:lnTo>
                  <a:lnTo>
                    <a:pt x="813779" y="716910"/>
                  </a:lnTo>
                  <a:lnTo>
                    <a:pt x="784643" y="752707"/>
                  </a:lnTo>
                  <a:lnTo>
                    <a:pt x="752053" y="785322"/>
                  </a:lnTo>
                  <a:lnTo>
                    <a:pt x="716286" y="814480"/>
                  </a:lnTo>
                  <a:lnTo>
                    <a:pt x="677615" y="839907"/>
                  </a:lnTo>
                  <a:lnTo>
                    <a:pt x="636316" y="861327"/>
                  </a:lnTo>
                  <a:lnTo>
                    <a:pt x="592665" y="878467"/>
                  </a:lnTo>
                  <a:lnTo>
                    <a:pt x="546935" y="891049"/>
                  </a:lnTo>
                  <a:lnTo>
                    <a:pt x="499402" y="898801"/>
                  </a:lnTo>
                  <a:lnTo>
                    <a:pt x="450341" y="901445"/>
                  </a:lnTo>
                  <a:lnTo>
                    <a:pt x="401281" y="898801"/>
                  </a:lnTo>
                  <a:lnTo>
                    <a:pt x="353748" y="891049"/>
                  </a:lnTo>
                  <a:lnTo>
                    <a:pt x="308018" y="878467"/>
                  </a:lnTo>
                  <a:lnTo>
                    <a:pt x="264367" y="861327"/>
                  </a:lnTo>
                  <a:lnTo>
                    <a:pt x="223068" y="839907"/>
                  </a:lnTo>
                  <a:lnTo>
                    <a:pt x="184397" y="814480"/>
                  </a:lnTo>
                  <a:lnTo>
                    <a:pt x="148630" y="785322"/>
                  </a:lnTo>
                  <a:lnTo>
                    <a:pt x="116040" y="752707"/>
                  </a:lnTo>
                  <a:lnTo>
                    <a:pt x="86904" y="716910"/>
                  </a:lnTo>
                  <a:lnTo>
                    <a:pt x="61496" y="678208"/>
                  </a:lnTo>
                  <a:lnTo>
                    <a:pt x="40090" y="636874"/>
                  </a:lnTo>
                  <a:lnTo>
                    <a:pt x="22963" y="593183"/>
                  </a:lnTo>
                  <a:lnTo>
                    <a:pt x="10389" y="547411"/>
                  </a:lnTo>
                  <a:lnTo>
                    <a:pt x="2643" y="499832"/>
                  </a:lnTo>
                  <a:lnTo>
                    <a:pt x="0" y="450723"/>
                  </a:lnTo>
                  <a:close/>
                </a:path>
              </a:pathLst>
            </a:custGeom>
            <a:ln w="28574">
              <a:solidFill>
                <a:srgbClr val="005DAC"/>
              </a:solidFill>
            </a:ln>
          </p:spPr>
          <p:txBody>
            <a:bodyPr wrap="square" lIns="0" tIns="0" rIns="0" bIns="0" rtlCol="0"/>
            <a:lstStyle/>
            <a:p>
              <a:endParaRPr/>
            </a:p>
          </p:txBody>
        </p:sp>
        <p:pic>
          <p:nvPicPr>
            <p:cNvPr id="20" name="object 20"/>
            <p:cNvPicPr/>
            <p:nvPr/>
          </p:nvPicPr>
          <p:blipFill>
            <a:blip r:embed="rId7" cstate="print"/>
            <a:stretch>
              <a:fillRect/>
            </a:stretch>
          </p:blipFill>
          <p:spPr>
            <a:xfrm>
              <a:off x="3923728" y="2905696"/>
              <a:ext cx="930021" cy="930020"/>
            </a:xfrm>
            <a:prstGeom prst="rect">
              <a:avLst/>
            </a:prstGeom>
          </p:spPr>
        </p:pic>
        <p:pic>
          <p:nvPicPr>
            <p:cNvPr id="21" name="object 21"/>
            <p:cNvPicPr/>
            <p:nvPr/>
          </p:nvPicPr>
          <p:blipFill>
            <a:blip r:embed="rId8" cstate="print"/>
            <a:stretch>
              <a:fillRect/>
            </a:stretch>
          </p:blipFill>
          <p:spPr>
            <a:xfrm>
              <a:off x="2216848" y="2905696"/>
              <a:ext cx="930020" cy="930020"/>
            </a:xfrm>
            <a:prstGeom prst="rect">
              <a:avLst/>
            </a:prstGeom>
          </p:spPr>
        </p:pic>
        <p:sp>
          <p:nvSpPr>
            <p:cNvPr id="22" name="object 22"/>
            <p:cNvSpPr/>
            <p:nvPr/>
          </p:nvSpPr>
          <p:spPr>
            <a:xfrm>
              <a:off x="7352538" y="2919983"/>
              <a:ext cx="901700" cy="901700"/>
            </a:xfrm>
            <a:custGeom>
              <a:avLst/>
              <a:gdLst/>
              <a:ahLst/>
              <a:cxnLst/>
              <a:rect l="l" t="t" r="r" b="b"/>
              <a:pathLst>
                <a:path w="901700" h="901700">
                  <a:moveTo>
                    <a:pt x="450722" y="0"/>
                  </a:moveTo>
                  <a:lnTo>
                    <a:pt x="401613" y="2644"/>
                  </a:lnTo>
                  <a:lnTo>
                    <a:pt x="354034" y="10396"/>
                  </a:lnTo>
                  <a:lnTo>
                    <a:pt x="308262" y="22978"/>
                  </a:lnTo>
                  <a:lnTo>
                    <a:pt x="264571" y="40118"/>
                  </a:lnTo>
                  <a:lnTo>
                    <a:pt x="223237" y="61538"/>
                  </a:lnTo>
                  <a:lnTo>
                    <a:pt x="184535" y="86965"/>
                  </a:lnTo>
                  <a:lnTo>
                    <a:pt x="148738" y="116123"/>
                  </a:lnTo>
                  <a:lnTo>
                    <a:pt x="116123" y="148738"/>
                  </a:lnTo>
                  <a:lnTo>
                    <a:pt x="86965" y="184535"/>
                  </a:lnTo>
                  <a:lnTo>
                    <a:pt x="61538" y="223237"/>
                  </a:lnTo>
                  <a:lnTo>
                    <a:pt x="40118" y="264571"/>
                  </a:lnTo>
                  <a:lnTo>
                    <a:pt x="22978" y="308262"/>
                  </a:lnTo>
                  <a:lnTo>
                    <a:pt x="10396" y="354034"/>
                  </a:lnTo>
                  <a:lnTo>
                    <a:pt x="2644" y="401613"/>
                  </a:lnTo>
                  <a:lnTo>
                    <a:pt x="0" y="450723"/>
                  </a:lnTo>
                  <a:lnTo>
                    <a:pt x="2644" y="499832"/>
                  </a:lnTo>
                  <a:lnTo>
                    <a:pt x="10396" y="547411"/>
                  </a:lnTo>
                  <a:lnTo>
                    <a:pt x="22978" y="593183"/>
                  </a:lnTo>
                  <a:lnTo>
                    <a:pt x="40118" y="636874"/>
                  </a:lnTo>
                  <a:lnTo>
                    <a:pt x="61538" y="678208"/>
                  </a:lnTo>
                  <a:lnTo>
                    <a:pt x="86965" y="716910"/>
                  </a:lnTo>
                  <a:lnTo>
                    <a:pt x="116123" y="752707"/>
                  </a:lnTo>
                  <a:lnTo>
                    <a:pt x="148738" y="785322"/>
                  </a:lnTo>
                  <a:lnTo>
                    <a:pt x="184535" y="814480"/>
                  </a:lnTo>
                  <a:lnTo>
                    <a:pt x="223237" y="839907"/>
                  </a:lnTo>
                  <a:lnTo>
                    <a:pt x="264571" y="861327"/>
                  </a:lnTo>
                  <a:lnTo>
                    <a:pt x="308262" y="878467"/>
                  </a:lnTo>
                  <a:lnTo>
                    <a:pt x="354034" y="891049"/>
                  </a:lnTo>
                  <a:lnTo>
                    <a:pt x="401613" y="898801"/>
                  </a:lnTo>
                  <a:lnTo>
                    <a:pt x="450722" y="901445"/>
                  </a:lnTo>
                  <a:lnTo>
                    <a:pt x="499832" y="898801"/>
                  </a:lnTo>
                  <a:lnTo>
                    <a:pt x="547411" y="891049"/>
                  </a:lnTo>
                  <a:lnTo>
                    <a:pt x="593183" y="878467"/>
                  </a:lnTo>
                  <a:lnTo>
                    <a:pt x="636874" y="861327"/>
                  </a:lnTo>
                  <a:lnTo>
                    <a:pt x="678208" y="839907"/>
                  </a:lnTo>
                  <a:lnTo>
                    <a:pt x="716910" y="814480"/>
                  </a:lnTo>
                  <a:lnTo>
                    <a:pt x="752707" y="785322"/>
                  </a:lnTo>
                  <a:lnTo>
                    <a:pt x="785322" y="752707"/>
                  </a:lnTo>
                  <a:lnTo>
                    <a:pt x="814480" y="716910"/>
                  </a:lnTo>
                  <a:lnTo>
                    <a:pt x="839907" y="678208"/>
                  </a:lnTo>
                  <a:lnTo>
                    <a:pt x="861327" y="636874"/>
                  </a:lnTo>
                  <a:lnTo>
                    <a:pt x="878467" y="593183"/>
                  </a:lnTo>
                  <a:lnTo>
                    <a:pt x="891049" y="547411"/>
                  </a:lnTo>
                  <a:lnTo>
                    <a:pt x="898801" y="499832"/>
                  </a:lnTo>
                  <a:lnTo>
                    <a:pt x="901445" y="450723"/>
                  </a:lnTo>
                  <a:lnTo>
                    <a:pt x="898801" y="401613"/>
                  </a:lnTo>
                  <a:lnTo>
                    <a:pt x="891049" y="354034"/>
                  </a:lnTo>
                  <a:lnTo>
                    <a:pt x="878467" y="308262"/>
                  </a:lnTo>
                  <a:lnTo>
                    <a:pt x="861327" y="264571"/>
                  </a:lnTo>
                  <a:lnTo>
                    <a:pt x="839907" y="223237"/>
                  </a:lnTo>
                  <a:lnTo>
                    <a:pt x="814480" y="184535"/>
                  </a:lnTo>
                  <a:lnTo>
                    <a:pt x="785322" y="148738"/>
                  </a:lnTo>
                  <a:lnTo>
                    <a:pt x="752707" y="116123"/>
                  </a:lnTo>
                  <a:lnTo>
                    <a:pt x="716910" y="86965"/>
                  </a:lnTo>
                  <a:lnTo>
                    <a:pt x="678208" y="61538"/>
                  </a:lnTo>
                  <a:lnTo>
                    <a:pt x="636874" y="40118"/>
                  </a:lnTo>
                  <a:lnTo>
                    <a:pt x="593183" y="22978"/>
                  </a:lnTo>
                  <a:lnTo>
                    <a:pt x="547411" y="10396"/>
                  </a:lnTo>
                  <a:lnTo>
                    <a:pt x="499832" y="2644"/>
                  </a:lnTo>
                  <a:lnTo>
                    <a:pt x="450722" y="0"/>
                  </a:lnTo>
                  <a:close/>
                </a:path>
              </a:pathLst>
            </a:custGeom>
            <a:solidFill>
              <a:srgbClr val="FFFFFF"/>
            </a:solidFill>
          </p:spPr>
          <p:txBody>
            <a:bodyPr wrap="square" lIns="0" tIns="0" rIns="0" bIns="0" rtlCol="0"/>
            <a:lstStyle/>
            <a:p>
              <a:endParaRPr/>
            </a:p>
          </p:txBody>
        </p:sp>
        <p:sp>
          <p:nvSpPr>
            <p:cNvPr id="23" name="object 23"/>
            <p:cNvSpPr/>
            <p:nvPr/>
          </p:nvSpPr>
          <p:spPr>
            <a:xfrm>
              <a:off x="7352538" y="2919983"/>
              <a:ext cx="901700" cy="901700"/>
            </a:xfrm>
            <a:custGeom>
              <a:avLst/>
              <a:gdLst/>
              <a:ahLst/>
              <a:cxnLst/>
              <a:rect l="l" t="t" r="r" b="b"/>
              <a:pathLst>
                <a:path w="901700" h="901700">
                  <a:moveTo>
                    <a:pt x="0" y="450723"/>
                  </a:moveTo>
                  <a:lnTo>
                    <a:pt x="2644" y="401613"/>
                  </a:lnTo>
                  <a:lnTo>
                    <a:pt x="10396" y="354034"/>
                  </a:lnTo>
                  <a:lnTo>
                    <a:pt x="22978" y="308262"/>
                  </a:lnTo>
                  <a:lnTo>
                    <a:pt x="40118" y="264571"/>
                  </a:lnTo>
                  <a:lnTo>
                    <a:pt x="61538" y="223237"/>
                  </a:lnTo>
                  <a:lnTo>
                    <a:pt x="86965" y="184535"/>
                  </a:lnTo>
                  <a:lnTo>
                    <a:pt x="116123" y="148738"/>
                  </a:lnTo>
                  <a:lnTo>
                    <a:pt x="148738" y="116123"/>
                  </a:lnTo>
                  <a:lnTo>
                    <a:pt x="184535" y="86965"/>
                  </a:lnTo>
                  <a:lnTo>
                    <a:pt x="223237" y="61538"/>
                  </a:lnTo>
                  <a:lnTo>
                    <a:pt x="264571" y="40118"/>
                  </a:lnTo>
                  <a:lnTo>
                    <a:pt x="308262" y="22978"/>
                  </a:lnTo>
                  <a:lnTo>
                    <a:pt x="354034" y="10396"/>
                  </a:lnTo>
                  <a:lnTo>
                    <a:pt x="401613" y="2644"/>
                  </a:lnTo>
                  <a:lnTo>
                    <a:pt x="450722" y="0"/>
                  </a:lnTo>
                  <a:lnTo>
                    <a:pt x="499832" y="2644"/>
                  </a:lnTo>
                  <a:lnTo>
                    <a:pt x="547411" y="10396"/>
                  </a:lnTo>
                  <a:lnTo>
                    <a:pt x="593183" y="22978"/>
                  </a:lnTo>
                  <a:lnTo>
                    <a:pt x="636874" y="40118"/>
                  </a:lnTo>
                  <a:lnTo>
                    <a:pt x="678208" y="61538"/>
                  </a:lnTo>
                  <a:lnTo>
                    <a:pt x="716910" y="86965"/>
                  </a:lnTo>
                  <a:lnTo>
                    <a:pt x="752707" y="116123"/>
                  </a:lnTo>
                  <a:lnTo>
                    <a:pt x="785322" y="148738"/>
                  </a:lnTo>
                  <a:lnTo>
                    <a:pt x="814480" y="184535"/>
                  </a:lnTo>
                  <a:lnTo>
                    <a:pt x="839907" y="223237"/>
                  </a:lnTo>
                  <a:lnTo>
                    <a:pt x="861327" y="264571"/>
                  </a:lnTo>
                  <a:lnTo>
                    <a:pt x="878467" y="308262"/>
                  </a:lnTo>
                  <a:lnTo>
                    <a:pt x="891049" y="354034"/>
                  </a:lnTo>
                  <a:lnTo>
                    <a:pt x="898801" y="401613"/>
                  </a:lnTo>
                  <a:lnTo>
                    <a:pt x="901445" y="450723"/>
                  </a:lnTo>
                  <a:lnTo>
                    <a:pt x="898801" y="499832"/>
                  </a:lnTo>
                  <a:lnTo>
                    <a:pt x="891049" y="547411"/>
                  </a:lnTo>
                  <a:lnTo>
                    <a:pt x="878467" y="593183"/>
                  </a:lnTo>
                  <a:lnTo>
                    <a:pt x="861327" y="636874"/>
                  </a:lnTo>
                  <a:lnTo>
                    <a:pt x="839907" y="678208"/>
                  </a:lnTo>
                  <a:lnTo>
                    <a:pt x="814480" y="716910"/>
                  </a:lnTo>
                  <a:lnTo>
                    <a:pt x="785322" y="752707"/>
                  </a:lnTo>
                  <a:lnTo>
                    <a:pt x="752707" y="785322"/>
                  </a:lnTo>
                  <a:lnTo>
                    <a:pt x="716910" y="814480"/>
                  </a:lnTo>
                  <a:lnTo>
                    <a:pt x="678208" y="839907"/>
                  </a:lnTo>
                  <a:lnTo>
                    <a:pt x="636874" y="861327"/>
                  </a:lnTo>
                  <a:lnTo>
                    <a:pt x="593183" y="878467"/>
                  </a:lnTo>
                  <a:lnTo>
                    <a:pt x="547411" y="891049"/>
                  </a:lnTo>
                  <a:lnTo>
                    <a:pt x="499832" y="898801"/>
                  </a:lnTo>
                  <a:lnTo>
                    <a:pt x="450722" y="901445"/>
                  </a:lnTo>
                  <a:lnTo>
                    <a:pt x="401613" y="898801"/>
                  </a:lnTo>
                  <a:lnTo>
                    <a:pt x="354034" y="891049"/>
                  </a:lnTo>
                  <a:lnTo>
                    <a:pt x="308262" y="878467"/>
                  </a:lnTo>
                  <a:lnTo>
                    <a:pt x="264571" y="861327"/>
                  </a:lnTo>
                  <a:lnTo>
                    <a:pt x="223237" y="839907"/>
                  </a:lnTo>
                  <a:lnTo>
                    <a:pt x="184535" y="814480"/>
                  </a:lnTo>
                  <a:lnTo>
                    <a:pt x="148738" y="785322"/>
                  </a:lnTo>
                  <a:lnTo>
                    <a:pt x="116123" y="752707"/>
                  </a:lnTo>
                  <a:lnTo>
                    <a:pt x="86965" y="716910"/>
                  </a:lnTo>
                  <a:lnTo>
                    <a:pt x="61538" y="678208"/>
                  </a:lnTo>
                  <a:lnTo>
                    <a:pt x="40118" y="636874"/>
                  </a:lnTo>
                  <a:lnTo>
                    <a:pt x="22978" y="593183"/>
                  </a:lnTo>
                  <a:lnTo>
                    <a:pt x="10396" y="547411"/>
                  </a:lnTo>
                  <a:lnTo>
                    <a:pt x="2644" y="499832"/>
                  </a:lnTo>
                  <a:lnTo>
                    <a:pt x="0" y="450723"/>
                  </a:lnTo>
                  <a:close/>
                </a:path>
              </a:pathLst>
            </a:custGeom>
            <a:ln w="28575">
              <a:solidFill>
                <a:srgbClr val="005DAC"/>
              </a:solidFill>
            </a:ln>
          </p:spPr>
          <p:txBody>
            <a:bodyPr wrap="square" lIns="0" tIns="0" rIns="0" bIns="0" rtlCol="0"/>
            <a:lstStyle/>
            <a:p>
              <a:endParaRPr/>
            </a:p>
          </p:txBody>
        </p:sp>
        <p:sp>
          <p:nvSpPr>
            <p:cNvPr id="24" name="object 24"/>
            <p:cNvSpPr/>
            <p:nvPr/>
          </p:nvSpPr>
          <p:spPr>
            <a:xfrm>
              <a:off x="9059417" y="2919983"/>
              <a:ext cx="901700" cy="901700"/>
            </a:xfrm>
            <a:custGeom>
              <a:avLst/>
              <a:gdLst/>
              <a:ahLst/>
              <a:cxnLst/>
              <a:rect l="l" t="t" r="r" b="b"/>
              <a:pathLst>
                <a:path w="901700" h="901700">
                  <a:moveTo>
                    <a:pt x="450723" y="0"/>
                  </a:moveTo>
                  <a:lnTo>
                    <a:pt x="401613" y="2644"/>
                  </a:lnTo>
                  <a:lnTo>
                    <a:pt x="354034" y="10396"/>
                  </a:lnTo>
                  <a:lnTo>
                    <a:pt x="308262" y="22978"/>
                  </a:lnTo>
                  <a:lnTo>
                    <a:pt x="264571" y="40118"/>
                  </a:lnTo>
                  <a:lnTo>
                    <a:pt x="223237" y="61538"/>
                  </a:lnTo>
                  <a:lnTo>
                    <a:pt x="184535" y="86965"/>
                  </a:lnTo>
                  <a:lnTo>
                    <a:pt x="148738" y="116123"/>
                  </a:lnTo>
                  <a:lnTo>
                    <a:pt x="116123" y="148738"/>
                  </a:lnTo>
                  <a:lnTo>
                    <a:pt x="86965" y="184535"/>
                  </a:lnTo>
                  <a:lnTo>
                    <a:pt x="61538" y="223237"/>
                  </a:lnTo>
                  <a:lnTo>
                    <a:pt x="40118" y="264571"/>
                  </a:lnTo>
                  <a:lnTo>
                    <a:pt x="22978" y="308262"/>
                  </a:lnTo>
                  <a:lnTo>
                    <a:pt x="10396" y="354034"/>
                  </a:lnTo>
                  <a:lnTo>
                    <a:pt x="2644" y="401613"/>
                  </a:lnTo>
                  <a:lnTo>
                    <a:pt x="0" y="450723"/>
                  </a:lnTo>
                  <a:lnTo>
                    <a:pt x="2644" y="499832"/>
                  </a:lnTo>
                  <a:lnTo>
                    <a:pt x="10396" y="547411"/>
                  </a:lnTo>
                  <a:lnTo>
                    <a:pt x="22978" y="593183"/>
                  </a:lnTo>
                  <a:lnTo>
                    <a:pt x="40118" y="636874"/>
                  </a:lnTo>
                  <a:lnTo>
                    <a:pt x="61538" y="678208"/>
                  </a:lnTo>
                  <a:lnTo>
                    <a:pt x="86965" y="716910"/>
                  </a:lnTo>
                  <a:lnTo>
                    <a:pt x="116123" y="752707"/>
                  </a:lnTo>
                  <a:lnTo>
                    <a:pt x="148738" y="785322"/>
                  </a:lnTo>
                  <a:lnTo>
                    <a:pt x="184535" y="814480"/>
                  </a:lnTo>
                  <a:lnTo>
                    <a:pt x="223237" y="839907"/>
                  </a:lnTo>
                  <a:lnTo>
                    <a:pt x="264571" y="861327"/>
                  </a:lnTo>
                  <a:lnTo>
                    <a:pt x="308262" y="878467"/>
                  </a:lnTo>
                  <a:lnTo>
                    <a:pt x="354034" y="891049"/>
                  </a:lnTo>
                  <a:lnTo>
                    <a:pt x="401613" y="898801"/>
                  </a:lnTo>
                  <a:lnTo>
                    <a:pt x="450723" y="901445"/>
                  </a:lnTo>
                  <a:lnTo>
                    <a:pt x="499832" y="898801"/>
                  </a:lnTo>
                  <a:lnTo>
                    <a:pt x="547411" y="891049"/>
                  </a:lnTo>
                  <a:lnTo>
                    <a:pt x="593183" y="878467"/>
                  </a:lnTo>
                  <a:lnTo>
                    <a:pt x="636874" y="861327"/>
                  </a:lnTo>
                  <a:lnTo>
                    <a:pt x="678208" y="839907"/>
                  </a:lnTo>
                  <a:lnTo>
                    <a:pt x="716910" y="814480"/>
                  </a:lnTo>
                  <a:lnTo>
                    <a:pt x="752707" y="785322"/>
                  </a:lnTo>
                  <a:lnTo>
                    <a:pt x="785322" y="752707"/>
                  </a:lnTo>
                  <a:lnTo>
                    <a:pt x="814480" y="716910"/>
                  </a:lnTo>
                  <a:lnTo>
                    <a:pt x="839907" y="678208"/>
                  </a:lnTo>
                  <a:lnTo>
                    <a:pt x="861327" y="636874"/>
                  </a:lnTo>
                  <a:lnTo>
                    <a:pt x="878467" y="593183"/>
                  </a:lnTo>
                  <a:lnTo>
                    <a:pt x="891049" y="547411"/>
                  </a:lnTo>
                  <a:lnTo>
                    <a:pt x="898801" y="499832"/>
                  </a:lnTo>
                  <a:lnTo>
                    <a:pt x="901446" y="450723"/>
                  </a:lnTo>
                  <a:lnTo>
                    <a:pt x="898801" y="401613"/>
                  </a:lnTo>
                  <a:lnTo>
                    <a:pt x="891049" y="354034"/>
                  </a:lnTo>
                  <a:lnTo>
                    <a:pt x="878467" y="308262"/>
                  </a:lnTo>
                  <a:lnTo>
                    <a:pt x="861327" y="264571"/>
                  </a:lnTo>
                  <a:lnTo>
                    <a:pt x="839907" y="223237"/>
                  </a:lnTo>
                  <a:lnTo>
                    <a:pt x="814480" y="184535"/>
                  </a:lnTo>
                  <a:lnTo>
                    <a:pt x="785322" y="148738"/>
                  </a:lnTo>
                  <a:lnTo>
                    <a:pt x="752707" y="116123"/>
                  </a:lnTo>
                  <a:lnTo>
                    <a:pt x="716910" y="86965"/>
                  </a:lnTo>
                  <a:lnTo>
                    <a:pt x="678208" y="61538"/>
                  </a:lnTo>
                  <a:lnTo>
                    <a:pt x="636874" y="40118"/>
                  </a:lnTo>
                  <a:lnTo>
                    <a:pt x="593183" y="22978"/>
                  </a:lnTo>
                  <a:lnTo>
                    <a:pt x="547411" y="10396"/>
                  </a:lnTo>
                  <a:lnTo>
                    <a:pt x="499832" y="2644"/>
                  </a:lnTo>
                  <a:lnTo>
                    <a:pt x="450723" y="0"/>
                  </a:lnTo>
                  <a:close/>
                </a:path>
              </a:pathLst>
            </a:custGeom>
            <a:solidFill>
              <a:srgbClr val="FFFFFF"/>
            </a:solidFill>
          </p:spPr>
          <p:txBody>
            <a:bodyPr wrap="square" lIns="0" tIns="0" rIns="0" bIns="0" rtlCol="0"/>
            <a:lstStyle/>
            <a:p>
              <a:endParaRPr/>
            </a:p>
          </p:txBody>
        </p:sp>
        <p:sp>
          <p:nvSpPr>
            <p:cNvPr id="25" name="object 25"/>
            <p:cNvSpPr/>
            <p:nvPr/>
          </p:nvSpPr>
          <p:spPr>
            <a:xfrm>
              <a:off x="9059417" y="2919983"/>
              <a:ext cx="901700" cy="901700"/>
            </a:xfrm>
            <a:custGeom>
              <a:avLst/>
              <a:gdLst/>
              <a:ahLst/>
              <a:cxnLst/>
              <a:rect l="l" t="t" r="r" b="b"/>
              <a:pathLst>
                <a:path w="901700" h="901700">
                  <a:moveTo>
                    <a:pt x="0" y="450723"/>
                  </a:moveTo>
                  <a:lnTo>
                    <a:pt x="2644" y="401613"/>
                  </a:lnTo>
                  <a:lnTo>
                    <a:pt x="10396" y="354034"/>
                  </a:lnTo>
                  <a:lnTo>
                    <a:pt x="22978" y="308262"/>
                  </a:lnTo>
                  <a:lnTo>
                    <a:pt x="40118" y="264571"/>
                  </a:lnTo>
                  <a:lnTo>
                    <a:pt x="61538" y="223237"/>
                  </a:lnTo>
                  <a:lnTo>
                    <a:pt x="86965" y="184535"/>
                  </a:lnTo>
                  <a:lnTo>
                    <a:pt x="116123" y="148738"/>
                  </a:lnTo>
                  <a:lnTo>
                    <a:pt x="148738" y="116123"/>
                  </a:lnTo>
                  <a:lnTo>
                    <a:pt x="184535" y="86965"/>
                  </a:lnTo>
                  <a:lnTo>
                    <a:pt x="223237" y="61538"/>
                  </a:lnTo>
                  <a:lnTo>
                    <a:pt x="264571" y="40118"/>
                  </a:lnTo>
                  <a:lnTo>
                    <a:pt x="308262" y="22978"/>
                  </a:lnTo>
                  <a:lnTo>
                    <a:pt x="354034" y="10396"/>
                  </a:lnTo>
                  <a:lnTo>
                    <a:pt x="401613" y="2644"/>
                  </a:lnTo>
                  <a:lnTo>
                    <a:pt x="450723" y="0"/>
                  </a:lnTo>
                  <a:lnTo>
                    <a:pt x="499832" y="2644"/>
                  </a:lnTo>
                  <a:lnTo>
                    <a:pt x="547411" y="10396"/>
                  </a:lnTo>
                  <a:lnTo>
                    <a:pt x="593183" y="22978"/>
                  </a:lnTo>
                  <a:lnTo>
                    <a:pt x="636874" y="40118"/>
                  </a:lnTo>
                  <a:lnTo>
                    <a:pt x="678208" y="61538"/>
                  </a:lnTo>
                  <a:lnTo>
                    <a:pt x="716910" y="86965"/>
                  </a:lnTo>
                  <a:lnTo>
                    <a:pt x="752707" y="116123"/>
                  </a:lnTo>
                  <a:lnTo>
                    <a:pt x="785322" y="148738"/>
                  </a:lnTo>
                  <a:lnTo>
                    <a:pt x="814480" y="184535"/>
                  </a:lnTo>
                  <a:lnTo>
                    <a:pt x="839907" y="223237"/>
                  </a:lnTo>
                  <a:lnTo>
                    <a:pt x="861327" y="264571"/>
                  </a:lnTo>
                  <a:lnTo>
                    <a:pt x="878467" y="308262"/>
                  </a:lnTo>
                  <a:lnTo>
                    <a:pt x="891049" y="354034"/>
                  </a:lnTo>
                  <a:lnTo>
                    <a:pt x="898801" y="401613"/>
                  </a:lnTo>
                  <a:lnTo>
                    <a:pt x="901446" y="450723"/>
                  </a:lnTo>
                  <a:lnTo>
                    <a:pt x="898801" y="499832"/>
                  </a:lnTo>
                  <a:lnTo>
                    <a:pt x="891049" y="547411"/>
                  </a:lnTo>
                  <a:lnTo>
                    <a:pt x="878467" y="593183"/>
                  </a:lnTo>
                  <a:lnTo>
                    <a:pt x="861327" y="636874"/>
                  </a:lnTo>
                  <a:lnTo>
                    <a:pt x="839907" y="678208"/>
                  </a:lnTo>
                  <a:lnTo>
                    <a:pt x="814480" y="716910"/>
                  </a:lnTo>
                  <a:lnTo>
                    <a:pt x="785322" y="752707"/>
                  </a:lnTo>
                  <a:lnTo>
                    <a:pt x="752707" y="785322"/>
                  </a:lnTo>
                  <a:lnTo>
                    <a:pt x="716910" y="814480"/>
                  </a:lnTo>
                  <a:lnTo>
                    <a:pt x="678208" y="839907"/>
                  </a:lnTo>
                  <a:lnTo>
                    <a:pt x="636874" y="861327"/>
                  </a:lnTo>
                  <a:lnTo>
                    <a:pt x="593183" y="878467"/>
                  </a:lnTo>
                  <a:lnTo>
                    <a:pt x="547411" y="891049"/>
                  </a:lnTo>
                  <a:lnTo>
                    <a:pt x="499832" y="898801"/>
                  </a:lnTo>
                  <a:lnTo>
                    <a:pt x="450723" y="901445"/>
                  </a:lnTo>
                  <a:lnTo>
                    <a:pt x="401613" y="898801"/>
                  </a:lnTo>
                  <a:lnTo>
                    <a:pt x="354034" y="891049"/>
                  </a:lnTo>
                  <a:lnTo>
                    <a:pt x="308262" y="878467"/>
                  </a:lnTo>
                  <a:lnTo>
                    <a:pt x="264571" y="861327"/>
                  </a:lnTo>
                  <a:lnTo>
                    <a:pt x="223237" y="839907"/>
                  </a:lnTo>
                  <a:lnTo>
                    <a:pt x="184535" y="814480"/>
                  </a:lnTo>
                  <a:lnTo>
                    <a:pt x="148738" y="785322"/>
                  </a:lnTo>
                  <a:lnTo>
                    <a:pt x="116123" y="752707"/>
                  </a:lnTo>
                  <a:lnTo>
                    <a:pt x="86965" y="716910"/>
                  </a:lnTo>
                  <a:lnTo>
                    <a:pt x="61538" y="678208"/>
                  </a:lnTo>
                  <a:lnTo>
                    <a:pt x="40118" y="636874"/>
                  </a:lnTo>
                  <a:lnTo>
                    <a:pt x="22978" y="593183"/>
                  </a:lnTo>
                  <a:lnTo>
                    <a:pt x="10396" y="547411"/>
                  </a:lnTo>
                  <a:lnTo>
                    <a:pt x="2644" y="499832"/>
                  </a:lnTo>
                  <a:lnTo>
                    <a:pt x="0" y="450723"/>
                  </a:lnTo>
                  <a:close/>
                </a:path>
              </a:pathLst>
            </a:custGeom>
            <a:ln w="28575">
              <a:solidFill>
                <a:srgbClr val="005DAC"/>
              </a:solidFill>
            </a:ln>
          </p:spPr>
          <p:txBody>
            <a:bodyPr wrap="square" lIns="0" tIns="0" rIns="0" bIns="0" rtlCol="0"/>
            <a:lstStyle/>
            <a:p>
              <a:endParaRPr/>
            </a:p>
          </p:txBody>
        </p:sp>
        <p:sp>
          <p:nvSpPr>
            <p:cNvPr id="26" name="object 26"/>
            <p:cNvSpPr/>
            <p:nvPr/>
          </p:nvSpPr>
          <p:spPr>
            <a:xfrm>
              <a:off x="832250" y="3152105"/>
              <a:ext cx="283210" cy="308610"/>
            </a:xfrm>
            <a:custGeom>
              <a:avLst/>
              <a:gdLst/>
              <a:ahLst/>
              <a:cxnLst/>
              <a:rect l="l" t="t" r="r" b="b"/>
              <a:pathLst>
                <a:path w="283209" h="308610">
                  <a:moveTo>
                    <a:pt x="88350" y="11659"/>
                  </a:moveTo>
                  <a:lnTo>
                    <a:pt x="69283" y="18666"/>
                  </a:lnTo>
                  <a:lnTo>
                    <a:pt x="57404" y="34685"/>
                  </a:lnTo>
                  <a:lnTo>
                    <a:pt x="55212" y="55008"/>
                  </a:lnTo>
                  <a:lnTo>
                    <a:pt x="55170" y="58252"/>
                  </a:lnTo>
                  <a:lnTo>
                    <a:pt x="55349" y="60833"/>
                  </a:lnTo>
                  <a:lnTo>
                    <a:pt x="55470" y="68042"/>
                  </a:lnTo>
                  <a:lnTo>
                    <a:pt x="55372" y="84429"/>
                  </a:lnTo>
                  <a:lnTo>
                    <a:pt x="55577" y="89165"/>
                  </a:lnTo>
                  <a:lnTo>
                    <a:pt x="54019" y="92644"/>
                  </a:lnTo>
                  <a:lnTo>
                    <a:pt x="47106" y="94362"/>
                  </a:lnTo>
                  <a:lnTo>
                    <a:pt x="16643" y="115023"/>
                  </a:lnTo>
                  <a:lnTo>
                    <a:pt x="0" y="151214"/>
                  </a:lnTo>
                  <a:lnTo>
                    <a:pt x="241" y="191307"/>
                  </a:lnTo>
                  <a:lnTo>
                    <a:pt x="20431" y="223678"/>
                  </a:lnTo>
                  <a:lnTo>
                    <a:pt x="27489" y="229431"/>
                  </a:lnTo>
                  <a:lnTo>
                    <a:pt x="41422" y="241161"/>
                  </a:lnTo>
                  <a:lnTo>
                    <a:pt x="64153" y="280539"/>
                  </a:lnTo>
                  <a:lnTo>
                    <a:pt x="63773" y="294373"/>
                  </a:lnTo>
                  <a:lnTo>
                    <a:pt x="63794" y="308457"/>
                  </a:lnTo>
                  <a:lnTo>
                    <a:pt x="84967" y="284356"/>
                  </a:lnTo>
                  <a:lnTo>
                    <a:pt x="84967" y="283431"/>
                  </a:lnTo>
                  <a:lnTo>
                    <a:pt x="85779" y="283431"/>
                  </a:lnTo>
                  <a:lnTo>
                    <a:pt x="104336" y="262308"/>
                  </a:lnTo>
                  <a:lnTo>
                    <a:pt x="86525" y="262308"/>
                  </a:lnTo>
                  <a:lnTo>
                    <a:pt x="82805" y="260019"/>
                  </a:lnTo>
                  <a:lnTo>
                    <a:pt x="55477" y="226252"/>
                  </a:lnTo>
                  <a:lnTo>
                    <a:pt x="44165" y="217639"/>
                  </a:lnTo>
                  <a:lnTo>
                    <a:pt x="26869" y="201038"/>
                  </a:lnTo>
                  <a:lnTo>
                    <a:pt x="18613" y="184342"/>
                  </a:lnTo>
                  <a:lnTo>
                    <a:pt x="18319" y="164927"/>
                  </a:lnTo>
                  <a:lnTo>
                    <a:pt x="24910" y="140179"/>
                  </a:lnTo>
                  <a:lnTo>
                    <a:pt x="52710" y="113438"/>
                  </a:lnTo>
                  <a:lnTo>
                    <a:pt x="180793" y="110938"/>
                  </a:lnTo>
                  <a:lnTo>
                    <a:pt x="180742" y="104966"/>
                  </a:lnTo>
                  <a:lnTo>
                    <a:pt x="159910" y="104966"/>
                  </a:lnTo>
                  <a:lnTo>
                    <a:pt x="132358" y="90297"/>
                  </a:lnTo>
                  <a:lnTo>
                    <a:pt x="75390" y="90297"/>
                  </a:lnTo>
                  <a:lnTo>
                    <a:pt x="75492" y="41376"/>
                  </a:lnTo>
                  <a:lnTo>
                    <a:pt x="75540" y="38369"/>
                  </a:lnTo>
                  <a:lnTo>
                    <a:pt x="80895" y="32711"/>
                  </a:lnTo>
                  <a:lnTo>
                    <a:pt x="99677" y="31202"/>
                  </a:lnTo>
                  <a:lnTo>
                    <a:pt x="128188" y="31202"/>
                  </a:lnTo>
                  <a:lnTo>
                    <a:pt x="128258" y="26885"/>
                  </a:lnTo>
                  <a:lnTo>
                    <a:pt x="133868" y="21311"/>
                  </a:lnTo>
                  <a:lnTo>
                    <a:pt x="152771" y="20180"/>
                  </a:lnTo>
                  <a:lnTo>
                    <a:pt x="176546" y="20180"/>
                  </a:lnTo>
                  <a:lnTo>
                    <a:pt x="173247" y="16869"/>
                  </a:lnTo>
                  <a:lnTo>
                    <a:pt x="112270" y="16869"/>
                  </a:lnTo>
                  <a:lnTo>
                    <a:pt x="88350" y="11659"/>
                  </a:lnTo>
                  <a:close/>
                </a:path>
                <a:path w="283209" h="308610">
                  <a:moveTo>
                    <a:pt x="104471" y="262155"/>
                  </a:moveTo>
                  <a:lnTo>
                    <a:pt x="86525" y="262308"/>
                  </a:lnTo>
                  <a:lnTo>
                    <a:pt x="104336" y="262308"/>
                  </a:lnTo>
                  <a:lnTo>
                    <a:pt x="104471" y="262155"/>
                  </a:lnTo>
                  <a:close/>
                </a:path>
                <a:path w="283209" h="308610">
                  <a:moveTo>
                    <a:pt x="135815" y="169010"/>
                  </a:moveTo>
                  <a:lnTo>
                    <a:pt x="75716" y="169010"/>
                  </a:lnTo>
                  <a:lnTo>
                    <a:pt x="82913" y="169253"/>
                  </a:lnTo>
                  <a:lnTo>
                    <a:pt x="89894" y="169957"/>
                  </a:lnTo>
                  <a:lnTo>
                    <a:pt x="129300" y="196822"/>
                  </a:lnTo>
                  <a:lnTo>
                    <a:pt x="133918" y="218674"/>
                  </a:lnTo>
                  <a:lnTo>
                    <a:pt x="132988" y="223100"/>
                  </a:lnTo>
                  <a:lnTo>
                    <a:pt x="135262" y="227105"/>
                  </a:lnTo>
                  <a:lnTo>
                    <a:pt x="152676" y="207283"/>
                  </a:lnTo>
                  <a:lnTo>
                    <a:pt x="150047" y="195783"/>
                  </a:lnTo>
                  <a:lnTo>
                    <a:pt x="144298" y="182123"/>
                  </a:lnTo>
                  <a:lnTo>
                    <a:pt x="135527" y="169152"/>
                  </a:lnTo>
                  <a:lnTo>
                    <a:pt x="135815" y="169010"/>
                  </a:lnTo>
                  <a:close/>
                </a:path>
                <a:path w="283209" h="308610">
                  <a:moveTo>
                    <a:pt x="60881" y="148934"/>
                  </a:moveTo>
                  <a:lnTo>
                    <a:pt x="53390" y="150342"/>
                  </a:lnTo>
                  <a:lnTo>
                    <a:pt x="54019" y="168599"/>
                  </a:lnTo>
                  <a:lnTo>
                    <a:pt x="61388" y="169253"/>
                  </a:lnTo>
                  <a:lnTo>
                    <a:pt x="68603" y="169253"/>
                  </a:lnTo>
                  <a:lnTo>
                    <a:pt x="75716" y="169010"/>
                  </a:lnTo>
                  <a:lnTo>
                    <a:pt x="135815" y="169010"/>
                  </a:lnTo>
                  <a:lnTo>
                    <a:pt x="144073" y="164928"/>
                  </a:lnTo>
                  <a:lnTo>
                    <a:pt x="151363" y="161860"/>
                  </a:lnTo>
                  <a:lnTo>
                    <a:pt x="164489" y="153888"/>
                  </a:lnTo>
                  <a:lnTo>
                    <a:pt x="170211" y="149023"/>
                  </a:lnTo>
                  <a:lnTo>
                    <a:pt x="110136" y="149023"/>
                  </a:lnTo>
                  <a:lnTo>
                    <a:pt x="60881" y="148934"/>
                  </a:lnTo>
                  <a:close/>
                </a:path>
                <a:path w="283209" h="308610">
                  <a:moveTo>
                    <a:pt x="208049" y="144253"/>
                  </a:moveTo>
                  <a:lnTo>
                    <a:pt x="176706" y="144253"/>
                  </a:lnTo>
                  <a:lnTo>
                    <a:pt x="188490" y="148670"/>
                  </a:lnTo>
                  <a:lnTo>
                    <a:pt x="200127" y="149436"/>
                  </a:lnTo>
                  <a:lnTo>
                    <a:pt x="204531" y="148258"/>
                  </a:lnTo>
                  <a:lnTo>
                    <a:pt x="208049" y="144253"/>
                  </a:lnTo>
                  <a:close/>
                </a:path>
                <a:path w="283209" h="308610">
                  <a:moveTo>
                    <a:pt x="180793" y="110938"/>
                  </a:moveTo>
                  <a:lnTo>
                    <a:pt x="95536" y="110938"/>
                  </a:lnTo>
                  <a:lnTo>
                    <a:pt x="124437" y="111252"/>
                  </a:lnTo>
                  <a:lnTo>
                    <a:pt x="132965" y="112731"/>
                  </a:lnTo>
                  <a:lnTo>
                    <a:pt x="139611" y="116616"/>
                  </a:lnTo>
                  <a:lnTo>
                    <a:pt x="143980" y="122476"/>
                  </a:lnTo>
                  <a:lnTo>
                    <a:pt x="145657" y="129794"/>
                  </a:lnTo>
                  <a:lnTo>
                    <a:pt x="144272" y="137481"/>
                  </a:lnTo>
                  <a:lnTo>
                    <a:pt x="139931" y="143516"/>
                  </a:lnTo>
                  <a:lnTo>
                    <a:pt x="133035" y="147482"/>
                  </a:lnTo>
                  <a:lnTo>
                    <a:pt x="123984" y="148959"/>
                  </a:lnTo>
                  <a:lnTo>
                    <a:pt x="110136" y="149023"/>
                  </a:lnTo>
                  <a:lnTo>
                    <a:pt x="170211" y="149023"/>
                  </a:lnTo>
                  <a:lnTo>
                    <a:pt x="176706" y="144253"/>
                  </a:lnTo>
                  <a:lnTo>
                    <a:pt x="208049" y="144253"/>
                  </a:lnTo>
                  <a:lnTo>
                    <a:pt x="221414" y="129039"/>
                  </a:lnTo>
                  <a:lnTo>
                    <a:pt x="186032" y="129039"/>
                  </a:lnTo>
                  <a:lnTo>
                    <a:pt x="180929" y="122476"/>
                  </a:lnTo>
                  <a:lnTo>
                    <a:pt x="180793" y="110938"/>
                  </a:lnTo>
                  <a:close/>
                </a:path>
                <a:path w="283209" h="308610">
                  <a:moveTo>
                    <a:pt x="229831" y="38914"/>
                  </a:moveTo>
                  <a:lnTo>
                    <a:pt x="206397" y="38914"/>
                  </a:lnTo>
                  <a:lnTo>
                    <a:pt x="212254" y="45284"/>
                  </a:lnTo>
                  <a:lnTo>
                    <a:pt x="212707" y="55636"/>
                  </a:lnTo>
                  <a:lnTo>
                    <a:pt x="212833" y="68042"/>
                  </a:lnTo>
                  <a:lnTo>
                    <a:pt x="212707" y="84429"/>
                  </a:lnTo>
                  <a:lnTo>
                    <a:pt x="212799" y="110938"/>
                  </a:lnTo>
                  <a:lnTo>
                    <a:pt x="212730" y="113438"/>
                  </a:lnTo>
                  <a:lnTo>
                    <a:pt x="212405" y="122099"/>
                  </a:lnTo>
                  <a:lnTo>
                    <a:pt x="207554" y="129039"/>
                  </a:lnTo>
                  <a:lnTo>
                    <a:pt x="221414" y="129039"/>
                  </a:lnTo>
                  <a:lnTo>
                    <a:pt x="233550" y="115225"/>
                  </a:lnTo>
                  <a:lnTo>
                    <a:pt x="233248" y="105157"/>
                  </a:lnTo>
                  <a:lnTo>
                    <a:pt x="233137" y="98120"/>
                  </a:lnTo>
                  <a:lnTo>
                    <a:pt x="239428" y="55343"/>
                  </a:lnTo>
                  <a:lnTo>
                    <a:pt x="258763" y="55008"/>
                  </a:lnTo>
                  <a:lnTo>
                    <a:pt x="281722" y="55008"/>
                  </a:lnTo>
                  <a:lnTo>
                    <a:pt x="281430" y="53639"/>
                  </a:lnTo>
                  <a:lnTo>
                    <a:pt x="271076" y="41376"/>
                  </a:lnTo>
                  <a:lnTo>
                    <a:pt x="265764" y="39165"/>
                  </a:lnTo>
                  <a:lnTo>
                    <a:pt x="230052" y="39165"/>
                  </a:lnTo>
                  <a:lnTo>
                    <a:pt x="229831" y="38914"/>
                  </a:lnTo>
                  <a:close/>
                </a:path>
                <a:path w="283209" h="308610">
                  <a:moveTo>
                    <a:pt x="176546" y="20180"/>
                  </a:moveTo>
                  <a:lnTo>
                    <a:pt x="152771" y="20180"/>
                  </a:lnTo>
                  <a:lnTo>
                    <a:pt x="159361" y="26047"/>
                  </a:lnTo>
                  <a:lnTo>
                    <a:pt x="159631" y="34685"/>
                  </a:lnTo>
                  <a:lnTo>
                    <a:pt x="159938" y="49595"/>
                  </a:lnTo>
                  <a:lnTo>
                    <a:pt x="160035" y="75661"/>
                  </a:lnTo>
                  <a:lnTo>
                    <a:pt x="159910" y="104966"/>
                  </a:lnTo>
                  <a:lnTo>
                    <a:pt x="180742" y="104966"/>
                  </a:lnTo>
                  <a:lnTo>
                    <a:pt x="180839" y="52953"/>
                  </a:lnTo>
                  <a:lnTo>
                    <a:pt x="180929" y="45871"/>
                  </a:lnTo>
                  <a:lnTo>
                    <a:pt x="186308" y="39626"/>
                  </a:lnTo>
                  <a:lnTo>
                    <a:pt x="206397" y="38914"/>
                  </a:lnTo>
                  <a:lnTo>
                    <a:pt x="229831" y="38914"/>
                  </a:lnTo>
                  <a:lnTo>
                    <a:pt x="219615" y="27245"/>
                  </a:lnTo>
                  <a:lnTo>
                    <a:pt x="211689" y="22736"/>
                  </a:lnTo>
                  <a:lnTo>
                    <a:pt x="179094" y="22736"/>
                  </a:lnTo>
                  <a:lnTo>
                    <a:pt x="176546" y="20180"/>
                  </a:lnTo>
                  <a:close/>
                </a:path>
                <a:path w="283209" h="308610">
                  <a:moveTo>
                    <a:pt x="128188" y="31202"/>
                  </a:moveTo>
                  <a:lnTo>
                    <a:pt x="99677" y="31202"/>
                  </a:lnTo>
                  <a:lnTo>
                    <a:pt x="106438" y="36693"/>
                  </a:lnTo>
                  <a:lnTo>
                    <a:pt x="107001" y="45284"/>
                  </a:lnTo>
                  <a:lnTo>
                    <a:pt x="107323" y="52953"/>
                  </a:lnTo>
                  <a:lnTo>
                    <a:pt x="107419" y="76278"/>
                  </a:lnTo>
                  <a:lnTo>
                    <a:pt x="107293" y="90297"/>
                  </a:lnTo>
                  <a:lnTo>
                    <a:pt x="132358" y="90297"/>
                  </a:lnTo>
                  <a:lnTo>
                    <a:pt x="128107" y="88033"/>
                  </a:lnTo>
                  <a:lnTo>
                    <a:pt x="127983" y="52953"/>
                  </a:lnTo>
                  <a:lnTo>
                    <a:pt x="128110" y="36064"/>
                  </a:lnTo>
                  <a:lnTo>
                    <a:pt x="128188" y="31202"/>
                  </a:lnTo>
                  <a:close/>
                </a:path>
                <a:path w="283209" h="308610">
                  <a:moveTo>
                    <a:pt x="281722" y="55008"/>
                  </a:moveTo>
                  <a:lnTo>
                    <a:pt x="258763" y="55008"/>
                  </a:lnTo>
                  <a:lnTo>
                    <a:pt x="264293" y="60666"/>
                  </a:lnTo>
                  <a:lnTo>
                    <a:pt x="265001" y="70431"/>
                  </a:lnTo>
                  <a:lnTo>
                    <a:pt x="265318" y="75661"/>
                  </a:lnTo>
                  <a:lnTo>
                    <a:pt x="265333" y="79047"/>
                  </a:lnTo>
                  <a:lnTo>
                    <a:pt x="282646" y="59339"/>
                  </a:lnTo>
                  <a:lnTo>
                    <a:pt x="281722" y="55008"/>
                  </a:lnTo>
                  <a:close/>
                </a:path>
                <a:path w="283209" h="308610">
                  <a:moveTo>
                    <a:pt x="256074" y="35133"/>
                  </a:moveTo>
                  <a:lnTo>
                    <a:pt x="238477" y="36064"/>
                  </a:lnTo>
                  <a:lnTo>
                    <a:pt x="235707" y="36818"/>
                  </a:lnTo>
                  <a:lnTo>
                    <a:pt x="233093" y="38034"/>
                  </a:lnTo>
                  <a:lnTo>
                    <a:pt x="230052" y="39165"/>
                  </a:lnTo>
                  <a:lnTo>
                    <a:pt x="265764" y="39165"/>
                  </a:lnTo>
                  <a:lnTo>
                    <a:pt x="256074" y="35133"/>
                  </a:lnTo>
                  <a:close/>
                </a:path>
                <a:path w="283209" h="308610">
                  <a:moveTo>
                    <a:pt x="194140" y="18885"/>
                  </a:moveTo>
                  <a:lnTo>
                    <a:pt x="179094" y="22736"/>
                  </a:lnTo>
                  <a:lnTo>
                    <a:pt x="211689" y="22736"/>
                  </a:lnTo>
                  <a:lnTo>
                    <a:pt x="207646" y="20436"/>
                  </a:lnTo>
                  <a:lnTo>
                    <a:pt x="194140" y="18885"/>
                  </a:lnTo>
                  <a:close/>
                </a:path>
                <a:path w="283209" h="308610">
                  <a:moveTo>
                    <a:pt x="146710" y="0"/>
                  </a:moveTo>
                  <a:lnTo>
                    <a:pt x="130111" y="3523"/>
                  </a:lnTo>
                  <a:lnTo>
                    <a:pt x="112270" y="16869"/>
                  </a:lnTo>
                  <a:lnTo>
                    <a:pt x="173247" y="16869"/>
                  </a:lnTo>
                  <a:lnTo>
                    <a:pt x="162794" y="6378"/>
                  </a:lnTo>
                  <a:lnTo>
                    <a:pt x="146710" y="0"/>
                  </a:lnTo>
                  <a:close/>
                </a:path>
              </a:pathLst>
            </a:custGeom>
            <a:solidFill>
              <a:srgbClr val="085DA8"/>
            </a:solidFill>
          </p:spPr>
          <p:txBody>
            <a:bodyPr wrap="square" lIns="0" tIns="0" rIns="0" bIns="0" rtlCol="0"/>
            <a:lstStyle/>
            <a:p>
              <a:endParaRPr/>
            </a:p>
          </p:txBody>
        </p:sp>
        <p:pic>
          <p:nvPicPr>
            <p:cNvPr id="27" name="object 27"/>
            <p:cNvPicPr/>
            <p:nvPr/>
          </p:nvPicPr>
          <p:blipFill>
            <a:blip r:embed="rId9" cstate="print"/>
            <a:stretch>
              <a:fillRect/>
            </a:stretch>
          </p:blipFill>
          <p:spPr>
            <a:xfrm>
              <a:off x="745259" y="3464459"/>
              <a:ext cx="105809" cy="139639"/>
            </a:xfrm>
            <a:prstGeom prst="rect">
              <a:avLst/>
            </a:prstGeom>
          </p:spPr>
        </p:pic>
        <p:sp>
          <p:nvSpPr>
            <p:cNvPr id="28" name="object 28"/>
            <p:cNvSpPr/>
            <p:nvPr/>
          </p:nvSpPr>
          <p:spPr>
            <a:xfrm>
              <a:off x="730846" y="3059556"/>
              <a:ext cx="405765" cy="208279"/>
            </a:xfrm>
            <a:custGeom>
              <a:avLst/>
              <a:gdLst/>
              <a:ahLst/>
              <a:cxnLst/>
              <a:rect l="l" t="t" r="r" b="b"/>
              <a:pathLst>
                <a:path w="405765" h="208279">
                  <a:moveTo>
                    <a:pt x="58153" y="194627"/>
                  </a:moveTo>
                  <a:lnTo>
                    <a:pt x="56946" y="192951"/>
                  </a:lnTo>
                  <a:lnTo>
                    <a:pt x="55486" y="189014"/>
                  </a:lnTo>
                  <a:lnTo>
                    <a:pt x="52666" y="187426"/>
                  </a:lnTo>
                  <a:lnTo>
                    <a:pt x="43040" y="181521"/>
                  </a:lnTo>
                  <a:lnTo>
                    <a:pt x="33324" y="175768"/>
                  </a:lnTo>
                  <a:lnTo>
                    <a:pt x="23482" y="170268"/>
                  </a:lnTo>
                  <a:lnTo>
                    <a:pt x="10439" y="163614"/>
                  </a:lnTo>
                  <a:lnTo>
                    <a:pt x="1955" y="166166"/>
                  </a:lnTo>
                  <a:lnTo>
                    <a:pt x="0" y="172415"/>
                  </a:lnTo>
                  <a:lnTo>
                    <a:pt x="1460" y="179870"/>
                  </a:lnTo>
                  <a:lnTo>
                    <a:pt x="50279" y="208191"/>
                  </a:lnTo>
                  <a:lnTo>
                    <a:pt x="57670" y="203593"/>
                  </a:lnTo>
                  <a:lnTo>
                    <a:pt x="58153" y="194627"/>
                  </a:lnTo>
                  <a:close/>
                </a:path>
                <a:path w="405765" h="208279">
                  <a:moveTo>
                    <a:pt x="128638" y="88976"/>
                  </a:moveTo>
                  <a:lnTo>
                    <a:pt x="114134" y="65252"/>
                  </a:lnTo>
                  <a:lnTo>
                    <a:pt x="106946" y="53809"/>
                  </a:lnTo>
                  <a:lnTo>
                    <a:pt x="98374" y="40855"/>
                  </a:lnTo>
                  <a:lnTo>
                    <a:pt x="91186" y="40894"/>
                  </a:lnTo>
                  <a:lnTo>
                    <a:pt x="86106" y="44754"/>
                  </a:lnTo>
                  <a:lnTo>
                    <a:pt x="83820" y="50876"/>
                  </a:lnTo>
                  <a:lnTo>
                    <a:pt x="90805" y="64185"/>
                  </a:lnTo>
                  <a:lnTo>
                    <a:pt x="96786" y="74828"/>
                  </a:lnTo>
                  <a:lnTo>
                    <a:pt x="103009" y="85305"/>
                  </a:lnTo>
                  <a:lnTo>
                    <a:pt x="110998" y="97980"/>
                  </a:lnTo>
                  <a:lnTo>
                    <a:pt x="117208" y="99161"/>
                  </a:lnTo>
                  <a:lnTo>
                    <a:pt x="123444" y="97180"/>
                  </a:lnTo>
                  <a:lnTo>
                    <a:pt x="125450" y="92697"/>
                  </a:lnTo>
                  <a:lnTo>
                    <a:pt x="128638" y="88976"/>
                  </a:lnTo>
                  <a:close/>
                </a:path>
                <a:path w="405765" h="208279">
                  <a:moveTo>
                    <a:pt x="256336" y="18262"/>
                  </a:moveTo>
                  <a:lnTo>
                    <a:pt x="253415" y="7162"/>
                  </a:lnTo>
                  <a:lnTo>
                    <a:pt x="248031" y="3810"/>
                  </a:lnTo>
                  <a:lnTo>
                    <a:pt x="244538" y="0"/>
                  </a:lnTo>
                  <a:lnTo>
                    <a:pt x="241325" y="3644"/>
                  </a:lnTo>
                  <a:lnTo>
                    <a:pt x="235648" y="7124"/>
                  </a:lnTo>
                  <a:lnTo>
                    <a:pt x="234657" y="21666"/>
                  </a:lnTo>
                  <a:lnTo>
                    <a:pt x="234442" y="32296"/>
                  </a:lnTo>
                  <a:lnTo>
                    <a:pt x="234657" y="42926"/>
                  </a:lnTo>
                  <a:lnTo>
                    <a:pt x="235343" y="53555"/>
                  </a:lnTo>
                  <a:lnTo>
                    <a:pt x="235788" y="57543"/>
                  </a:lnTo>
                  <a:lnTo>
                    <a:pt x="241922" y="61264"/>
                  </a:lnTo>
                  <a:lnTo>
                    <a:pt x="245402" y="65087"/>
                  </a:lnTo>
                  <a:lnTo>
                    <a:pt x="248640" y="61010"/>
                  </a:lnTo>
                  <a:lnTo>
                    <a:pt x="253517" y="57327"/>
                  </a:lnTo>
                  <a:lnTo>
                    <a:pt x="256311" y="46431"/>
                  </a:lnTo>
                  <a:lnTo>
                    <a:pt x="255104" y="39471"/>
                  </a:lnTo>
                  <a:lnTo>
                    <a:pt x="255104" y="32766"/>
                  </a:lnTo>
                  <a:lnTo>
                    <a:pt x="255079" y="25692"/>
                  </a:lnTo>
                  <a:lnTo>
                    <a:pt x="256336" y="18262"/>
                  </a:lnTo>
                  <a:close/>
                </a:path>
                <a:path w="405765" h="208279">
                  <a:moveTo>
                    <a:pt x="405511" y="51879"/>
                  </a:moveTo>
                  <a:lnTo>
                    <a:pt x="402653" y="44627"/>
                  </a:lnTo>
                  <a:lnTo>
                    <a:pt x="397675" y="40398"/>
                  </a:lnTo>
                  <a:lnTo>
                    <a:pt x="389293" y="42786"/>
                  </a:lnTo>
                  <a:lnTo>
                    <a:pt x="381292" y="55270"/>
                  </a:lnTo>
                  <a:lnTo>
                    <a:pt x="375513" y="64935"/>
                  </a:lnTo>
                  <a:lnTo>
                    <a:pt x="369976" y="74739"/>
                  </a:lnTo>
                  <a:lnTo>
                    <a:pt x="360845" y="92113"/>
                  </a:lnTo>
                  <a:lnTo>
                    <a:pt x="366191" y="99949"/>
                  </a:lnTo>
                  <a:lnTo>
                    <a:pt x="398818" y="65049"/>
                  </a:lnTo>
                  <a:lnTo>
                    <a:pt x="405511" y="51879"/>
                  </a:lnTo>
                  <a:close/>
                </a:path>
              </a:pathLst>
            </a:custGeom>
            <a:solidFill>
              <a:srgbClr val="085DA8"/>
            </a:solidFill>
          </p:spPr>
          <p:txBody>
            <a:bodyPr wrap="square" lIns="0" tIns="0" rIns="0" bIns="0" rtlCol="0"/>
            <a:lstStyle/>
            <a:p>
              <a:endParaRPr/>
            </a:p>
          </p:txBody>
        </p:sp>
        <p:pic>
          <p:nvPicPr>
            <p:cNvPr id="29" name="object 29"/>
            <p:cNvPicPr/>
            <p:nvPr/>
          </p:nvPicPr>
          <p:blipFill>
            <a:blip r:embed="rId10" cstate="print"/>
            <a:stretch>
              <a:fillRect/>
            </a:stretch>
          </p:blipFill>
          <p:spPr>
            <a:xfrm>
              <a:off x="10752010" y="2905696"/>
              <a:ext cx="930021" cy="930020"/>
            </a:xfrm>
            <a:prstGeom prst="rect">
              <a:avLst/>
            </a:prstGeom>
          </p:spPr>
        </p:pic>
        <p:sp>
          <p:nvSpPr>
            <p:cNvPr id="30" name="object 30"/>
            <p:cNvSpPr/>
            <p:nvPr/>
          </p:nvSpPr>
          <p:spPr>
            <a:xfrm>
              <a:off x="702056" y="3087852"/>
              <a:ext cx="5650865" cy="567690"/>
            </a:xfrm>
            <a:custGeom>
              <a:avLst/>
              <a:gdLst/>
              <a:ahLst/>
              <a:cxnLst/>
              <a:rect l="l" t="t" r="r" b="b"/>
              <a:pathLst>
                <a:path w="5650865" h="567689">
                  <a:moveTo>
                    <a:pt x="65125" y="283959"/>
                  </a:moveTo>
                  <a:lnTo>
                    <a:pt x="61798" y="280466"/>
                  </a:lnTo>
                  <a:lnTo>
                    <a:pt x="58686" y="274180"/>
                  </a:lnTo>
                  <a:lnTo>
                    <a:pt x="43815" y="273291"/>
                  </a:lnTo>
                  <a:lnTo>
                    <a:pt x="32562" y="273088"/>
                  </a:lnTo>
                  <a:lnTo>
                    <a:pt x="21310" y="273291"/>
                  </a:lnTo>
                  <a:lnTo>
                    <a:pt x="6489" y="274154"/>
                  </a:lnTo>
                  <a:lnTo>
                    <a:pt x="3327" y="279755"/>
                  </a:lnTo>
                  <a:lnTo>
                    <a:pt x="0" y="282879"/>
                  </a:lnTo>
                  <a:lnTo>
                    <a:pt x="3276" y="286334"/>
                  </a:lnTo>
                  <a:lnTo>
                    <a:pt x="6096" y="291934"/>
                  </a:lnTo>
                  <a:lnTo>
                    <a:pt x="16751" y="294627"/>
                  </a:lnTo>
                  <a:lnTo>
                    <a:pt x="24142" y="293395"/>
                  </a:lnTo>
                  <a:lnTo>
                    <a:pt x="31254" y="293395"/>
                  </a:lnTo>
                  <a:lnTo>
                    <a:pt x="39179" y="293395"/>
                  </a:lnTo>
                  <a:lnTo>
                    <a:pt x="47294" y="294398"/>
                  </a:lnTo>
                  <a:lnTo>
                    <a:pt x="58839" y="292265"/>
                  </a:lnTo>
                  <a:lnTo>
                    <a:pt x="61798" y="287108"/>
                  </a:lnTo>
                  <a:lnTo>
                    <a:pt x="65125" y="283959"/>
                  </a:lnTo>
                  <a:close/>
                </a:path>
                <a:path w="5650865" h="567689">
                  <a:moveTo>
                    <a:pt x="5650636" y="504190"/>
                  </a:moveTo>
                  <a:lnTo>
                    <a:pt x="5625897" y="472084"/>
                  </a:lnTo>
                  <a:lnTo>
                    <a:pt x="5625897" y="496570"/>
                  </a:lnTo>
                  <a:lnTo>
                    <a:pt x="5625477" y="515620"/>
                  </a:lnTo>
                  <a:lnTo>
                    <a:pt x="5617997" y="530860"/>
                  </a:lnTo>
                  <a:lnTo>
                    <a:pt x="5604421" y="541020"/>
                  </a:lnTo>
                  <a:lnTo>
                    <a:pt x="5585752" y="544830"/>
                  </a:lnTo>
                  <a:lnTo>
                    <a:pt x="5204269" y="544830"/>
                  </a:lnTo>
                  <a:lnTo>
                    <a:pt x="5186184" y="541020"/>
                  </a:lnTo>
                  <a:lnTo>
                    <a:pt x="5172989" y="530860"/>
                  </a:lnTo>
                  <a:lnTo>
                    <a:pt x="5165229" y="515620"/>
                  </a:lnTo>
                  <a:lnTo>
                    <a:pt x="5163426" y="495300"/>
                  </a:lnTo>
                  <a:lnTo>
                    <a:pt x="5323078" y="495300"/>
                  </a:lnTo>
                  <a:lnTo>
                    <a:pt x="5329123" y="499110"/>
                  </a:lnTo>
                  <a:lnTo>
                    <a:pt x="5333555" y="502920"/>
                  </a:lnTo>
                  <a:lnTo>
                    <a:pt x="5340604" y="510540"/>
                  </a:lnTo>
                  <a:lnTo>
                    <a:pt x="5348998" y="515620"/>
                  </a:lnTo>
                  <a:lnTo>
                    <a:pt x="5358371" y="519430"/>
                  </a:lnTo>
                  <a:lnTo>
                    <a:pt x="5368379" y="520700"/>
                  </a:lnTo>
                  <a:lnTo>
                    <a:pt x="5412219" y="520700"/>
                  </a:lnTo>
                  <a:lnTo>
                    <a:pt x="5448452" y="500380"/>
                  </a:lnTo>
                  <a:lnTo>
                    <a:pt x="5453405" y="496570"/>
                  </a:lnTo>
                  <a:lnTo>
                    <a:pt x="5455056" y="495300"/>
                  </a:lnTo>
                  <a:lnTo>
                    <a:pt x="5625274" y="495300"/>
                  </a:lnTo>
                  <a:lnTo>
                    <a:pt x="5625897" y="496570"/>
                  </a:lnTo>
                  <a:lnTo>
                    <a:pt x="5625897" y="472084"/>
                  </a:lnTo>
                  <a:lnTo>
                    <a:pt x="5620372" y="471170"/>
                  </a:lnTo>
                  <a:lnTo>
                    <a:pt x="5620283" y="462280"/>
                  </a:lnTo>
                  <a:lnTo>
                    <a:pt x="5620207" y="179070"/>
                  </a:lnTo>
                  <a:lnTo>
                    <a:pt x="5616295" y="157480"/>
                  </a:lnTo>
                  <a:lnTo>
                    <a:pt x="5610022" y="147320"/>
                  </a:lnTo>
                  <a:lnTo>
                    <a:pt x="5605310" y="139700"/>
                  </a:lnTo>
                  <a:lnTo>
                    <a:pt x="5596979" y="134162"/>
                  </a:lnTo>
                  <a:lnTo>
                    <a:pt x="5596979" y="179070"/>
                  </a:lnTo>
                  <a:lnTo>
                    <a:pt x="5596979" y="464820"/>
                  </a:lnTo>
                  <a:lnTo>
                    <a:pt x="5596661" y="467360"/>
                  </a:lnTo>
                  <a:lnTo>
                    <a:pt x="5596382" y="471170"/>
                  </a:lnTo>
                  <a:lnTo>
                    <a:pt x="5463324" y="471170"/>
                  </a:lnTo>
                  <a:lnTo>
                    <a:pt x="5452681" y="472440"/>
                  </a:lnTo>
                  <a:lnTo>
                    <a:pt x="5442686" y="474980"/>
                  </a:lnTo>
                  <a:lnTo>
                    <a:pt x="5433746" y="481330"/>
                  </a:lnTo>
                  <a:lnTo>
                    <a:pt x="5426265" y="488950"/>
                  </a:lnTo>
                  <a:lnTo>
                    <a:pt x="5422074" y="492760"/>
                  </a:lnTo>
                  <a:lnTo>
                    <a:pt x="5416486" y="495300"/>
                  </a:lnTo>
                  <a:lnTo>
                    <a:pt x="5410466" y="496570"/>
                  </a:lnTo>
                  <a:lnTo>
                    <a:pt x="5372049" y="496570"/>
                  </a:lnTo>
                  <a:lnTo>
                    <a:pt x="5362981" y="495300"/>
                  </a:lnTo>
                  <a:lnTo>
                    <a:pt x="5354637" y="490220"/>
                  </a:lnTo>
                  <a:lnTo>
                    <a:pt x="5346827" y="482600"/>
                  </a:lnTo>
                  <a:lnTo>
                    <a:pt x="5341150" y="478790"/>
                  </a:lnTo>
                  <a:lnTo>
                    <a:pt x="5333682" y="474980"/>
                  </a:lnTo>
                  <a:lnTo>
                    <a:pt x="5325402" y="472440"/>
                  </a:lnTo>
                  <a:lnTo>
                    <a:pt x="5317325" y="472440"/>
                  </a:lnTo>
                  <a:lnTo>
                    <a:pt x="5289816" y="471170"/>
                  </a:lnTo>
                  <a:lnTo>
                    <a:pt x="5193754" y="471170"/>
                  </a:lnTo>
                  <a:lnTo>
                    <a:pt x="5193512" y="466090"/>
                  </a:lnTo>
                  <a:lnTo>
                    <a:pt x="5193131" y="462280"/>
                  </a:lnTo>
                  <a:lnTo>
                    <a:pt x="5193131" y="184150"/>
                  </a:lnTo>
                  <a:lnTo>
                    <a:pt x="5195151" y="167640"/>
                  </a:lnTo>
                  <a:lnTo>
                    <a:pt x="5201539" y="156210"/>
                  </a:lnTo>
                  <a:lnTo>
                    <a:pt x="5212816" y="149860"/>
                  </a:lnTo>
                  <a:lnTo>
                    <a:pt x="5229491" y="147320"/>
                  </a:lnTo>
                  <a:lnTo>
                    <a:pt x="5292458" y="147320"/>
                  </a:lnTo>
                  <a:lnTo>
                    <a:pt x="5299634" y="151130"/>
                  </a:lnTo>
                  <a:lnTo>
                    <a:pt x="5305247" y="157480"/>
                  </a:lnTo>
                  <a:lnTo>
                    <a:pt x="5310238" y="165100"/>
                  </a:lnTo>
                  <a:lnTo>
                    <a:pt x="5305095" y="166370"/>
                  </a:lnTo>
                  <a:lnTo>
                    <a:pt x="5215382" y="166370"/>
                  </a:lnTo>
                  <a:lnTo>
                    <a:pt x="5212092" y="170180"/>
                  </a:lnTo>
                  <a:lnTo>
                    <a:pt x="5212118" y="449580"/>
                  </a:lnTo>
                  <a:lnTo>
                    <a:pt x="5214772" y="452120"/>
                  </a:lnTo>
                  <a:lnTo>
                    <a:pt x="5575211" y="452120"/>
                  </a:lnTo>
                  <a:lnTo>
                    <a:pt x="5577891" y="449580"/>
                  </a:lnTo>
                  <a:lnTo>
                    <a:pt x="5577891" y="427990"/>
                  </a:lnTo>
                  <a:lnTo>
                    <a:pt x="5577891" y="190500"/>
                  </a:lnTo>
                  <a:lnTo>
                    <a:pt x="5577891" y="168910"/>
                  </a:lnTo>
                  <a:lnTo>
                    <a:pt x="5576252" y="167640"/>
                  </a:lnTo>
                  <a:lnTo>
                    <a:pt x="5574614" y="166370"/>
                  </a:lnTo>
                  <a:lnTo>
                    <a:pt x="5554027" y="166370"/>
                  </a:lnTo>
                  <a:lnTo>
                    <a:pt x="5554027" y="190500"/>
                  </a:lnTo>
                  <a:lnTo>
                    <a:pt x="5553913" y="427990"/>
                  </a:lnTo>
                  <a:lnTo>
                    <a:pt x="5236400" y="427990"/>
                  </a:lnTo>
                  <a:lnTo>
                    <a:pt x="5236400" y="190500"/>
                  </a:lnTo>
                  <a:lnTo>
                    <a:pt x="5325262" y="190500"/>
                  </a:lnTo>
                  <a:lnTo>
                    <a:pt x="5325262" y="238760"/>
                  </a:lnTo>
                  <a:lnTo>
                    <a:pt x="5291353" y="238760"/>
                  </a:lnTo>
                  <a:lnTo>
                    <a:pt x="5285448" y="243840"/>
                  </a:lnTo>
                  <a:lnTo>
                    <a:pt x="5285295" y="345440"/>
                  </a:lnTo>
                  <a:lnTo>
                    <a:pt x="5285448" y="382270"/>
                  </a:lnTo>
                  <a:lnTo>
                    <a:pt x="5286616" y="389890"/>
                  </a:lnTo>
                  <a:lnTo>
                    <a:pt x="5290058" y="396240"/>
                  </a:lnTo>
                  <a:lnTo>
                    <a:pt x="5295874" y="398780"/>
                  </a:lnTo>
                  <a:lnTo>
                    <a:pt x="5304129" y="400050"/>
                  </a:lnTo>
                  <a:lnTo>
                    <a:pt x="5485358" y="400050"/>
                  </a:lnTo>
                  <a:lnTo>
                    <a:pt x="5504624" y="375920"/>
                  </a:lnTo>
                  <a:lnTo>
                    <a:pt x="5504624" y="262890"/>
                  </a:lnTo>
                  <a:lnTo>
                    <a:pt x="5484812" y="238760"/>
                  </a:lnTo>
                  <a:lnTo>
                    <a:pt x="5480710" y="238760"/>
                  </a:lnTo>
                  <a:lnTo>
                    <a:pt x="5480710" y="262890"/>
                  </a:lnTo>
                  <a:lnTo>
                    <a:pt x="5480710" y="375920"/>
                  </a:lnTo>
                  <a:lnTo>
                    <a:pt x="5309476" y="375920"/>
                  </a:lnTo>
                  <a:lnTo>
                    <a:pt x="5309476" y="262890"/>
                  </a:lnTo>
                  <a:lnTo>
                    <a:pt x="5480710" y="262890"/>
                  </a:lnTo>
                  <a:lnTo>
                    <a:pt x="5480710" y="238760"/>
                  </a:lnTo>
                  <a:lnTo>
                    <a:pt x="5464365" y="238760"/>
                  </a:lnTo>
                  <a:lnTo>
                    <a:pt x="5464365" y="237490"/>
                  </a:lnTo>
                  <a:lnTo>
                    <a:pt x="5464365" y="190500"/>
                  </a:lnTo>
                  <a:lnTo>
                    <a:pt x="5554027" y="190500"/>
                  </a:lnTo>
                  <a:lnTo>
                    <a:pt x="5554027" y="166370"/>
                  </a:lnTo>
                  <a:lnTo>
                    <a:pt x="5480342" y="166370"/>
                  </a:lnTo>
                  <a:lnTo>
                    <a:pt x="5485587" y="156210"/>
                  </a:lnTo>
                  <a:lnTo>
                    <a:pt x="5492356" y="149860"/>
                  </a:lnTo>
                  <a:lnTo>
                    <a:pt x="5496547" y="148590"/>
                  </a:lnTo>
                  <a:lnTo>
                    <a:pt x="5500738" y="147320"/>
                  </a:lnTo>
                  <a:lnTo>
                    <a:pt x="5565292" y="147320"/>
                  </a:lnTo>
                  <a:lnTo>
                    <a:pt x="5578754" y="149860"/>
                  </a:lnTo>
                  <a:lnTo>
                    <a:pt x="5588698" y="156210"/>
                  </a:lnTo>
                  <a:lnTo>
                    <a:pt x="5594870" y="166370"/>
                  </a:lnTo>
                  <a:lnTo>
                    <a:pt x="5596979" y="179070"/>
                  </a:lnTo>
                  <a:lnTo>
                    <a:pt x="5596979" y="134162"/>
                  </a:lnTo>
                  <a:lnTo>
                    <a:pt x="5588127" y="128270"/>
                  </a:lnTo>
                  <a:lnTo>
                    <a:pt x="5565610" y="124460"/>
                  </a:lnTo>
                  <a:lnTo>
                    <a:pt x="5514340" y="124460"/>
                  </a:lnTo>
                  <a:lnTo>
                    <a:pt x="5516245" y="102870"/>
                  </a:lnTo>
                  <a:lnTo>
                    <a:pt x="5517261" y="92710"/>
                  </a:lnTo>
                  <a:lnTo>
                    <a:pt x="5518531" y="83820"/>
                  </a:lnTo>
                  <a:lnTo>
                    <a:pt x="5519217" y="78740"/>
                  </a:lnTo>
                  <a:lnTo>
                    <a:pt x="5521591" y="74930"/>
                  </a:lnTo>
                  <a:lnTo>
                    <a:pt x="5525186" y="72390"/>
                  </a:lnTo>
                  <a:lnTo>
                    <a:pt x="5535371" y="63500"/>
                  </a:lnTo>
                  <a:lnTo>
                    <a:pt x="5540553" y="54610"/>
                  </a:lnTo>
                  <a:lnTo>
                    <a:pt x="5542038" y="52070"/>
                  </a:lnTo>
                  <a:lnTo>
                    <a:pt x="5544909" y="40640"/>
                  </a:lnTo>
                  <a:lnTo>
                    <a:pt x="5543639" y="27940"/>
                  </a:lnTo>
                  <a:lnTo>
                    <a:pt x="5541873" y="24130"/>
                  </a:lnTo>
                  <a:lnTo>
                    <a:pt x="5538343" y="16510"/>
                  </a:lnTo>
                  <a:lnTo>
                    <a:pt x="5529961" y="7620"/>
                  </a:lnTo>
                  <a:lnTo>
                    <a:pt x="5521350" y="3543"/>
                  </a:lnTo>
                  <a:lnTo>
                    <a:pt x="5521350" y="30480"/>
                  </a:lnTo>
                  <a:lnTo>
                    <a:pt x="5521198" y="36830"/>
                  </a:lnTo>
                  <a:lnTo>
                    <a:pt x="5521109" y="46990"/>
                  </a:lnTo>
                  <a:lnTo>
                    <a:pt x="5514530" y="54610"/>
                  </a:lnTo>
                  <a:lnTo>
                    <a:pt x="5497703" y="52070"/>
                  </a:lnTo>
                  <a:lnTo>
                    <a:pt x="5492305" y="48260"/>
                  </a:lnTo>
                  <a:lnTo>
                    <a:pt x="5491975" y="40640"/>
                  </a:lnTo>
                  <a:lnTo>
                    <a:pt x="5491861" y="36830"/>
                  </a:lnTo>
                  <a:lnTo>
                    <a:pt x="5491797" y="30480"/>
                  </a:lnTo>
                  <a:lnTo>
                    <a:pt x="5498274" y="24130"/>
                  </a:lnTo>
                  <a:lnTo>
                    <a:pt x="5514924" y="24130"/>
                  </a:lnTo>
                  <a:lnTo>
                    <a:pt x="5521350" y="30480"/>
                  </a:lnTo>
                  <a:lnTo>
                    <a:pt x="5521350" y="3543"/>
                  </a:lnTo>
                  <a:lnTo>
                    <a:pt x="5519255" y="2540"/>
                  </a:lnTo>
                  <a:lnTo>
                    <a:pt x="5506948" y="0"/>
                  </a:lnTo>
                  <a:lnTo>
                    <a:pt x="5494566" y="1270"/>
                  </a:lnTo>
                  <a:lnTo>
                    <a:pt x="5483733" y="7620"/>
                  </a:lnTo>
                  <a:lnTo>
                    <a:pt x="5475198" y="16510"/>
                  </a:lnTo>
                  <a:lnTo>
                    <a:pt x="5469750" y="27940"/>
                  </a:lnTo>
                  <a:lnTo>
                    <a:pt x="5468086" y="40640"/>
                  </a:lnTo>
                  <a:lnTo>
                    <a:pt x="5470791" y="52070"/>
                  </a:lnTo>
                  <a:lnTo>
                    <a:pt x="5477586" y="63500"/>
                  </a:lnTo>
                  <a:lnTo>
                    <a:pt x="5488203" y="72390"/>
                  </a:lnTo>
                  <a:lnTo>
                    <a:pt x="5491518" y="74930"/>
                  </a:lnTo>
                  <a:lnTo>
                    <a:pt x="5493753" y="78740"/>
                  </a:lnTo>
                  <a:lnTo>
                    <a:pt x="5494413" y="82550"/>
                  </a:lnTo>
                  <a:lnTo>
                    <a:pt x="5496420" y="95250"/>
                  </a:lnTo>
                  <a:lnTo>
                    <a:pt x="5494058" y="100330"/>
                  </a:lnTo>
                  <a:lnTo>
                    <a:pt x="5490756" y="107950"/>
                  </a:lnTo>
                  <a:lnTo>
                    <a:pt x="5486946" y="114300"/>
                  </a:lnTo>
                  <a:lnTo>
                    <a:pt x="5482729" y="120650"/>
                  </a:lnTo>
                  <a:lnTo>
                    <a:pt x="5478208" y="123190"/>
                  </a:lnTo>
                  <a:lnTo>
                    <a:pt x="5460974" y="124447"/>
                  </a:lnTo>
                  <a:lnTo>
                    <a:pt x="5460974" y="148590"/>
                  </a:lnTo>
                  <a:lnTo>
                    <a:pt x="5456199" y="156210"/>
                  </a:lnTo>
                  <a:lnTo>
                    <a:pt x="5450319" y="162560"/>
                  </a:lnTo>
                  <a:lnTo>
                    <a:pt x="5442775" y="166370"/>
                  </a:lnTo>
                  <a:lnTo>
                    <a:pt x="5439270" y="166370"/>
                  </a:lnTo>
                  <a:lnTo>
                    <a:pt x="5439270" y="190500"/>
                  </a:lnTo>
                  <a:lnTo>
                    <a:pt x="5439270" y="237490"/>
                  </a:lnTo>
                  <a:lnTo>
                    <a:pt x="5407431" y="237490"/>
                  </a:lnTo>
                  <a:lnTo>
                    <a:pt x="5407431" y="190500"/>
                  </a:lnTo>
                  <a:lnTo>
                    <a:pt x="5439270" y="190500"/>
                  </a:lnTo>
                  <a:lnTo>
                    <a:pt x="5439270" y="166370"/>
                  </a:lnTo>
                  <a:lnTo>
                    <a:pt x="5406809" y="166370"/>
                  </a:lnTo>
                  <a:lnTo>
                    <a:pt x="5406910" y="152400"/>
                  </a:lnTo>
                  <a:lnTo>
                    <a:pt x="5407266" y="149860"/>
                  </a:lnTo>
                  <a:lnTo>
                    <a:pt x="5407571" y="148590"/>
                  </a:lnTo>
                  <a:lnTo>
                    <a:pt x="5460974" y="148590"/>
                  </a:lnTo>
                  <a:lnTo>
                    <a:pt x="5460974" y="124447"/>
                  </a:lnTo>
                  <a:lnTo>
                    <a:pt x="5460657" y="124460"/>
                  </a:lnTo>
                  <a:lnTo>
                    <a:pt x="5406809" y="124460"/>
                  </a:lnTo>
                  <a:lnTo>
                    <a:pt x="5406707" y="101600"/>
                  </a:lnTo>
                  <a:lnTo>
                    <a:pt x="5406542" y="95250"/>
                  </a:lnTo>
                  <a:lnTo>
                    <a:pt x="5406580" y="92710"/>
                  </a:lnTo>
                  <a:lnTo>
                    <a:pt x="5407164" y="82550"/>
                  </a:lnTo>
                  <a:lnTo>
                    <a:pt x="5411673" y="72390"/>
                  </a:lnTo>
                  <a:lnTo>
                    <a:pt x="5422976" y="64770"/>
                  </a:lnTo>
                  <a:lnTo>
                    <a:pt x="5423992" y="64770"/>
                  </a:lnTo>
                  <a:lnTo>
                    <a:pt x="5424614" y="62230"/>
                  </a:lnTo>
                  <a:lnTo>
                    <a:pt x="5425338" y="62230"/>
                  </a:lnTo>
                  <a:lnTo>
                    <a:pt x="5429618" y="53340"/>
                  </a:lnTo>
                  <a:lnTo>
                    <a:pt x="5432056" y="48260"/>
                  </a:lnTo>
                  <a:lnTo>
                    <a:pt x="5432984" y="33020"/>
                  </a:lnTo>
                  <a:lnTo>
                    <a:pt x="5430037" y="24130"/>
                  </a:lnTo>
                  <a:lnTo>
                    <a:pt x="5428348" y="19050"/>
                  </a:lnTo>
                  <a:lnTo>
                    <a:pt x="5418379" y="7620"/>
                  </a:lnTo>
                  <a:lnTo>
                    <a:pt x="5417363" y="7620"/>
                  </a:lnTo>
                  <a:lnTo>
                    <a:pt x="5409844" y="4191"/>
                  </a:lnTo>
                  <a:lnTo>
                    <a:pt x="5409844" y="30480"/>
                  </a:lnTo>
                  <a:lnTo>
                    <a:pt x="5409666" y="36830"/>
                  </a:lnTo>
                  <a:lnTo>
                    <a:pt x="5409590" y="46990"/>
                  </a:lnTo>
                  <a:lnTo>
                    <a:pt x="5402923" y="53340"/>
                  </a:lnTo>
                  <a:lnTo>
                    <a:pt x="5386032" y="53340"/>
                  </a:lnTo>
                  <a:lnTo>
                    <a:pt x="5379923" y="45720"/>
                  </a:lnTo>
                  <a:lnTo>
                    <a:pt x="5380456" y="36830"/>
                  </a:lnTo>
                  <a:lnTo>
                    <a:pt x="5380850" y="29210"/>
                  </a:lnTo>
                  <a:lnTo>
                    <a:pt x="5386057" y="24130"/>
                  </a:lnTo>
                  <a:lnTo>
                    <a:pt x="5403570" y="24130"/>
                  </a:lnTo>
                  <a:lnTo>
                    <a:pt x="5409844" y="30480"/>
                  </a:lnTo>
                  <a:lnTo>
                    <a:pt x="5409844" y="4191"/>
                  </a:lnTo>
                  <a:lnTo>
                    <a:pt x="5403456" y="1270"/>
                  </a:lnTo>
                  <a:lnTo>
                    <a:pt x="5388762" y="0"/>
                  </a:lnTo>
                  <a:lnTo>
                    <a:pt x="5374995" y="6350"/>
                  </a:lnTo>
                  <a:lnTo>
                    <a:pt x="5363883" y="16510"/>
                  </a:lnTo>
                  <a:lnTo>
                    <a:pt x="5363070" y="17780"/>
                  </a:lnTo>
                  <a:lnTo>
                    <a:pt x="5357380" y="31750"/>
                  </a:lnTo>
                  <a:lnTo>
                    <a:pt x="5357533" y="45720"/>
                  </a:lnTo>
                  <a:lnTo>
                    <a:pt x="5363172" y="59690"/>
                  </a:lnTo>
                  <a:lnTo>
                    <a:pt x="5373954" y="69850"/>
                  </a:lnTo>
                  <a:lnTo>
                    <a:pt x="5377485" y="72390"/>
                  </a:lnTo>
                  <a:lnTo>
                    <a:pt x="5382603" y="76200"/>
                  </a:lnTo>
                  <a:lnTo>
                    <a:pt x="5382831" y="80010"/>
                  </a:lnTo>
                  <a:lnTo>
                    <a:pt x="5383314" y="90170"/>
                  </a:lnTo>
                  <a:lnTo>
                    <a:pt x="5383352" y="107950"/>
                  </a:lnTo>
                  <a:lnTo>
                    <a:pt x="5383238" y="124460"/>
                  </a:lnTo>
                  <a:lnTo>
                    <a:pt x="5382628" y="124460"/>
                  </a:lnTo>
                  <a:lnTo>
                    <a:pt x="5382628" y="148590"/>
                  </a:lnTo>
                  <a:lnTo>
                    <a:pt x="5382628" y="165100"/>
                  </a:lnTo>
                  <a:lnTo>
                    <a:pt x="5382603" y="190500"/>
                  </a:lnTo>
                  <a:lnTo>
                    <a:pt x="5382603" y="237490"/>
                  </a:lnTo>
                  <a:lnTo>
                    <a:pt x="5350853" y="237490"/>
                  </a:lnTo>
                  <a:lnTo>
                    <a:pt x="5350853" y="190500"/>
                  </a:lnTo>
                  <a:lnTo>
                    <a:pt x="5382603" y="190500"/>
                  </a:lnTo>
                  <a:lnTo>
                    <a:pt x="5382603" y="165112"/>
                  </a:lnTo>
                  <a:lnTo>
                    <a:pt x="5363134" y="167640"/>
                  </a:lnTo>
                  <a:lnTo>
                    <a:pt x="5348567" y="166370"/>
                  </a:lnTo>
                  <a:lnTo>
                    <a:pt x="5337734" y="160020"/>
                  </a:lnTo>
                  <a:lnTo>
                    <a:pt x="5329428" y="148590"/>
                  </a:lnTo>
                  <a:lnTo>
                    <a:pt x="5382628" y="148590"/>
                  </a:lnTo>
                  <a:lnTo>
                    <a:pt x="5382628" y="124460"/>
                  </a:lnTo>
                  <a:lnTo>
                    <a:pt x="5367350" y="124460"/>
                  </a:lnTo>
                  <a:lnTo>
                    <a:pt x="5351869" y="123190"/>
                  </a:lnTo>
                  <a:lnTo>
                    <a:pt x="5336667" y="124460"/>
                  </a:lnTo>
                  <a:lnTo>
                    <a:pt x="5313324" y="124460"/>
                  </a:lnTo>
                  <a:lnTo>
                    <a:pt x="5306822" y="120650"/>
                  </a:lnTo>
                  <a:lnTo>
                    <a:pt x="5295671" y="86360"/>
                  </a:lnTo>
                  <a:lnTo>
                    <a:pt x="5296001" y="78740"/>
                  </a:lnTo>
                  <a:lnTo>
                    <a:pt x="5296230" y="74930"/>
                  </a:lnTo>
                  <a:lnTo>
                    <a:pt x="5304244" y="72390"/>
                  </a:lnTo>
                  <a:lnTo>
                    <a:pt x="5307012" y="68580"/>
                  </a:lnTo>
                  <a:lnTo>
                    <a:pt x="5321058" y="41910"/>
                  </a:lnTo>
                  <a:lnTo>
                    <a:pt x="5320639" y="27940"/>
                  </a:lnTo>
                  <a:lnTo>
                    <a:pt x="5318112" y="22860"/>
                  </a:lnTo>
                  <a:lnTo>
                    <a:pt x="5314937" y="16510"/>
                  </a:lnTo>
                  <a:lnTo>
                    <a:pt x="5304955" y="6350"/>
                  </a:lnTo>
                  <a:lnTo>
                    <a:pt x="5298579" y="3911"/>
                  </a:lnTo>
                  <a:lnTo>
                    <a:pt x="5298579" y="30480"/>
                  </a:lnTo>
                  <a:lnTo>
                    <a:pt x="5297729" y="48260"/>
                  </a:lnTo>
                  <a:lnTo>
                    <a:pt x="5292039" y="52070"/>
                  </a:lnTo>
                  <a:lnTo>
                    <a:pt x="5275834" y="54610"/>
                  </a:lnTo>
                  <a:lnTo>
                    <a:pt x="5268836" y="46990"/>
                  </a:lnTo>
                  <a:lnTo>
                    <a:pt x="5268912" y="30480"/>
                  </a:lnTo>
                  <a:lnTo>
                    <a:pt x="5275567" y="22860"/>
                  </a:lnTo>
                  <a:lnTo>
                    <a:pt x="5284355" y="24130"/>
                  </a:lnTo>
                  <a:lnTo>
                    <a:pt x="5292395" y="24130"/>
                  </a:lnTo>
                  <a:lnTo>
                    <a:pt x="5298579" y="30480"/>
                  </a:lnTo>
                  <a:lnTo>
                    <a:pt x="5298579" y="3911"/>
                  </a:lnTo>
                  <a:lnTo>
                    <a:pt x="5291709" y="1270"/>
                  </a:lnTo>
                  <a:lnTo>
                    <a:pt x="5278298" y="0"/>
                  </a:lnTo>
                  <a:lnTo>
                    <a:pt x="5265839" y="5080"/>
                  </a:lnTo>
                  <a:lnTo>
                    <a:pt x="5255438" y="12700"/>
                  </a:lnTo>
                  <a:lnTo>
                    <a:pt x="5248160" y="24130"/>
                  </a:lnTo>
                  <a:lnTo>
                    <a:pt x="5245087" y="36830"/>
                  </a:lnTo>
                  <a:lnTo>
                    <a:pt x="5246840" y="49530"/>
                  </a:lnTo>
                  <a:lnTo>
                    <a:pt x="5253101" y="62230"/>
                  </a:lnTo>
                  <a:lnTo>
                    <a:pt x="5263566" y="71120"/>
                  </a:lnTo>
                  <a:lnTo>
                    <a:pt x="5266779" y="73660"/>
                  </a:lnTo>
                  <a:lnTo>
                    <a:pt x="5270957" y="76200"/>
                  </a:lnTo>
                  <a:lnTo>
                    <a:pt x="5271401" y="80010"/>
                  </a:lnTo>
                  <a:lnTo>
                    <a:pt x="5272722" y="90170"/>
                  </a:lnTo>
                  <a:lnTo>
                    <a:pt x="5273865" y="102870"/>
                  </a:lnTo>
                  <a:lnTo>
                    <a:pt x="5275618" y="124460"/>
                  </a:lnTo>
                  <a:lnTo>
                    <a:pt x="5229466" y="124460"/>
                  </a:lnTo>
                  <a:lnTo>
                    <a:pt x="5203533" y="128270"/>
                  </a:lnTo>
                  <a:lnTo>
                    <a:pt x="5184813" y="139700"/>
                  </a:lnTo>
                  <a:lnTo>
                    <a:pt x="5173472" y="158750"/>
                  </a:lnTo>
                  <a:lnTo>
                    <a:pt x="5169662" y="184150"/>
                  </a:lnTo>
                  <a:lnTo>
                    <a:pt x="5169662" y="469900"/>
                  </a:lnTo>
                  <a:lnTo>
                    <a:pt x="5156593" y="473710"/>
                  </a:lnTo>
                  <a:lnTo>
                    <a:pt x="5147729" y="477520"/>
                  </a:lnTo>
                  <a:lnTo>
                    <a:pt x="5142331" y="482600"/>
                  </a:lnTo>
                  <a:lnTo>
                    <a:pt x="5139614" y="491490"/>
                  </a:lnTo>
                  <a:lnTo>
                    <a:pt x="5140858" y="520700"/>
                  </a:lnTo>
                  <a:lnTo>
                    <a:pt x="5153228" y="544830"/>
                  </a:lnTo>
                  <a:lnTo>
                    <a:pt x="5174450" y="561340"/>
                  </a:lnTo>
                  <a:lnTo>
                    <a:pt x="5202263" y="567690"/>
                  </a:lnTo>
                  <a:lnTo>
                    <a:pt x="5587263" y="567690"/>
                  </a:lnTo>
                  <a:lnTo>
                    <a:pt x="5612206" y="562610"/>
                  </a:lnTo>
                  <a:lnTo>
                    <a:pt x="5632069" y="549910"/>
                  </a:lnTo>
                  <a:lnTo>
                    <a:pt x="5635396" y="544830"/>
                  </a:lnTo>
                  <a:lnTo>
                    <a:pt x="5645378" y="529590"/>
                  </a:lnTo>
                  <a:lnTo>
                    <a:pt x="5650636" y="504190"/>
                  </a:lnTo>
                  <a:close/>
                </a:path>
              </a:pathLst>
            </a:custGeom>
            <a:solidFill>
              <a:srgbClr val="085DA8"/>
            </a:solidFill>
          </p:spPr>
          <p:txBody>
            <a:bodyPr wrap="square" lIns="0" tIns="0" rIns="0" bIns="0" rtlCol="0"/>
            <a:lstStyle/>
            <a:p>
              <a:endParaRPr/>
            </a:p>
          </p:txBody>
        </p:sp>
        <p:pic>
          <p:nvPicPr>
            <p:cNvPr id="31" name="object 31"/>
            <p:cNvPicPr/>
            <p:nvPr/>
          </p:nvPicPr>
          <p:blipFill>
            <a:blip r:embed="rId11" cstate="print"/>
            <a:stretch>
              <a:fillRect/>
            </a:stretch>
          </p:blipFill>
          <p:spPr>
            <a:xfrm>
              <a:off x="6033623" y="3372030"/>
              <a:ext cx="126905" cy="69103"/>
            </a:xfrm>
            <a:prstGeom prst="rect">
              <a:avLst/>
            </a:prstGeom>
          </p:spPr>
        </p:pic>
        <p:sp>
          <p:nvSpPr>
            <p:cNvPr id="32" name="object 32"/>
            <p:cNvSpPr/>
            <p:nvPr/>
          </p:nvSpPr>
          <p:spPr>
            <a:xfrm>
              <a:off x="7517232" y="3098923"/>
              <a:ext cx="580390" cy="574040"/>
            </a:xfrm>
            <a:custGeom>
              <a:avLst/>
              <a:gdLst/>
              <a:ahLst/>
              <a:cxnLst/>
              <a:rect l="l" t="t" r="r" b="b"/>
              <a:pathLst>
                <a:path w="580390" h="574039">
                  <a:moveTo>
                    <a:pt x="186587" y="104140"/>
                  </a:moveTo>
                  <a:lnTo>
                    <a:pt x="142039" y="104140"/>
                  </a:lnTo>
                  <a:lnTo>
                    <a:pt x="135730" y="119380"/>
                  </a:lnTo>
                  <a:lnTo>
                    <a:pt x="133565" y="133350"/>
                  </a:lnTo>
                  <a:lnTo>
                    <a:pt x="135195" y="147320"/>
                  </a:lnTo>
                  <a:lnTo>
                    <a:pt x="140270" y="161290"/>
                  </a:lnTo>
                  <a:lnTo>
                    <a:pt x="127102" y="162560"/>
                  </a:lnTo>
                  <a:lnTo>
                    <a:pt x="114086" y="165100"/>
                  </a:lnTo>
                  <a:lnTo>
                    <a:pt x="101392" y="166370"/>
                  </a:lnTo>
                  <a:lnTo>
                    <a:pt x="89191" y="170180"/>
                  </a:lnTo>
                  <a:lnTo>
                    <a:pt x="78005" y="176530"/>
                  </a:lnTo>
                  <a:lnTo>
                    <a:pt x="69750" y="185420"/>
                  </a:lnTo>
                  <a:lnTo>
                    <a:pt x="64248" y="196850"/>
                  </a:lnTo>
                  <a:lnTo>
                    <a:pt x="61320" y="209550"/>
                  </a:lnTo>
                  <a:lnTo>
                    <a:pt x="61399" y="223520"/>
                  </a:lnTo>
                  <a:lnTo>
                    <a:pt x="64795" y="234950"/>
                  </a:lnTo>
                  <a:lnTo>
                    <a:pt x="71042" y="246380"/>
                  </a:lnTo>
                  <a:lnTo>
                    <a:pt x="79675" y="256540"/>
                  </a:lnTo>
                  <a:lnTo>
                    <a:pt x="66413" y="274320"/>
                  </a:lnTo>
                  <a:lnTo>
                    <a:pt x="60898" y="294640"/>
                  </a:lnTo>
                  <a:lnTo>
                    <a:pt x="64675" y="316230"/>
                  </a:lnTo>
                  <a:lnTo>
                    <a:pt x="79290" y="339090"/>
                  </a:lnTo>
                  <a:lnTo>
                    <a:pt x="65322" y="360680"/>
                  </a:lnTo>
                  <a:lnTo>
                    <a:pt x="60427" y="379730"/>
                  </a:lnTo>
                  <a:lnTo>
                    <a:pt x="64443" y="397510"/>
                  </a:lnTo>
                  <a:lnTo>
                    <a:pt x="77204" y="417830"/>
                  </a:lnTo>
                  <a:lnTo>
                    <a:pt x="72593" y="427990"/>
                  </a:lnTo>
                  <a:lnTo>
                    <a:pt x="67936" y="438150"/>
                  </a:lnTo>
                  <a:lnTo>
                    <a:pt x="64043" y="447040"/>
                  </a:lnTo>
                  <a:lnTo>
                    <a:pt x="61728" y="457200"/>
                  </a:lnTo>
                  <a:lnTo>
                    <a:pt x="63731" y="478790"/>
                  </a:lnTo>
                  <a:lnTo>
                    <a:pt x="74772" y="496570"/>
                  </a:lnTo>
                  <a:lnTo>
                    <a:pt x="92973" y="509270"/>
                  </a:lnTo>
                  <a:lnTo>
                    <a:pt x="116454" y="513080"/>
                  </a:lnTo>
                  <a:lnTo>
                    <a:pt x="206539" y="513080"/>
                  </a:lnTo>
                  <a:lnTo>
                    <a:pt x="236555" y="514350"/>
                  </a:lnTo>
                  <a:lnTo>
                    <a:pt x="242356" y="514350"/>
                  </a:lnTo>
                  <a:lnTo>
                    <a:pt x="247953" y="515620"/>
                  </a:lnTo>
                  <a:lnTo>
                    <a:pt x="252416" y="519430"/>
                  </a:lnTo>
                  <a:lnTo>
                    <a:pt x="281178" y="542290"/>
                  </a:lnTo>
                  <a:lnTo>
                    <a:pt x="312447" y="560070"/>
                  </a:lnTo>
                  <a:lnTo>
                    <a:pt x="346302" y="570230"/>
                  </a:lnTo>
                  <a:lnTo>
                    <a:pt x="382820" y="574040"/>
                  </a:lnTo>
                  <a:lnTo>
                    <a:pt x="427008" y="571500"/>
                  </a:lnTo>
                  <a:lnTo>
                    <a:pt x="467791" y="557530"/>
                  </a:lnTo>
                  <a:lnTo>
                    <a:pt x="475841" y="552450"/>
                  </a:lnTo>
                  <a:lnTo>
                    <a:pt x="387657" y="552450"/>
                  </a:lnTo>
                  <a:lnTo>
                    <a:pt x="342805" y="546100"/>
                  </a:lnTo>
                  <a:lnTo>
                    <a:pt x="302262" y="529590"/>
                  </a:lnTo>
                  <a:lnTo>
                    <a:pt x="267795" y="502920"/>
                  </a:lnTo>
                  <a:lnTo>
                    <a:pt x="257892" y="490220"/>
                  </a:lnTo>
                  <a:lnTo>
                    <a:pt x="111647" y="490220"/>
                  </a:lnTo>
                  <a:lnTo>
                    <a:pt x="83444" y="459740"/>
                  </a:lnTo>
                  <a:lnTo>
                    <a:pt x="85330" y="450850"/>
                  </a:lnTo>
                  <a:lnTo>
                    <a:pt x="89849" y="443230"/>
                  </a:lnTo>
                  <a:lnTo>
                    <a:pt x="96738" y="436880"/>
                  </a:lnTo>
                  <a:lnTo>
                    <a:pt x="102290" y="434340"/>
                  </a:lnTo>
                  <a:lnTo>
                    <a:pt x="108499" y="431800"/>
                  </a:lnTo>
                  <a:lnTo>
                    <a:pt x="225329" y="431800"/>
                  </a:lnTo>
                  <a:lnTo>
                    <a:pt x="223702" y="427990"/>
                  </a:lnTo>
                  <a:lnTo>
                    <a:pt x="220994" y="408940"/>
                  </a:lnTo>
                  <a:lnTo>
                    <a:pt x="116159" y="408940"/>
                  </a:lnTo>
                  <a:lnTo>
                    <a:pt x="102988" y="406400"/>
                  </a:lnTo>
                  <a:lnTo>
                    <a:pt x="92815" y="400050"/>
                  </a:lnTo>
                  <a:lnTo>
                    <a:pt x="86207" y="391160"/>
                  </a:lnTo>
                  <a:lnTo>
                    <a:pt x="83730" y="379730"/>
                  </a:lnTo>
                  <a:lnTo>
                    <a:pt x="85896" y="368300"/>
                  </a:lnTo>
                  <a:lnTo>
                    <a:pt x="92452" y="358140"/>
                  </a:lnTo>
                  <a:lnTo>
                    <a:pt x="102778" y="351790"/>
                  </a:lnTo>
                  <a:lnTo>
                    <a:pt x="116250" y="350520"/>
                  </a:lnTo>
                  <a:lnTo>
                    <a:pt x="135955" y="349250"/>
                  </a:lnTo>
                  <a:lnTo>
                    <a:pt x="221768" y="349250"/>
                  </a:lnTo>
                  <a:lnTo>
                    <a:pt x="223455" y="336550"/>
                  </a:lnTo>
                  <a:lnTo>
                    <a:pt x="227738" y="326390"/>
                  </a:lnTo>
                  <a:lnTo>
                    <a:pt x="111828" y="326390"/>
                  </a:lnTo>
                  <a:lnTo>
                    <a:pt x="100882" y="323850"/>
                  </a:lnTo>
                  <a:lnTo>
                    <a:pt x="91948" y="318770"/>
                  </a:lnTo>
                  <a:lnTo>
                    <a:pt x="85906" y="308610"/>
                  </a:lnTo>
                  <a:lnTo>
                    <a:pt x="83640" y="298450"/>
                  </a:lnTo>
                  <a:lnTo>
                    <a:pt x="85396" y="287020"/>
                  </a:lnTo>
                  <a:lnTo>
                    <a:pt x="90891" y="278130"/>
                  </a:lnTo>
                  <a:lnTo>
                    <a:pt x="99446" y="271780"/>
                  </a:lnTo>
                  <a:lnTo>
                    <a:pt x="110381" y="269240"/>
                  </a:lnTo>
                  <a:lnTo>
                    <a:pt x="139544" y="267970"/>
                  </a:lnTo>
                  <a:lnTo>
                    <a:pt x="262243" y="267970"/>
                  </a:lnTo>
                  <a:lnTo>
                    <a:pt x="267165" y="261620"/>
                  </a:lnTo>
                  <a:lnTo>
                    <a:pt x="288460" y="245110"/>
                  </a:lnTo>
                  <a:lnTo>
                    <a:pt x="114799" y="245110"/>
                  </a:lnTo>
                  <a:lnTo>
                    <a:pt x="104128" y="243840"/>
                  </a:lnTo>
                  <a:lnTo>
                    <a:pt x="95509" y="240030"/>
                  </a:lnTo>
                  <a:lnTo>
                    <a:pt x="89057" y="232410"/>
                  </a:lnTo>
                  <a:lnTo>
                    <a:pt x="84887" y="223520"/>
                  </a:lnTo>
                  <a:lnTo>
                    <a:pt x="83536" y="214630"/>
                  </a:lnTo>
                  <a:lnTo>
                    <a:pt x="85138" y="205740"/>
                  </a:lnTo>
                  <a:lnTo>
                    <a:pt x="89446" y="198120"/>
                  </a:lnTo>
                  <a:lnTo>
                    <a:pt x="96217" y="191770"/>
                  </a:lnTo>
                  <a:lnTo>
                    <a:pt x="101609" y="189230"/>
                  </a:lnTo>
                  <a:lnTo>
                    <a:pt x="107796" y="186690"/>
                  </a:lnTo>
                  <a:lnTo>
                    <a:pt x="463202" y="186690"/>
                  </a:lnTo>
                  <a:lnTo>
                    <a:pt x="484025" y="181610"/>
                  </a:lnTo>
                  <a:lnTo>
                    <a:pt x="500454" y="170180"/>
                  </a:lnTo>
                  <a:lnTo>
                    <a:pt x="504968" y="163830"/>
                  </a:lnTo>
                  <a:lnTo>
                    <a:pt x="186134" y="163830"/>
                  </a:lnTo>
                  <a:lnTo>
                    <a:pt x="174036" y="160020"/>
                  </a:lnTo>
                  <a:lnTo>
                    <a:pt x="164572" y="154940"/>
                  </a:lnTo>
                  <a:lnTo>
                    <a:pt x="158372" y="146050"/>
                  </a:lnTo>
                  <a:lnTo>
                    <a:pt x="156063" y="134620"/>
                  </a:lnTo>
                  <a:lnTo>
                    <a:pt x="158207" y="123190"/>
                  </a:lnTo>
                  <a:lnTo>
                    <a:pt x="164459" y="113030"/>
                  </a:lnTo>
                  <a:lnTo>
                    <a:pt x="174144" y="106680"/>
                  </a:lnTo>
                  <a:lnTo>
                    <a:pt x="186587" y="104140"/>
                  </a:lnTo>
                  <a:close/>
                </a:path>
                <a:path w="580390" h="574039">
                  <a:moveTo>
                    <a:pt x="387714" y="552442"/>
                  </a:moveTo>
                  <a:close/>
                </a:path>
                <a:path w="580390" h="574039">
                  <a:moveTo>
                    <a:pt x="476291" y="212090"/>
                  </a:moveTo>
                  <a:lnTo>
                    <a:pt x="387354" y="212090"/>
                  </a:lnTo>
                  <a:lnTo>
                    <a:pt x="432332" y="217170"/>
                  </a:lnTo>
                  <a:lnTo>
                    <a:pt x="472777" y="234950"/>
                  </a:lnTo>
                  <a:lnTo>
                    <a:pt x="507082" y="261620"/>
                  </a:lnTo>
                  <a:lnTo>
                    <a:pt x="533643" y="295910"/>
                  </a:lnTo>
                  <a:lnTo>
                    <a:pt x="550856" y="335280"/>
                  </a:lnTo>
                  <a:lnTo>
                    <a:pt x="557113" y="381000"/>
                  </a:lnTo>
                  <a:lnTo>
                    <a:pt x="551172" y="426720"/>
                  </a:lnTo>
                  <a:lnTo>
                    <a:pt x="534159" y="467360"/>
                  </a:lnTo>
                  <a:lnTo>
                    <a:pt x="507687" y="501650"/>
                  </a:lnTo>
                  <a:lnTo>
                    <a:pt x="473371" y="528320"/>
                  </a:lnTo>
                  <a:lnTo>
                    <a:pt x="432823" y="546100"/>
                  </a:lnTo>
                  <a:lnTo>
                    <a:pt x="387714" y="552442"/>
                  </a:lnTo>
                  <a:lnTo>
                    <a:pt x="475854" y="552442"/>
                  </a:lnTo>
                  <a:lnTo>
                    <a:pt x="534524" y="505460"/>
                  </a:lnTo>
                  <a:lnTo>
                    <a:pt x="558163" y="471170"/>
                  </a:lnTo>
                  <a:lnTo>
                    <a:pt x="573777" y="431800"/>
                  </a:lnTo>
                  <a:lnTo>
                    <a:pt x="580212" y="388620"/>
                  </a:lnTo>
                  <a:lnTo>
                    <a:pt x="576311" y="345440"/>
                  </a:lnTo>
                  <a:lnTo>
                    <a:pt x="559468" y="294640"/>
                  </a:lnTo>
                  <a:lnTo>
                    <a:pt x="532209" y="254000"/>
                  </a:lnTo>
                  <a:lnTo>
                    <a:pt x="494746" y="220980"/>
                  </a:lnTo>
                  <a:lnTo>
                    <a:pt x="476291" y="212090"/>
                  </a:lnTo>
                  <a:close/>
                </a:path>
                <a:path w="580390" h="574039">
                  <a:moveTo>
                    <a:pt x="225329" y="431800"/>
                  </a:moveTo>
                  <a:lnTo>
                    <a:pt x="196016" y="431800"/>
                  </a:lnTo>
                  <a:lnTo>
                    <a:pt x="200865" y="433070"/>
                  </a:lnTo>
                  <a:lnTo>
                    <a:pt x="207866" y="449580"/>
                  </a:lnTo>
                  <a:lnTo>
                    <a:pt x="213662" y="462280"/>
                  </a:lnTo>
                  <a:lnTo>
                    <a:pt x="225362" y="490220"/>
                  </a:lnTo>
                  <a:lnTo>
                    <a:pt x="257892" y="490220"/>
                  </a:lnTo>
                  <a:lnTo>
                    <a:pt x="241057" y="468630"/>
                  </a:lnTo>
                  <a:lnTo>
                    <a:pt x="225329" y="431800"/>
                  </a:lnTo>
                  <a:close/>
                </a:path>
                <a:path w="580390" h="574039">
                  <a:moveTo>
                    <a:pt x="221768" y="349250"/>
                  </a:moveTo>
                  <a:lnTo>
                    <a:pt x="155726" y="349250"/>
                  </a:lnTo>
                  <a:lnTo>
                    <a:pt x="195563" y="350520"/>
                  </a:lnTo>
                  <a:lnTo>
                    <a:pt x="195654" y="407670"/>
                  </a:lnTo>
                  <a:lnTo>
                    <a:pt x="192933" y="407670"/>
                  </a:lnTo>
                  <a:lnTo>
                    <a:pt x="190193" y="408940"/>
                  </a:lnTo>
                  <a:lnTo>
                    <a:pt x="220994" y="408940"/>
                  </a:lnTo>
                  <a:lnTo>
                    <a:pt x="217384" y="383540"/>
                  </a:lnTo>
                  <a:lnTo>
                    <a:pt x="217384" y="382270"/>
                  </a:lnTo>
                  <a:lnTo>
                    <a:pt x="221768" y="349250"/>
                  </a:lnTo>
                  <a:close/>
                </a:path>
                <a:path w="580390" h="574039">
                  <a:moveTo>
                    <a:pt x="262243" y="267970"/>
                  </a:moveTo>
                  <a:lnTo>
                    <a:pt x="227580" y="267970"/>
                  </a:lnTo>
                  <a:lnTo>
                    <a:pt x="228147" y="269240"/>
                  </a:lnTo>
                  <a:lnTo>
                    <a:pt x="215939" y="295910"/>
                  </a:lnTo>
                  <a:lnTo>
                    <a:pt x="209810" y="309880"/>
                  </a:lnTo>
                  <a:lnTo>
                    <a:pt x="203514" y="322580"/>
                  </a:lnTo>
                  <a:lnTo>
                    <a:pt x="201681" y="325120"/>
                  </a:lnTo>
                  <a:lnTo>
                    <a:pt x="198802" y="326390"/>
                  </a:lnTo>
                  <a:lnTo>
                    <a:pt x="227738" y="326390"/>
                  </a:lnTo>
                  <a:lnTo>
                    <a:pt x="240588" y="295910"/>
                  </a:lnTo>
                  <a:lnTo>
                    <a:pt x="262243" y="267970"/>
                  </a:lnTo>
                  <a:close/>
                </a:path>
                <a:path w="580390" h="574039">
                  <a:moveTo>
                    <a:pt x="436294" y="186690"/>
                  </a:moveTo>
                  <a:lnTo>
                    <a:pt x="377453" y="186690"/>
                  </a:lnTo>
                  <a:lnTo>
                    <a:pt x="381345" y="187960"/>
                  </a:lnTo>
                  <a:lnTo>
                    <a:pt x="358685" y="190500"/>
                  </a:lnTo>
                  <a:lnTo>
                    <a:pt x="315272" y="201930"/>
                  </a:lnTo>
                  <a:lnTo>
                    <a:pt x="275496" y="224790"/>
                  </a:lnTo>
                  <a:lnTo>
                    <a:pt x="253346" y="242570"/>
                  </a:lnTo>
                  <a:lnTo>
                    <a:pt x="248180" y="245110"/>
                  </a:lnTo>
                  <a:lnTo>
                    <a:pt x="288460" y="245110"/>
                  </a:lnTo>
                  <a:lnTo>
                    <a:pt x="301564" y="234950"/>
                  </a:lnTo>
                  <a:lnTo>
                    <a:pt x="342167" y="217170"/>
                  </a:lnTo>
                  <a:lnTo>
                    <a:pt x="387354" y="212090"/>
                  </a:lnTo>
                  <a:lnTo>
                    <a:pt x="476291" y="212090"/>
                  </a:lnTo>
                  <a:lnTo>
                    <a:pt x="447291" y="198120"/>
                  </a:lnTo>
                  <a:lnTo>
                    <a:pt x="442756" y="196850"/>
                  </a:lnTo>
                  <a:lnTo>
                    <a:pt x="438902" y="193040"/>
                  </a:lnTo>
                  <a:lnTo>
                    <a:pt x="434707" y="190500"/>
                  </a:lnTo>
                  <a:lnTo>
                    <a:pt x="436294" y="186690"/>
                  </a:lnTo>
                  <a:close/>
                </a:path>
                <a:path w="580390" h="574039">
                  <a:moveTo>
                    <a:pt x="322757" y="0"/>
                  </a:moveTo>
                  <a:lnTo>
                    <a:pt x="51350" y="0"/>
                  </a:lnTo>
                  <a:lnTo>
                    <a:pt x="8423" y="24129"/>
                  </a:lnTo>
                  <a:lnTo>
                    <a:pt x="0" y="57149"/>
                  </a:lnTo>
                  <a:lnTo>
                    <a:pt x="4785" y="74929"/>
                  </a:lnTo>
                  <a:lnTo>
                    <a:pt x="14862" y="88899"/>
                  </a:lnTo>
                  <a:lnTo>
                    <a:pt x="29166" y="99059"/>
                  </a:lnTo>
                  <a:lnTo>
                    <a:pt x="46634" y="104139"/>
                  </a:lnTo>
                  <a:lnTo>
                    <a:pt x="459573" y="104140"/>
                  </a:lnTo>
                  <a:lnTo>
                    <a:pt x="473751" y="106680"/>
                  </a:lnTo>
                  <a:lnTo>
                    <a:pt x="484308" y="113030"/>
                  </a:lnTo>
                  <a:lnTo>
                    <a:pt x="490642" y="123190"/>
                  </a:lnTo>
                  <a:lnTo>
                    <a:pt x="492150" y="135890"/>
                  </a:lnTo>
                  <a:lnTo>
                    <a:pt x="489914" y="146050"/>
                  </a:lnTo>
                  <a:lnTo>
                    <a:pt x="484780" y="153670"/>
                  </a:lnTo>
                  <a:lnTo>
                    <a:pt x="477322" y="160020"/>
                  </a:lnTo>
                  <a:lnTo>
                    <a:pt x="468114" y="162560"/>
                  </a:lnTo>
                  <a:lnTo>
                    <a:pt x="463579" y="162560"/>
                  </a:lnTo>
                  <a:lnTo>
                    <a:pt x="459044" y="163830"/>
                  </a:lnTo>
                  <a:lnTo>
                    <a:pt x="504968" y="163830"/>
                  </a:lnTo>
                  <a:lnTo>
                    <a:pt x="511286" y="154940"/>
                  </a:lnTo>
                  <a:lnTo>
                    <a:pt x="515316" y="134620"/>
                  </a:lnTo>
                  <a:lnTo>
                    <a:pt x="511553" y="114300"/>
                  </a:lnTo>
                  <a:lnTo>
                    <a:pt x="484072" y="86360"/>
                  </a:lnTo>
                  <a:lnTo>
                    <a:pt x="52435" y="81279"/>
                  </a:lnTo>
                  <a:lnTo>
                    <a:pt x="40352" y="78739"/>
                  </a:lnTo>
                  <a:lnTo>
                    <a:pt x="30900" y="72389"/>
                  </a:lnTo>
                  <a:lnTo>
                    <a:pt x="24716" y="63499"/>
                  </a:lnTo>
                  <a:lnTo>
                    <a:pt x="22434" y="52069"/>
                  </a:lnTo>
                  <a:lnTo>
                    <a:pt x="24607" y="40639"/>
                  </a:lnTo>
                  <a:lnTo>
                    <a:pt x="30880" y="31749"/>
                  </a:lnTo>
                  <a:lnTo>
                    <a:pt x="40578" y="25399"/>
                  </a:lnTo>
                  <a:lnTo>
                    <a:pt x="53025" y="22860"/>
                  </a:lnTo>
                  <a:lnTo>
                    <a:pt x="372917" y="22860"/>
                  </a:lnTo>
                  <a:lnTo>
                    <a:pt x="353100" y="6350"/>
                  </a:lnTo>
                  <a:lnTo>
                    <a:pt x="322757" y="0"/>
                  </a:lnTo>
                  <a:close/>
                </a:path>
                <a:path w="580390" h="574039">
                  <a:moveTo>
                    <a:pt x="372917" y="22860"/>
                  </a:moveTo>
                  <a:lnTo>
                    <a:pt x="325996" y="22860"/>
                  </a:lnTo>
                  <a:lnTo>
                    <a:pt x="340188" y="25400"/>
                  </a:lnTo>
                  <a:lnTo>
                    <a:pt x="350747" y="31750"/>
                  </a:lnTo>
                  <a:lnTo>
                    <a:pt x="357066" y="41910"/>
                  </a:lnTo>
                  <a:lnTo>
                    <a:pt x="358538" y="54610"/>
                  </a:lnTo>
                  <a:lnTo>
                    <a:pt x="356275" y="63500"/>
                  </a:lnTo>
                  <a:lnTo>
                    <a:pt x="351122" y="72390"/>
                  </a:lnTo>
                  <a:lnTo>
                    <a:pt x="343650" y="77470"/>
                  </a:lnTo>
                  <a:lnTo>
                    <a:pt x="334427" y="81280"/>
                  </a:lnTo>
                  <a:lnTo>
                    <a:pt x="374898" y="81280"/>
                  </a:lnTo>
                  <a:lnTo>
                    <a:pt x="374898" y="80010"/>
                  </a:lnTo>
                  <a:lnTo>
                    <a:pt x="375057" y="78740"/>
                  </a:lnTo>
                  <a:lnTo>
                    <a:pt x="380729" y="46990"/>
                  </a:lnTo>
                  <a:lnTo>
                    <a:pt x="372917" y="22860"/>
                  </a:lnTo>
                  <a:close/>
                </a:path>
              </a:pathLst>
            </a:custGeom>
            <a:solidFill>
              <a:srgbClr val="085DA8"/>
            </a:solidFill>
          </p:spPr>
          <p:txBody>
            <a:bodyPr wrap="square" lIns="0" tIns="0" rIns="0" bIns="0" rtlCol="0"/>
            <a:lstStyle/>
            <a:p>
              <a:endParaRPr/>
            </a:p>
          </p:txBody>
        </p:sp>
        <p:pic>
          <p:nvPicPr>
            <p:cNvPr id="33" name="object 33"/>
            <p:cNvPicPr/>
            <p:nvPr/>
          </p:nvPicPr>
          <p:blipFill>
            <a:blip r:embed="rId12" cstate="print"/>
            <a:stretch>
              <a:fillRect/>
            </a:stretch>
          </p:blipFill>
          <p:spPr>
            <a:xfrm>
              <a:off x="7757049" y="3332099"/>
              <a:ext cx="294810" cy="295002"/>
            </a:xfrm>
            <a:prstGeom prst="rect">
              <a:avLst/>
            </a:prstGeom>
          </p:spPr>
        </p:pic>
        <p:sp>
          <p:nvSpPr>
            <p:cNvPr id="34" name="object 34"/>
            <p:cNvSpPr/>
            <p:nvPr/>
          </p:nvSpPr>
          <p:spPr>
            <a:xfrm>
              <a:off x="9293513" y="3196321"/>
              <a:ext cx="459740" cy="415290"/>
            </a:xfrm>
            <a:custGeom>
              <a:avLst/>
              <a:gdLst/>
              <a:ahLst/>
              <a:cxnLst/>
              <a:rect l="l" t="t" r="r" b="b"/>
              <a:pathLst>
                <a:path w="459740" h="415289">
                  <a:moveTo>
                    <a:pt x="46992" y="341466"/>
                  </a:moveTo>
                  <a:lnTo>
                    <a:pt x="7533" y="341547"/>
                  </a:lnTo>
                  <a:lnTo>
                    <a:pt x="785" y="345575"/>
                  </a:lnTo>
                  <a:lnTo>
                    <a:pt x="433" y="353444"/>
                  </a:lnTo>
                  <a:lnTo>
                    <a:pt x="0" y="368632"/>
                  </a:lnTo>
                  <a:lnTo>
                    <a:pt x="37" y="399736"/>
                  </a:lnTo>
                  <a:lnTo>
                    <a:pt x="118" y="415088"/>
                  </a:lnTo>
                  <a:lnTo>
                    <a:pt x="459222" y="415088"/>
                  </a:lnTo>
                  <a:lnTo>
                    <a:pt x="459222" y="400466"/>
                  </a:lnTo>
                  <a:lnTo>
                    <a:pt x="208188" y="400465"/>
                  </a:lnTo>
                  <a:lnTo>
                    <a:pt x="208188" y="400335"/>
                  </a:lnTo>
                  <a:lnTo>
                    <a:pt x="73992" y="400335"/>
                  </a:lnTo>
                  <a:lnTo>
                    <a:pt x="15208" y="400280"/>
                  </a:lnTo>
                  <a:lnTo>
                    <a:pt x="15208" y="357100"/>
                  </a:lnTo>
                  <a:lnTo>
                    <a:pt x="73978" y="357100"/>
                  </a:lnTo>
                  <a:lnTo>
                    <a:pt x="73862" y="347245"/>
                  </a:lnTo>
                  <a:lnTo>
                    <a:pt x="68300" y="341659"/>
                  </a:lnTo>
                  <a:lnTo>
                    <a:pt x="46992" y="341466"/>
                  </a:lnTo>
                  <a:close/>
                </a:path>
                <a:path w="459740" h="415289">
                  <a:moveTo>
                    <a:pt x="266427" y="208386"/>
                  </a:moveTo>
                  <a:lnTo>
                    <a:pt x="208187" y="208386"/>
                  </a:lnTo>
                  <a:lnTo>
                    <a:pt x="251474" y="208404"/>
                  </a:lnTo>
                  <a:lnTo>
                    <a:pt x="251474" y="400465"/>
                  </a:lnTo>
                  <a:lnTo>
                    <a:pt x="400972" y="400466"/>
                  </a:lnTo>
                  <a:lnTo>
                    <a:pt x="304683" y="400354"/>
                  </a:lnTo>
                  <a:lnTo>
                    <a:pt x="304683" y="400094"/>
                  </a:lnTo>
                  <a:lnTo>
                    <a:pt x="266842" y="400094"/>
                  </a:lnTo>
                  <a:lnTo>
                    <a:pt x="266841" y="211931"/>
                  </a:lnTo>
                  <a:lnTo>
                    <a:pt x="266427" y="208386"/>
                  </a:lnTo>
                  <a:close/>
                </a:path>
                <a:path w="459740" h="415289">
                  <a:moveTo>
                    <a:pt x="459221" y="89580"/>
                  </a:moveTo>
                  <a:lnTo>
                    <a:pt x="444388" y="89580"/>
                  </a:lnTo>
                  <a:lnTo>
                    <a:pt x="444389" y="400466"/>
                  </a:lnTo>
                  <a:lnTo>
                    <a:pt x="459222" y="400466"/>
                  </a:lnTo>
                  <a:lnTo>
                    <a:pt x="459221" y="89580"/>
                  </a:lnTo>
                  <a:close/>
                </a:path>
                <a:path w="459740" h="415289">
                  <a:moveTo>
                    <a:pt x="362859" y="104768"/>
                  </a:moveTo>
                  <a:lnTo>
                    <a:pt x="348007" y="104768"/>
                  </a:lnTo>
                  <a:lnTo>
                    <a:pt x="348007" y="400354"/>
                  </a:lnTo>
                  <a:lnTo>
                    <a:pt x="400972" y="400354"/>
                  </a:lnTo>
                  <a:lnTo>
                    <a:pt x="363273" y="400298"/>
                  </a:lnTo>
                  <a:lnTo>
                    <a:pt x="363272" y="108607"/>
                  </a:lnTo>
                  <a:lnTo>
                    <a:pt x="362859" y="104768"/>
                  </a:lnTo>
                  <a:close/>
                </a:path>
                <a:path w="459740" h="415289">
                  <a:moveTo>
                    <a:pt x="133561" y="282073"/>
                  </a:moveTo>
                  <a:lnTo>
                    <a:pt x="96286" y="300407"/>
                  </a:lnTo>
                  <a:lnTo>
                    <a:pt x="96238" y="400335"/>
                  </a:lnTo>
                  <a:lnTo>
                    <a:pt x="208188" y="400335"/>
                  </a:lnTo>
                  <a:lnTo>
                    <a:pt x="170407" y="400224"/>
                  </a:lnTo>
                  <a:lnTo>
                    <a:pt x="111661" y="400206"/>
                  </a:lnTo>
                  <a:lnTo>
                    <a:pt x="111661" y="297459"/>
                  </a:lnTo>
                  <a:lnTo>
                    <a:pt x="170036" y="297459"/>
                  </a:lnTo>
                  <a:lnTo>
                    <a:pt x="169370" y="292158"/>
                  </a:lnTo>
                  <a:lnTo>
                    <a:pt x="166180" y="286502"/>
                  </a:lnTo>
                  <a:lnTo>
                    <a:pt x="160642" y="283229"/>
                  </a:lnTo>
                  <a:lnTo>
                    <a:pt x="152556" y="282129"/>
                  </a:lnTo>
                  <a:lnTo>
                    <a:pt x="133561" y="282073"/>
                  </a:lnTo>
                  <a:close/>
                </a:path>
                <a:path w="459740" h="415289">
                  <a:moveTo>
                    <a:pt x="441854" y="0"/>
                  </a:moveTo>
                  <a:lnTo>
                    <a:pt x="396198" y="954"/>
                  </a:lnTo>
                  <a:lnTo>
                    <a:pt x="385521" y="21529"/>
                  </a:lnTo>
                  <a:lnTo>
                    <a:pt x="385522" y="400299"/>
                  </a:lnTo>
                  <a:lnTo>
                    <a:pt x="400972" y="400299"/>
                  </a:lnTo>
                  <a:lnTo>
                    <a:pt x="400972" y="15373"/>
                  </a:lnTo>
                  <a:lnTo>
                    <a:pt x="459659" y="15373"/>
                  </a:lnTo>
                  <a:lnTo>
                    <a:pt x="459530" y="5413"/>
                  </a:lnTo>
                  <a:lnTo>
                    <a:pt x="454091" y="123"/>
                  </a:lnTo>
                  <a:lnTo>
                    <a:pt x="441854" y="0"/>
                  </a:lnTo>
                  <a:close/>
                </a:path>
                <a:path w="459740" h="415289">
                  <a:moveTo>
                    <a:pt x="73978" y="357100"/>
                  </a:moveTo>
                  <a:lnTo>
                    <a:pt x="58810" y="357100"/>
                  </a:lnTo>
                  <a:lnTo>
                    <a:pt x="58810" y="400280"/>
                  </a:lnTo>
                  <a:lnTo>
                    <a:pt x="73992" y="400280"/>
                  </a:lnTo>
                  <a:lnTo>
                    <a:pt x="73978" y="357100"/>
                  </a:lnTo>
                  <a:close/>
                </a:path>
                <a:path w="459740" h="415289">
                  <a:moveTo>
                    <a:pt x="247766" y="193040"/>
                  </a:moveTo>
                  <a:lnTo>
                    <a:pt x="203017" y="194048"/>
                  </a:lnTo>
                  <a:lnTo>
                    <a:pt x="192653" y="400224"/>
                  </a:lnTo>
                  <a:lnTo>
                    <a:pt x="208188" y="400224"/>
                  </a:lnTo>
                  <a:lnTo>
                    <a:pt x="208187" y="208386"/>
                  </a:lnTo>
                  <a:lnTo>
                    <a:pt x="266427" y="208386"/>
                  </a:lnTo>
                  <a:lnTo>
                    <a:pt x="265816" y="203147"/>
                  </a:lnTo>
                  <a:lnTo>
                    <a:pt x="262531" y="197301"/>
                  </a:lnTo>
                  <a:lnTo>
                    <a:pt x="256632" y="194048"/>
                  </a:lnTo>
                  <a:lnTo>
                    <a:pt x="247766" y="193040"/>
                  </a:lnTo>
                  <a:close/>
                </a:path>
                <a:path w="459740" h="415289">
                  <a:moveTo>
                    <a:pt x="170036" y="297459"/>
                  </a:moveTo>
                  <a:lnTo>
                    <a:pt x="155207" y="297459"/>
                  </a:lnTo>
                  <a:lnTo>
                    <a:pt x="155207" y="400206"/>
                  </a:lnTo>
                  <a:lnTo>
                    <a:pt x="170407" y="400206"/>
                  </a:lnTo>
                  <a:lnTo>
                    <a:pt x="170407" y="300407"/>
                  </a:lnTo>
                  <a:lnTo>
                    <a:pt x="170036" y="297459"/>
                  </a:lnTo>
                  <a:close/>
                </a:path>
                <a:path w="459740" h="415289">
                  <a:moveTo>
                    <a:pt x="343897" y="89116"/>
                  </a:moveTo>
                  <a:lnTo>
                    <a:pt x="299930" y="90039"/>
                  </a:lnTo>
                  <a:lnTo>
                    <a:pt x="289087" y="110296"/>
                  </a:lnTo>
                  <a:lnTo>
                    <a:pt x="289087" y="400094"/>
                  </a:lnTo>
                  <a:lnTo>
                    <a:pt x="304683" y="400094"/>
                  </a:lnTo>
                  <a:lnTo>
                    <a:pt x="304683" y="104768"/>
                  </a:lnTo>
                  <a:lnTo>
                    <a:pt x="362859" y="104768"/>
                  </a:lnTo>
                  <a:lnTo>
                    <a:pt x="362283" y="99414"/>
                  </a:lnTo>
                  <a:lnTo>
                    <a:pt x="359019" y="93397"/>
                  </a:lnTo>
                  <a:lnTo>
                    <a:pt x="353038" y="90112"/>
                  </a:lnTo>
                  <a:lnTo>
                    <a:pt x="343897" y="89116"/>
                  </a:lnTo>
                  <a:close/>
                </a:path>
                <a:path w="459740" h="415289">
                  <a:moveTo>
                    <a:pt x="459659" y="15373"/>
                  </a:moveTo>
                  <a:lnTo>
                    <a:pt x="444852" y="15373"/>
                  </a:lnTo>
                  <a:lnTo>
                    <a:pt x="444852" y="43924"/>
                  </a:lnTo>
                  <a:lnTo>
                    <a:pt x="459685" y="43924"/>
                  </a:lnTo>
                  <a:lnTo>
                    <a:pt x="459659" y="15373"/>
                  </a:lnTo>
                  <a:close/>
                </a:path>
              </a:pathLst>
            </a:custGeom>
            <a:solidFill>
              <a:srgbClr val="085DA8"/>
            </a:solidFill>
          </p:spPr>
          <p:txBody>
            <a:bodyPr wrap="square" lIns="0" tIns="0" rIns="0" bIns="0" rtlCol="0"/>
            <a:lstStyle/>
            <a:p>
              <a:endParaRPr/>
            </a:p>
          </p:txBody>
        </p:sp>
        <p:pic>
          <p:nvPicPr>
            <p:cNvPr id="35" name="object 35"/>
            <p:cNvPicPr/>
            <p:nvPr/>
          </p:nvPicPr>
          <p:blipFill>
            <a:blip r:embed="rId13" cstate="print"/>
            <a:stretch>
              <a:fillRect/>
            </a:stretch>
          </p:blipFill>
          <p:spPr>
            <a:xfrm>
              <a:off x="9287050" y="3137819"/>
              <a:ext cx="235079" cy="234873"/>
            </a:xfrm>
            <a:prstGeom prst="rect">
              <a:avLst/>
            </a:prstGeom>
          </p:spPr>
        </p:pic>
        <p:sp>
          <p:nvSpPr>
            <p:cNvPr id="36" name="object 36"/>
            <p:cNvSpPr/>
            <p:nvPr/>
          </p:nvSpPr>
          <p:spPr>
            <a:xfrm>
              <a:off x="9289974" y="3137103"/>
              <a:ext cx="462915" cy="389890"/>
            </a:xfrm>
            <a:custGeom>
              <a:avLst/>
              <a:gdLst/>
              <a:ahLst/>
              <a:cxnLst/>
              <a:rect l="l" t="t" r="r" b="b"/>
              <a:pathLst>
                <a:path w="462915" h="389889">
                  <a:moveTo>
                    <a:pt x="22288" y="376377"/>
                  </a:moveTo>
                  <a:lnTo>
                    <a:pt x="12979" y="366725"/>
                  </a:lnTo>
                  <a:lnTo>
                    <a:pt x="8039" y="371475"/>
                  </a:lnTo>
                  <a:lnTo>
                    <a:pt x="0" y="379374"/>
                  </a:lnTo>
                  <a:lnTo>
                    <a:pt x="7734" y="389801"/>
                  </a:lnTo>
                  <a:lnTo>
                    <a:pt x="22288" y="376377"/>
                  </a:lnTo>
                  <a:close/>
                </a:path>
                <a:path w="462915" h="389889">
                  <a:moveTo>
                    <a:pt x="232041" y="101904"/>
                  </a:moveTo>
                  <a:lnTo>
                    <a:pt x="228917" y="87058"/>
                  </a:lnTo>
                  <a:lnTo>
                    <a:pt x="215150" y="91059"/>
                  </a:lnTo>
                  <a:lnTo>
                    <a:pt x="216928" y="99783"/>
                  </a:lnTo>
                  <a:lnTo>
                    <a:pt x="219278" y="103822"/>
                  </a:lnTo>
                  <a:lnTo>
                    <a:pt x="223786" y="104190"/>
                  </a:lnTo>
                  <a:lnTo>
                    <a:pt x="232041" y="101904"/>
                  </a:lnTo>
                  <a:close/>
                </a:path>
                <a:path w="462915" h="389889">
                  <a:moveTo>
                    <a:pt x="426008" y="43916"/>
                  </a:moveTo>
                  <a:lnTo>
                    <a:pt x="425424" y="6019"/>
                  </a:lnTo>
                  <a:lnTo>
                    <a:pt x="421347" y="673"/>
                  </a:lnTo>
                  <a:lnTo>
                    <a:pt x="409575" y="0"/>
                  </a:lnTo>
                  <a:lnTo>
                    <a:pt x="382130" y="50"/>
                  </a:lnTo>
                  <a:lnTo>
                    <a:pt x="382130" y="15417"/>
                  </a:lnTo>
                  <a:lnTo>
                    <a:pt x="401878" y="15417"/>
                  </a:lnTo>
                  <a:lnTo>
                    <a:pt x="327774" y="102463"/>
                  </a:lnTo>
                  <a:lnTo>
                    <a:pt x="323176" y="104978"/>
                  </a:lnTo>
                  <a:lnTo>
                    <a:pt x="307695" y="102501"/>
                  </a:lnTo>
                  <a:lnTo>
                    <a:pt x="301663" y="106121"/>
                  </a:lnTo>
                  <a:lnTo>
                    <a:pt x="179984" y="240525"/>
                  </a:lnTo>
                  <a:lnTo>
                    <a:pt x="168681" y="254673"/>
                  </a:lnTo>
                  <a:lnTo>
                    <a:pt x="162699" y="261048"/>
                  </a:lnTo>
                  <a:lnTo>
                    <a:pt x="155879" y="265569"/>
                  </a:lnTo>
                  <a:lnTo>
                    <a:pt x="147726" y="267550"/>
                  </a:lnTo>
                  <a:lnTo>
                    <a:pt x="129476" y="267271"/>
                  </a:lnTo>
                  <a:lnTo>
                    <a:pt x="114731" y="267944"/>
                  </a:lnTo>
                  <a:lnTo>
                    <a:pt x="109423" y="270217"/>
                  </a:lnTo>
                  <a:lnTo>
                    <a:pt x="105206" y="273900"/>
                  </a:lnTo>
                  <a:lnTo>
                    <a:pt x="28028" y="351332"/>
                  </a:lnTo>
                  <a:lnTo>
                    <a:pt x="37299" y="360730"/>
                  </a:lnTo>
                  <a:lnTo>
                    <a:pt x="39204" y="360019"/>
                  </a:lnTo>
                  <a:lnTo>
                    <a:pt x="80327" y="320128"/>
                  </a:lnTo>
                  <a:lnTo>
                    <a:pt x="92849" y="306171"/>
                  </a:lnTo>
                  <a:lnTo>
                    <a:pt x="105371" y="293687"/>
                  </a:lnTo>
                  <a:lnTo>
                    <a:pt x="119113" y="285280"/>
                  </a:lnTo>
                  <a:lnTo>
                    <a:pt x="134480" y="281279"/>
                  </a:lnTo>
                  <a:lnTo>
                    <a:pt x="151904" y="282041"/>
                  </a:lnTo>
                  <a:lnTo>
                    <a:pt x="159334" y="283362"/>
                  </a:lnTo>
                  <a:lnTo>
                    <a:pt x="164490" y="280047"/>
                  </a:lnTo>
                  <a:lnTo>
                    <a:pt x="308241" y="121119"/>
                  </a:lnTo>
                  <a:lnTo>
                    <a:pt x="313753" y="117259"/>
                  </a:lnTo>
                  <a:lnTo>
                    <a:pt x="330187" y="120192"/>
                  </a:lnTo>
                  <a:lnTo>
                    <a:pt x="335381" y="116484"/>
                  </a:lnTo>
                  <a:lnTo>
                    <a:pt x="404685" y="35001"/>
                  </a:lnTo>
                  <a:lnTo>
                    <a:pt x="408520" y="28079"/>
                  </a:lnTo>
                  <a:lnTo>
                    <a:pt x="411492" y="30327"/>
                  </a:lnTo>
                  <a:lnTo>
                    <a:pt x="411492" y="43916"/>
                  </a:lnTo>
                  <a:lnTo>
                    <a:pt x="426008" y="43916"/>
                  </a:lnTo>
                  <a:close/>
                </a:path>
                <a:path w="462915" h="389889">
                  <a:moveTo>
                    <a:pt x="462559" y="119049"/>
                  </a:moveTo>
                  <a:lnTo>
                    <a:pt x="448729" y="119049"/>
                  </a:lnTo>
                  <a:lnTo>
                    <a:pt x="448729" y="133096"/>
                  </a:lnTo>
                  <a:lnTo>
                    <a:pt x="462559" y="133096"/>
                  </a:lnTo>
                  <a:lnTo>
                    <a:pt x="462559" y="119049"/>
                  </a:lnTo>
                  <a:close/>
                </a:path>
              </a:pathLst>
            </a:custGeom>
            <a:solidFill>
              <a:srgbClr val="085DA8"/>
            </a:solidFill>
          </p:spPr>
          <p:txBody>
            <a:bodyPr wrap="square" lIns="0" tIns="0" rIns="0" bIns="0" rtlCol="0"/>
            <a:lstStyle/>
            <a:p>
              <a:endParaRPr/>
            </a:p>
          </p:txBody>
        </p:sp>
        <p:pic>
          <p:nvPicPr>
            <p:cNvPr id="37" name="object 37"/>
            <p:cNvPicPr/>
            <p:nvPr/>
          </p:nvPicPr>
          <p:blipFill>
            <a:blip r:embed="rId14" cstate="print"/>
            <a:stretch>
              <a:fillRect/>
            </a:stretch>
          </p:blipFill>
          <p:spPr>
            <a:xfrm>
              <a:off x="9353543" y="3191186"/>
              <a:ext cx="101962" cy="143935"/>
            </a:xfrm>
            <a:prstGeom prst="rect">
              <a:avLst/>
            </a:prstGeom>
          </p:spPr>
        </p:pic>
      </p:grpSp>
      <p:sp>
        <p:nvSpPr>
          <p:cNvPr id="38" name="object 3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a:solidFill>
                  <a:srgbClr val="FFFFFF"/>
                </a:solidFill>
              </a:rPr>
              <a:t>Sources</a:t>
            </a:r>
            <a:r>
              <a:rPr spc="-10">
                <a:solidFill>
                  <a:srgbClr val="FFFFFF"/>
                </a:solidFill>
              </a:rPr>
              <a:t> </a:t>
            </a:r>
            <a:r>
              <a:rPr>
                <a:solidFill>
                  <a:srgbClr val="FFFFFF"/>
                </a:solidFill>
              </a:rPr>
              <a:t>of Economic</a:t>
            </a:r>
            <a:r>
              <a:rPr spc="5">
                <a:solidFill>
                  <a:srgbClr val="FFFFFF"/>
                </a:solidFill>
              </a:rPr>
              <a:t> </a:t>
            </a:r>
            <a:r>
              <a:rPr>
                <a:solidFill>
                  <a:srgbClr val="FFFFFF"/>
                </a:solidFill>
              </a:rPr>
              <a:t>Moats</a:t>
            </a:r>
            <a:r>
              <a:rPr sz="3000" baseline="25000">
                <a:solidFill>
                  <a:srgbClr val="FFFFFF"/>
                </a:solidFill>
              </a:rPr>
              <a:t>*</a:t>
            </a:r>
            <a:r>
              <a:rPr sz="3000" spc="307" baseline="25000">
                <a:solidFill>
                  <a:srgbClr val="FFFFFF"/>
                </a:solidFill>
              </a:rPr>
              <a:t> </a:t>
            </a:r>
            <a:r>
              <a:rPr sz="3000">
                <a:solidFill>
                  <a:srgbClr val="FFFFFF"/>
                </a:solidFill>
              </a:rPr>
              <a:t>- Some</a:t>
            </a:r>
            <a:r>
              <a:rPr sz="3000" spc="5">
                <a:solidFill>
                  <a:srgbClr val="FFFFFF"/>
                </a:solidFill>
              </a:rPr>
              <a:t> </a:t>
            </a:r>
            <a:r>
              <a:rPr sz="3000" spc="-10">
                <a:solidFill>
                  <a:srgbClr val="FFFFFF"/>
                </a:solidFill>
              </a:rPr>
              <a:t>Examples</a:t>
            </a:r>
            <a:endParaRPr sz="3000"/>
          </a:p>
        </p:txBody>
      </p:sp>
      <p:sp>
        <p:nvSpPr>
          <p:cNvPr id="39" name="object 39"/>
          <p:cNvSpPr txBox="1"/>
          <p:nvPr/>
        </p:nvSpPr>
        <p:spPr>
          <a:xfrm>
            <a:off x="8254238" y="6233261"/>
            <a:ext cx="3632200" cy="233397"/>
          </a:xfrm>
          <a:prstGeom prst="rect">
            <a:avLst/>
          </a:prstGeom>
        </p:spPr>
        <p:txBody>
          <a:bodyPr vert="horz" wrap="square" lIns="0" tIns="2540" rIns="0" bIns="0" rtlCol="0">
            <a:spAutoFit/>
          </a:bodyPr>
          <a:lstStyle/>
          <a:p>
            <a:pPr marL="12700">
              <a:lnSpc>
                <a:spcPct val="100000"/>
              </a:lnSpc>
              <a:spcBef>
                <a:spcPts val="20"/>
              </a:spcBef>
              <a:tabLst>
                <a:tab pos="3493135" algn="l"/>
              </a:tabLst>
            </a:pPr>
            <a:r>
              <a:rPr lang="en-US" sz="1500" baseline="2777">
                <a:solidFill>
                  <a:srgbClr val="3A3838"/>
                </a:solidFill>
                <a:latin typeface="Rubik Bold"/>
                <a:cs typeface="Rubik Bold"/>
              </a:rPr>
              <a:t>*Based</a:t>
            </a:r>
            <a:r>
              <a:rPr lang="en-US" sz="1500" spc="15" baseline="2777">
                <a:solidFill>
                  <a:srgbClr val="3A3838"/>
                </a:solidFill>
                <a:latin typeface="Rubik Bold"/>
                <a:cs typeface="Rubik Bold"/>
              </a:rPr>
              <a:t> </a:t>
            </a:r>
            <a:r>
              <a:rPr lang="en-US" sz="1500" baseline="2777">
                <a:solidFill>
                  <a:srgbClr val="3A3838"/>
                </a:solidFill>
                <a:latin typeface="Rubik Bold"/>
                <a:cs typeface="Rubik Bold"/>
              </a:rPr>
              <a:t>on</a:t>
            </a:r>
            <a:r>
              <a:rPr lang="en-US" sz="1500" spc="-15" baseline="2777">
                <a:solidFill>
                  <a:srgbClr val="3A3838"/>
                </a:solidFill>
                <a:latin typeface="Rubik Bold"/>
                <a:cs typeface="Rubik Bold"/>
              </a:rPr>
              <a:t> </a:t>
            </a:r>
            <a:r>
              <a:rPr lang="en-US" sz="1500" baseline="2777">
                <a:solidFill>
                  <a:srgbClr val="3A3838"/>
                </a:solidFill>
                <a:latin typeface="Rubik Bold"/>
                <a:cs typeface="Rubik Bold"/>
              </a:rPr>
              <a:t>Morningstar’s</a:t>
            </a:r>
            <a:r>
              <a:rPr lang="en-US" sz="1500" spc="-30" baseline="2777">
                <a:solidFill>
                  <a:srgbClr val="3A3838"/>
                </a:solidFill>
                <a:latin typeface="Rubik Bold"/>
                <a:cs typeface="Rubik Bold"/>
              </a:rPr>
              <a:t> </a:t>
            </a:r>
            <a:r>
              <a:rPr lang="en-US" sz="1500" baseline="2777">
                <a:solidFill>
                  <a:srgbClr val="3A3838"/>
                </a:solidFill>
                <a:latin typeface="Rubik Bold"/>
                <a:cs typeface="Rubik Bold"/>
              </a:rPr>
              <a:t>“Why</a:t>
            </a:r>
            <a:r>
              <a:rPr lang="en-US" sz="1500" spc="7" baseline="2777">
                <a:solidFill>
                  <a:srgbClr val="3A3838"/>
                </a:solidFill>
                <a:latin typeface="Rubik Bold"/>
                <a:cs typeface="Rubik Bold"/>
              </a:rPr>
              <a:t> </a:t>
            </a:r>
            <a:r>
              <a:rPr lang="en-US" sz="1500" baseline="2777">
                <a:solidFill>
                  <a:srgbClr val="3A3838"/>
                </a:solidFill>
                <a:latin typeface="Rubik Bold"/>
                <a:cs typeface="Rubik Bold"/>
              </a:rPr>
              <a:t>Economic</a:t>
            </a:r>
            <a:r>
              <a:rPr lang="en-US" sz="1500" spc="-22" baseline="2777">
                <a:solidFill>
                  <a:srgbClr val="3A3838"/>
                </a:solidFill>
                <a:latin typeface="Rubik Bold"/>
                <a:cs typeface="Rubik Bold"/>
              </a:rPr>
              <a:t> </a:t>
            </a:r>
            <a:r>
              <a:rPr lang="en-US" sz="1500" baseline="2777">
                <a:solidFill>
                  <a:srgbClr val="3A3838"/>
                </a:solidFill>
                <a:latin typeface="Rubik Bold"/>
                <a:cs typeface="Rubik Bold"/>
              </a:rPr>
              <a:t>Moats</a:t>
            </a:r>
            <a:r>
              <a:rPr lang="en-US" sz="1500" spc="-22" baseline="2777">
                <a:solidFill>
                  <a:srgbClr val="3A3838"/>
                </a:solidFill>
                <a:latin typeface="Rubik Bold"/>
                <a:cs typeface="Rubik Bold"/>
              </a:rPr>
              <a:t> </a:t>
            </a:r>
            <a:r>
              <a:rPr lang="en-US" sz="1500" spc="-15" baseline="2777">
                <a:solidFill>
                  <a:srgbClr val="3A3838"/>
                </a:solidFill>
                <a:latin typeface="Rubik Bold"/>
                <a:cs typeface="Rubik Bold"/>
              </a:rPr>
              <a:t>Matter”</a:t>
            </a:r>
            <a:endParaRPr sz="1200">
              <a:latin typeface="Rubik Light"/>
              <a:cs typeface="Rubik Light"/>
            </a:endParaRPr>
          </a:p>
        </p:txBody>
      </p:sp>
      <p:sp>
        <p:nvSpPr>
          <p:cNvPr id="40" name="Rectangle 39">
            <a:extLst>
              <a:ext uri="{FF2B5EF4-FFF2-40B4-BE49-F238E27FC236}">
                <a16:creationId xmlns:a16="http://schemas.microsoft.com/office/drawing/2014/main" id="{1D4642B0-01BF-9542-3E3E-842D44EB82E6}"/>
              </a:ext>
            </a:extLst>
          </p:cNvPr>
          <p:cNvSpPr/>
          <p:nvPr/>
        </p:nvSpPr>
        <p:spPr>
          <a:xfrm>
            <a:off x="10693146" y="125728"/>
            <a:ext cx="1422654" cy="636272"/>
          </a:xfrm>
          <a:prstGeom prst="rect">
            <a:avLst/>
          </a:prstGeom>
          <a:solidFill>
            <a:srgbClr val="005D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bject 13">
            <a:extLst>
              <a:ext uri="{FF2B5EF4-FFF2-40B4-BE49-F238E27FC236}">
                <a16:creationId xmlns:a16="http://schemas.microsoft.com/office/drawing/2014/main" id="{9DD7239C-1033-4F81-F9F0-5630AE80C99B}"/>
              </a:ext>
            </a:extLst>
          </p:cNvPr>
          <p:cNvSpPr txBox="1">
            <a:spLocks noGrp="1"/>
          </p:cNvSpPr>
          <p:nvPr>
            <p:ph type="sldNum" sz="quarter" idx="7"/>
          </p:nvPr>
        </p:nvSpPr>
        <p:spPr>
          <a:xfrm>
            <a:off x="11716511" y="6546342"/>
            <a:ext cx="360171" cy="214802"/>
          </a:xfrm>
          <a:prstGeom prst="rect">
            <a:avLst/>
          </a:prstGeom>
        </p:spPr>
        <p:txBody>
          <a:bodyPr vert="horz" wrap="square" lIns="0" tIns="29845" rIns="0" bIns="0" rtlCol="0">
            <a:spAutoFit/>
          </a:bodyPr>
          <a:lstStyle/>
          <a:p>
            <a:pPr marL="137795">
              <a:lnSpc>
                <a:spcPct val="100000"/>
              </a:lnSpc>
              <a:spcBef>
                <a:spcPts val="235"/>
              </a:spcBef>
            </a:pPr>
            <a:fld id="{81D60167-4931-47E6-BA6A-407CBD079E47}" type="slidenum">
              <a:rPr lang="en-IN" dirty="0">
                <a:latin typeface="Rubik Bold"/>
                <a:cs typeface="Rubik Bold"/>
              </a:rPr>
              <a:t>5</a:t>
            </a:fld>
            <a:endParaRPr lang="en-IN">
              <a:latin typeface="Rubik Bold"/>
              <a:cs typeface="Rubik Bold"/>
            </a:endParaRPr>
          </a:p>
        </p:txBody>
      </p:sp>
      <p:sp>
        <p:nvSpPr>
          <p:cNvPr id="48" name="TextBox 47">
            <a:extLst>
              <a:ext uri="{FF2B5EF4-FFF2-40B4-BE49-F238E27FC236}">
                <a16:creationId xmlns:a16="http://schemas.microsoft.com/office/drawing/2014/main" id="{72D01AAF-187B-37B4-B076-777C310E0952}"/>
              </a:ext>
            </a:extLst>
          </p:cNvPr>
          <p:cNvSpPr txBox="1"/>
          <p:nvPr/>
        </p:nvSpPr>
        <p:spPr>
          <a:xfrm>
            <a:off x="65695" y="6553521"/>
            <a:ext cx="3752950" cy="276999"/>
          </a:xfrm>
          <a:prstGeom prst="rect">
            <a:avLst/>
          </a:prstGeom>
          <a:noFill/>
        </p:spPr>
        <p:txBody>
          <a:bodyPr wrap="none" rtlCol="0">
            <a:spAutoFit/>
          </a:bodyPr>
          <a:lstStyle/>
          <a:p>
            <a:r>
              <a:rPr lang="fr-FR" sz="1200" b="1">
                <a:solidFill>
                  <a:srgbClr val="005CAC"/>
                </a:solidFill>
                <a:latin typeface="Rubik Bold" pitchFamily="2" charset="-79"/>
                <a:cs typeface="Rubik Bold" pitchFamily="2" charset="-79"/>
              </a:rPr>
              <a:t>BAJAJ FINSERV ASSET MANAGEMENT LIMITED</a:t>
            </a:r>
            <a:endParaRPr lang="en-US" sz="1200" b="1">
              <a:solidFill>
                <a:srgbClr val="005CAC"/>
              </a:solidFill>
              <a:latin typeface="Rubik Bold" pitchFamily="2" charset="-79"/>
              <a:cs typeface="Rubik Bold" pitchFamily="2" charset="-79"/>
            </a:endParaRPr>
          </a:p>
        </p:txBody>
      </p:sp>
      <p:pic>
        <p:nvPicPr>
          <p:cNvPr id="49" name="Graphic 48">
            <a:extLst>
              <a:ext uri="{FF2B5EF4-FFF2-40B4-BE49-F238E27FC236}">
                <a16:creationId xmlns:a16="http://schemas.microsoft.com/office/drawing/2014/main" id="{FDFFEE19-87E2-B1AB-0482-AC6F80DD5F77}"/>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0666249" y="120671"/>
            <a:ext cx="1401991" cy="5956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1F1F1"/>
          </a:solidFill>
        </p:spPr>
        <p:txBody>
          <a:bodyPr wrap="square" lIns="0" tIns="0" rIns="0" bIns="0" rtlCol="0"/>
          <a:lstStyle/>
          <a:p>
            <a:endParaRPr/>
          </a:p>
        </p:txBody>
      </p:sp>
      <p:pic>
        <p:nvPicPr>
          <p:cNvPr id="3" name="object 3"/>
          <p:cNvPicPr/>
          <p:nvPr/>
        </p:nvPicPr>
        <p:blipFill>
          <a:blip r:embed="rId2" cstate="print"/>
          <a:stretch>
            <a:fillRect/>
          </a:stretch>
        </p:blipFill>
        <p:spPr>
          <a:xfrm>
            <a:off x="7374635" y="1602485"/>
            <a:ext cx="4814316" cy="5255512"/>
          </a:xfrm>
          <a:prstGeom prst="rect">
            <a:avLst/>
          </a:prstGeom>
        </p:spPr>
      </p:pic>
      <p:sp>
        <p:nvSpPr>
          <p:cNvPr id="7" name="object 7"/>
          <p:cNvSpPr txBox="1"/>
          <p:nvPr/>
        </p:nvSpPr>
        <p:spPr>
          <a:xfrm>
            <a:off x="4609084" y="3832860"/>
            <a:ext cx="2255520" cy="259045"/>
          </a:xfrm>
          <a:prstGeom prst="rect">
            <a:avLst/>
          </a:prstGeom>
        </p:spPr>
        <p:txBody>
          <a:bodyPr vert="horz" wrap="square" lIns="0" tIns="12700" rIns="0" bIns="0" rtlCol="0">
            <a:spAutoFit/>
          </a:bodyPr>
          <a:lstStyle/>
          <a:p>
            <a:pPr marL="12700">
              <a:lnSpc>
                <a:spcPct val="100000"/>
              </a:lnSpc>
              <a:spcBef>
                <a:spcPts val="100"/>
              </a:spcBef>
            </a:pPr>
            <a:r>
              <a:rPr lang="en-IN" sz="1600">
                <a:solidFill>
                  <a:srgbClr val="1F271F"/>
                </a:solidFill>
                <a:latin typeface="Aptos" panose="020B0004020202020204" pitchFamily="34" charset="0"/>
                <a:cs typeface="Rubik Bold"/>
              </a:rPr>
              <a:t>Competitive</a:t>
            </a:r>
            <a:r>
              <a:rPr lang="en-IN" sz="1600" spc="10">
                <a:solidFill>
                  <a:srgbClr val="1F271F"/>
                </a:solidFill>
                <a:latin typeface="Aptos" panose="020B0004020202020204" pitchFamily="34" charset="0"/>
                <a:cs typeface="Rubik Bold"/>
              </a:rPr>
              <a:t> </a:t>
            </a:r>
            <a:r>
              <a:rPr lang="en-IN" sz="1600" spc="-10">
                <a:solidFill>
                  <a:srgbClr val="1F271F"/>
                </a:solidFill>
                <a:latin typeface="Aptos" panose="020B0004020202020204" pitchFamily="34" charset="0"/>
                <a:cs typeface="Rubik Bold"/>
              </a:rPr>
              <a:t>Advantage</a:t>
            </a:r>
            <a:endParaRPr lang="en-IN" sz="1600">
              <a:latin typeface="Aptos" panose="020B0004020202020204" pitchFamily="34" charset="0"/>
              <a:cs typeface="Rubik Bold"/>
            </a:endParaRPr>
          </a:p>
        </p:txBody>
      </p:sp>
      <p:sp>
        <p:nvSpPr>
          <p:cNvPr id="8" name="object 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t>Why Moat</a:t>
            </a:r>
            <a:r>
              <a:rPr spc="-10"/>
              <a:t> </a:t>
            </a:r>
            <a:r>
              <a:t>Based </a:t>
            </a:r>
            <a:r>
              <a:rPr spc="-10"/>
              <a:t>Investing?</a:t>
            </a:r>
          </a:p>
        </p:txBody>
      </p:sp>
      <p:sp>
        <p:nvSpPr>
          <p:cNvPr id="9" name="object 9"/>
          <p:cNvSpPr/>
          <p:nvPr/>
        </p:nvSpPr>
        <p:spPr>
          <a:xfrm>
            <a:off x="427481" y="799337"/>
            <a:ext cx="1095375" cy="57150"/>
          </a:xfrm>
          <a:custGeom>
            <a:avLst/>
            <a:gdLst/>
            <a:ahLst/>
            <a:cxnLst/>
            <a:rect l="l" t="t" r="r" b="b"/>
            <a:pathLst>
              <a:path w="1095375" h="57150">
                <a:moveTo>
                  <a:pt x="1094994" y="0"/>
                </a:moveTo>
                <a:lnTo>
                  <a:pt x="0" y="0"/>
                </a:lnTo>
                <a:lnTo>
                  <a:pt x="0" y="57150"/>
                </a:lnTo>
                <a:lnTo>
                  <a:pt x="1094994" y="57150"/>
                </a:lnTo>
                <a:lnTo>
                  <a:pt x="1094994" y="0"/>
                </a:lnTo>
                <a:close/>
              </a:path>
            </a:pathLst>
          </a:custGeom>
          <a:solidFill>
            <a:srgbClr val="005DAC"/>
          </a:solidFill>
        </p:spPr>
        <p:txBody>
          <a:bodyPr wrap="square" lIns="0" tIns="0" rIns="0" bIns="0" rtlCol="0"/>
          <a:lstStyle/>
          <a:p>
            <a:endParaRPr/>
          </a:p>
        </p:txBody>
      </p:sp>
      <p:pic>
        <p:nvPicPr>
          <p:cNvPr id="10" name="object 10"/>
          <p:cNvPicPr/>
          <p:nvPr/>
        </p:nvPicPr>
        <p:blipFill>
          <a:blip r:embed="rId3" cstate="print"/>
          <a:stretch>
            <a:fillRect/>
          </a:stretch>
        </p:blipFill>
        <p:spPr>
          <a:xfrm>
            <a:off x="1388533" y="1454785"/>
            <a:ext cx="3148287" cy="4839970"/>
          </a:xfrm>
          <a:prstGeom prst="rect">
            <a:avLst/>
          </a:prstGeom>
        </p:spPr>
      </p:pic>
      <p:sp>
        <p:nvSpPr>
          <p:cNvPr id="11" name="object 11"/>
          <p:cNvSpPr txBox="1"/>
          <p:nvPr/>
        </p:nvSpPr>
        <p:spPr>
          <a:xfrm>
            <a:off x="438658" y="3320288"/>
            <a:ext cx="1610995" cy="1288494"/>
          </a:xfrm>
          <a:prstGeom prst="rect">
            <a:avLst/>
          </a:prstGeom>
        </p:spPr>
        <p:txBody>
          <a:bodyPr vert="horz" wrap="square" lIns="0" tIns="40005" rIns="0" bIns="0" rtlCol="0">
            <a:spAutoFit/>
          </a:bodyPr>
          <a:lstStyle/>
          <a:p>
            <a:pPr marL="12700" marR="5080">
              <a:lnSpc>
                <a:spcPct val="90000"/>
              </a:lnSpc>
              <a:spcBef>
                <a:spcPts val="315"/>
              </a:spcBef>
            </a:pPr>
            <a:r>
              <a:rPr lang="en-US" sz="1800" spc="-10" dirty="0">
                <a:solidFill>
                  <a:srgbClr val="1F271F"/>
                </a:solidFill>
                <a:latin typeface="Aptos" panose="020B0004020202020204" pitchFamily="34" charset="0"/>
                <a:cs typeface="Rubik Bold"/>
              </a:rPr>
              <a:t>Companies </a:t>
            </a:r>
            <a:r>
              <a:rPr lang="en-US" sz="1800" dirty="0">
                <a:solidFill>
                  <a:srgbClr val="1F271F"/>
                </a:solidFill>
                <a:latin typeface="Aptos" panose="020B0004020202020204" pitchFamily="34" charset="0"/>
                <a:cs typeface="Rubik Bold"/>
              </a:rPr>
              <a:t>with</a:t>
            </a:r>
            <a:r>
              <a:rPr lang="en-US" sz="1800" spc="-10" dirty="0">
                <a:solidFill>
                  <a:srgbClr val="1F271F"/>
                </a:solidFill>
                <a:latin typeface="Aptos" panose="020B0004020202020204" pitchFamily="34" charset="0"/>
                <a:cs typeface="Rubik Bold"/>
              </a:rPr>
              <a:t> economic </a:t>
            </a:r>
            <a:r>
              <a:rPr lang="en-US" sz="1800" dirty="0">
                <a:solidFill>
                  <a:srgbClr val="1F271F"/>
                </a:solidFill>
                <a:latin typeface="Aptos" panose="020B0004020202020204" pitchFamily="34" charset="0"/>
                <a:cs typeface="Rubik Bold"/>
              </a:rPr>
              <a:t>moats</a:t>
            </a:r>
            <a:r>
              <a:rPr lang="en-US" sz="1800" spc="-10" dirty="0">
                <a:solidFill>
                  <a:srgbClr val="1F271F"/>
                </a:solidFill>
                <a:latin typeface="Aptos" panose="020B0004020202020204" pitchFamily="34" charset="0"/>
                <a:cs typeface="Rubik Bold"/>
              </a:rPr>
              <a:t> possess characteristics </a:t>
            </a:r>
            <a:r>
              <a:rPr lang="en-US" sz="1800" dirty="0">
                <a:solidFill>
                  <a:srgbClr val="1F271F"/>
                </a:solidFill>
                <a:latin typeface="Aptos" panose="020B0004020202020204" pitchFamily="34" charset="0"/>
                <a:cs typeface="Rubik Bold"/>
              </a:rPr>
              <a:t>that</a:t>
            </a:r>
            <a:r>
              <a:rPr lang="en-US" sz="1800" spc="-15" dirty="0">
                <a:solidFill>
                  <a:srgbClr val="1F271F"/>
                </a:solidFill>
                <a:latin typeface="Aptos" panose="020B0004020202020204" pitchFamily="34" charset="0"/>
                <a:cs typeface="Rubik Bold"/>
              </a:rPr>
              <a:t> </a:t>
            </a:r>
            <a:r>
              <a:rPr lang="en-US" sz="1800" dirty="0">
                <a:solidFill>
                  <a:srgbClr val="1F271F"/>
                </a:solidFill>
                <a:latin typeface="Aptos" panose="020B0004020202020204" pitchFamily="34" charset="0"/>
                <a:cs typeface="Rubik Bold"/>
              </a:rPr>
              <a:t>leads</a:t>
            </a:r>
            <a:r>
              <a:rPr lang="en-US" sz="1800" spc="-15" dirty="0">
                <a:solidFill>
                  <a:srgbClr val="1F271F"/>
                </a:solidFill>
                <a:latin typeface="Aptos" panose="020B0004020202020204" pitchFamily="34" charset="0"/>
                <a:cs typeface="Rubik Bold"/>
              </a:rPr>
              <a:t> </a:t>
            </a:r>
            <a:r>
              <a:rPr lang="en-US" sz="1800" spc="-25" dirty="0">
                <a:solidFill>
                  <a:srgbClr val="1F271F"/>
                </a:solidFill>
                <a:latin typeface="Aptos" panose="020B0004020202020204" pitchFamily="34" charset="0"/>
                <a:cs typeface="Rubik Bold"/>
              </a:rPr>
              <a:t>to</a:t>
            </a:r>
            <a:endParaRPr lang="en-US" sz="1800" dirty="0">
              <a:latin typeface="Aptos" panose="020B0004020202020204" pitchFamily="34" charset="0"/>
              <a:cs typeface="Rubik Bold"/>
            </a:endParaRPr>
          </a:p>
        </p:txBody>
      </p:sp>
      <p:sp>
        <p:nvSpPr>
          <p:cNvPr id="12" name="object 12"/>
          <p:cNvSpPr txBox="1"/>
          <p:nvPr/>
        </p:nvSpPr>
        <p:spPr>
          <a:xfrm>
            <a:off x="3693667" y="1526286"/>
            <a:ext cx="2205990" cy="259045"/>
          </a:xfrm>
          <a:prstGeom prst="rect">
            <a:avLst/>
          </a:prstGeom>
        </p:spPr>
        <p:txBody>
          <a:bodyPr vert="horz" wrap="square" lIns="0" tIns="12700" rIns="0" bIns="0" rtlCol="0">
            <a:spAutoFit/>
          </a:bodyPr>
          <a:lstStyle/>
          <a:p>
            <a:pPr marL="12700">
              <a:lnSpc>
                <a:spcPct val="100000"/>
              </a:lnSpc>
              <a:spcBef>
                <a:spcPts val="100"/>
              </a:spcBef>
            </a:pPr>
            <a:r>
              <a:rPr lang="en-IN" sz="1600">
                <a:solidFill>
                  <a:srgbClr val="1F271F"/>
                </a:solidFill>
                <a:latin typeface="Aptos" panose="020B0004020202020204" pitchFamily="34" charset="0"/>
                <a:cs typeface="Rubik Bold"/>
              </a:rPr>
              <a:t>Rapid</a:t>
            </a:r>
            <a:r>
              <a:rPr lang="en-IN" sz="1600" spc="-15">
                <a:solidFill>
                  <a:srgbClr val="1F271F"/>
                </a:solidFill>
                <a:latin typeface="Aptos" panose="020B0004020202020204" pitchFamily="34" charset="0"/>
                <a:cs typeface="Rubik Bold"/>
              </a:rPr>
              <a:t> </a:t>
            </a:r>
            <a:r>
              <a:rPr lang="en-IN" sz="1600">
                <a:solidFill>
                  <a:srgbClr val="1F271F"/>
                </a:solidFill>
                <a:latin typeface="Aptos" panose="020B0004020202020204" pitchFamily="34" charset="0"/>
                <a:cs typeface="Rubik Bold"/>
              </a:rPr>
              <a:t>Growth</a:t>
            </a:r>
            <a:r>
              <a:rPr lang="en-IN" sz="1600" spc="-15">
                <a:solidFill>
                  <a:srgbClr val="1F271F"/>
                </a:solidFill>
                <a:latin typeface="Aptos" panose="020B0004020202020204" pitchFamily="34" charset="0"/>
                <a:cs typeface="Rubik Bold"/>
              </a:rPr>
              <a:t> </a:t>
            </a:r>
            <a:r>
              <a:rPr lang="en-IN" sz="1600" spc="-10">
                <a:solidFill>
                  <a:srgbClr val="1F271F"/>
                </a:solidFill>
                <a:latin typeface="Aptos" panose="020B0004020202020204" pitchFamily="34" charset="0"/>
                <a:cs typeface="Rubik Bold"/>
              </a:rPr>
              <a:t>Potential</a:t>
            </a:r>
            <a:endParaRPr lang="en-IN" sz="1600">
              <a:latin typeface="Aptos" panose="020B0004020202020204" pitchFamily="34" charset="0"/>
              <a:cs typeface="Rubik Bold"/>
            </a:endParaRPr>
          </a:p>
        </p:txBody>
      </p:sp>
      <p:sp>
        <p:nvSpPr>
          <p:cNvPr id="13" name="object 13"/>
          <p:cNvSpPr txBox="1"/>
          <p:nvPr/>
        </p:nvSpPr>
        <p:spPr>
          <a:xfrm>
            <a:off x="4370578" y="2519933"/>
            <a:ext cx="1145540" cy="259045"/>
          </a:xfrm>
          <a:prstGeom prst="rect">
            <a:avLst/>
          </a:prstGeom>
        </p:spPr>
        <p:txBody>
          <a:bodyPr vert="horz" wrap="square" lIns="0" tIns="12700" rIns="0" bIns="0" rtlCol="0">
            <a:spAutoFit/>
          </a:bodyPr>
          <a:lstStyle/>
          <a:p>
            <a:pPr marL="12700">
              <a:lnSpc>
                <a:spcPct val="100000"/>
              </a:lnSpc>
              <a:spcBef>
                <a:spcPts val="100"/>
              </a:spcBef>
            </a:pPr>
            <a:r>
              <a:rPr lang="en-IN" sz="1600">
                <a:solidFill>
                  <a:srgbClr val="1F271F"/>
                </a:solidFill>
                <a:latin typeface="Aptos" panose="020B0004020202020204" pitchFamily="34" charset="0"/>
                <a:cs typeface="Rubik Bold"/>
              </a:rPr>
              <a:t>High</a:t>
            </a:r>
            <a:r>
              <a:rPr lang="en-IN" sz="1600" spc="-5">
                <a:solidFill>
                  <a:srgbClr val="1F271F"/>
                </a:solidFill>
                <a:latin typeface="Aptos" panose="020B0004020202020204" pitchFamily="34" charset="0"/>
                <a:cs typeface="Rubik Bold"/>
              </a:rPr>
              <a:t> </a:t>
            </a:r>
            <a:r>
              <a:rPr lang="en-IN" sz="1600" spc="-10">
                <a:solidFill>
                  <a:srgbClr val="1F271F"/>
                </a:solidFill>
                <a:latin typeface="Aptos" panose="020B0004020202020204" pitchFamily="34" charset="0"/>
                <a:cs typeface="Rubik Bold"/>
              </a:rPr>
              <a:t>Profits</a:t>
            </a:r>
            <a:endParaRPr lang="en-IN" sz="1600">
              <a:latin typeface="Aptos" panose="020B0004020202020204" pitchFamily="34" charset="0"/>
              <a:cs typeface="Rubik Bold"/>
            </a:endParaRPr>
          </a:p>
        </p:txBody>
      </p:sp>
      <p:sp>
        <p:nvSpPr>
          <p:cNvPr id="14" name="object 14"/>
          <p:cNvSpPr txBox="1"/>
          <p:nvPr/>
        </p:nvSpPr>
        <p:spPr>
          <a:xfrm>
            <a:off x="4404105" y="4988814"/>
            <a:ext cx="1403985" cy="259045"/>
          </a:xfrm>
          <a:prstGeom prst="rect">
            <a:avLst/>
          </a:prstGeom>
        </p:spPr>
        <p:txBody>
          <a:bodyPr vert="horz" wrap="square" lIns="0" tIns="12700" rIns="0" bIns="0" rtlCol="0">
            <a:spAutoFit/>
          </a:bodyPr>
          <a:lstStyle/>
          <a:p>
            <a:pPr marL="12700">
              <a:lnSpc>
                <a:spcPct val="100000"/>
              </a:lnSpc>
              <a:spcBef>
                <a:spcPts val="100"/>
              </a:spcBef>
            </a:pPr>
            <a:r>
              <a:rPr lang="en-IN" sz="1600" dirty="0">
                <a:solidFill>
                  <a:srgbClr val="1F271F"/>
                </a:solidFill>
                <a:latin typeface="Aptos" panose="020B0004020202020204" pitchFamily="34" charset="0"/>
                <a:cs typeface="Rubik Bold"/>
              </a:rPr>
              <a:t>Risk </a:t>
            </a:r>
            <a:r>
              <a:rPr lang="en-IN" sz="1600" spc="-10" dirty="0">
                <a:solidFill>
                  <a:srgbClr val="1F271F"/>
                </a:solidFill>
                <a:latin typeface="Aptos" panose="020B0004020202020204" pitchFamily="34" charset="0"/>
                <a:cs typeface="Rubik Bold"/>
              </a:rPr>
              <a:t>Mitigation</a:t>
            </a:r>
            <a:endParaRPr lang="en-IN" sz="1600" dirty="0">
              <a:latin typeface="Aptos" panose="020B0004020202020204" pitchFamily="34" charset="0"/>
              <a:cs typeface="Rubik Bold"/>
            </a:endParaRPr>
          </a:p>
        </p:txBody>
      </p:sp>
      <p:sp>
        <p:nvSpPr>
          <p:cNvPr id="15" name="object 15"/>
          <p:cNvSpPr txBox="1"/>
          <p:nvPr/>
        </p:nvSpPr>
        <p:spPr>
          <a:xfrm>
            <a:off x="3628135" y="5961379"/>
            <a:ext cx="2752090" cy="259045"/>
          </a:xfrm>
          <a:prstGeom prst="rect">
            <a:avLst/>
          </a:prstGeom>
        </p:spPr>
        <p:txBody>
          <a:bodyPr vert="horz" wrap="square" lIns="0" tIns="12700" rIns="0" bIns="0" rtlCol="0">
            <a:spAutoFit/>
          </a:bodyPr>
          <a:lstStyle/>
          <a:p>
            <a:pPr marL="12700">
              <a:lnSpc>
                <a:spcPct val="100000"/>
              </a:lnSpc>
              <a:spcBef>
                <a:spcPts val="100"/>
              </a:spcBef>
            </a:pPr>
            <a:r>
              <a:rPr lang="en-IN" sz="1600">
                <a:solidFill>
                  <a:srgbClr val="1F271F"/>
                </a:solidFill>
                <a:latin typeface="Aptos" panose="020B0004020202020204" pitchFamily="34" charset="0"/>
                <a:cs typeface="Rubik Bold"/>
              </a:rPr>
              <a:t>Capitalizing</a:t>
            </a:r>
            <a:r>
              <a:rPr lang="en-IN" sz="1600" spc="-35">
                <a:solidFill>
                  <a:srgbClr val="1F271F"/>
                </a:solidFill>
                <a:latin typeface="Aptos" panose="020B0004020202020204" pitchFamily="34" charset="0"/>
                <a:cs typeface="Rubik Bold"/>
              </a:rPr>
              <a:t> </a:t>
            </a:r>
            <a:r>
              <a:rPr lang="en-IN" sz="1600">
                <a:solidFill>
                  <a:srgbClr val="1F271F"/>
                </a:solidFill>
                <a:latin typeface="Aptos" panose="020B0004020202020204" pitchFamily="34" charset="0"/>
                <a:cs typeface="Rubik Bold"/>
              </a:rPr>
              <a:t>on</a:t>
            </a:r>
            <a:r>
              <a:rPr lang="en-IN" sz="1600" spc="-20">
                <a:solidFill>
                  <a:srgbClr val="1F271F"/>
                </a:solidFill>
                <a:latin typeface="Aptos" panose="020B0004020202020204" pitchFamily="34" charset="0"/>
                <a:cs typeface="Rubik Bold"/>
              </a:rPr>
              <a:t> </a:t>
            </a:r>
            <a:r>
              <a:rPr lang="en-IN" sz="1600" spc="-10">
                <a:solidFill>
                  <a:srgbClr val="1F271F"/>
                </a:solidFill>
                <a:latin typeface="Aptos" panose="020B0004020202020204" pitchFamily="34" charset="0"/>
                <a:cs typeface="Rubik Bold"/>
              </a:rPr>
              <a:t>Opportunities</a:t>
            </a:r>
            <a:endParaRPr lang="en-IN" sz="1600">
              <a:latin typeface="Aptos" panose="020B0004020202020204" pitchFamily="34" charset="0"/>
              <a:cs typeface="Rubik Bold"/>
            </a:endParaRPr>
          </a:p>
        </p:txBody>
      </p:sp>
      <p:sp>
        <p:nvSpPr>
          <p:cNvPr id="19" name="TextBox 18">
            <a:extLst>
              <a:ext uri="{FF2B5EF4-FFF2-40B4-BE49-F238E27FC236}">
                <a16:creationId xmlns:a16="http://schemas.microsoft.com/office/drawing/2014/main" id="{ABF1C103-F991-F677-554D-878F87B3FE21}"/>
              </a:ext>
            </a:extLst>
          </p:cNvPr>
          <p:cNvSpPr txBox="1"/>
          <p:nvPr/>
        </p:nvSpPr>
        <p:spPr>
          <a:xfrm>
            <a:off x="65695" y="6553521"/>
            <a:ext cx="3366627" cy="276999"/>
          </a:xfrm>
          <a:prstGeom prst="rect">
            <a:avLst/>
          </a:prstGeom>
          <a:noFill/>
        </p:spPr>
        <p:txBody>
          <a:bodyPr wrap="none" rtlCol="0">
            <a:spAutoFit/>
          </a:bodyPr>
          <a:lstStyle/>
          <a:p>
            <a:r>
              <a:rPr lang="fr-FR" sz="1200" b="1">
                <a:solidFill>
                  <a:srgbClr val="005CAC"/>
                </a:solidFill>
                <a:latin typeface="Aptos" panose="020B0004020202020204" pitchFamily="34" charset="0"/>
                <a:cs typeface="Rubik Bold" pitchFamily="2" charset="-79"/>
              </a:rPr>
              <a:t>BAJAJ FINSERV ASSET MANAGEMENT LIMITED</a:t>
            </a:r>
            <a:endParaRPr lang="en-US" sz="1200" b="1">
              <a:solidFill>
                <a:srgbClr val="005CAC"/>
              </a:solidFill>
              <a:latin typeface="Aptos" panose="020B0004020202020204" pitchFamily="34" charset="0"/>
              <a:cs typeface="Rubik Bold" pitchFamily="2" charset="-79"/>
            </a:endParaRPr>
          </a:p>
        </p:txBody>
      </p:sp>
      <p:pic>
        <p:nvPicPr>
          <p:cNvPr id="23" name="Picture 22" descr="A blue and black sign with white text&#10;&#10;AI-generated content may be incorrect.">
            <a:extLst>
              <a:ext uri="{FF2B5EF4-FFF2-40B4-BE49-F238E27FC236}">
                <a16:creationId xmlns:a16="http://schemas.microsoft.com/office/drawing/2014/main" id="{FC0BA6C1-BF78-19C6-F449-9CAFA6CC62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6249" y="123340"/>
            <a:ext cx="1401991" cy="5910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80" y="1705397"/>
            <a:ext cx="12192000" cy="1005205"/>
            <a:chOff x="380" y="1705397"/>
            <a:chExt cx="12192000" cy="1005205"/>
          </a:xfrm>
        </p:grpSpPr>
        <p:sp>
          <p:nvSpPr>
            <p:cNvPr id="3" name="object 3"/>
            <p:cNvSpPr/>
            <p:nvPr/>
          </p:nvSpPr>
          <p:spPr>
            <a:xfrm>
              <a:off x="380" y="2174366"/>
              <a:ext cx="1522730" cy="0"/>
            </a:xfrm>
            <a:custGeom>
              <a:avLst/>
              <a:gdLst/>
              <a:ahLst/>
              <a:cxnLst/>
              <a:rect l="l" t="t" r="r" b="b"/>
              <a:pathLst>
                <a:path w="1522730">
                  <a:moveTo>
                    <a:pt x="0" y="0"/>
                  </a:moveTo>
                  <a:lnTo>
                    <a:pt x="1522603" y="0"/>
                  </a:lnTo>
                </a:path>
              </a:pathLst>
            </a:custGeom>
            <a:ln w="12700">
              <a:solidFill>
                <a:srgbClr val="005DAC"/>
              </a:solidFill>
            </a:ln>
          </p:spPr>
          <p:txBody>
            <a:bodyPr wrap="square" lIns="0" tIns="0" rIns="0" bIns="0" rtlCol="0"/>
            <a:lstStyle/>
            <a:p>
              <a:endParaRPr/>
            </a:p>
          </p:txBody>
        </p:sp>
        <p:pic>
          <p:nvPicPr>
            <p:cNvPr id="4" name="object 4"/>
            <p:cNvPicPr/>
            <p:nvPr/>
          </p:nvPicPr>
          <p:blipFill>
            <a:blip r:embed="rId2" cstate="print"/>
            <a:stretch>
              <a:fillRect/>
            </a:stretch>
          </p:blipFill>
          <p:spPr>
            <a:xfrm>
              <a:off x="1503228" y="1733776"/>
              <a:ext cx="875616" cy="947878"/>
            </a:xfrm>
            <a:prstGeom prst="rect">
              <a:avLst/>
            </a:prstGeom>
          </p:spPr>
        </p:pic>
        <p:pic>
          <p:nvPicPr>
            <p:cNvPr id="5" name="object 5"/>
            <p:cNvPicPr/>
            <p:nvPr/>
          </p:nvPicPr>
          <p:blipFill>
            <a:blip r:embed="rId3" cstate="print"/>
            <a:stretch>
              <a:fillRect/>
            </a:stretch>
          </p:blipFill>
          <p:spPr>
            <a:xfrm>
              <a:off x="1457741" y="1705397"/>
              <a:ext cx="966589" cy="1004637"/>
            </a:xfrm>
            <a:prstGeom prst="rect">
              <a:avLst/>
            </a:prstGeom>
          </p:spPr>
        </p:pic>
        <p:sp>
          <p:nvSpPr>
            <p:cNvPr id="6" name="object 6"/>
            <p:cNvSpPr/>
            <p:nvPr/>
          </p:nvSpPr>
          <p:spPr>
            <a:xfrm>
              <a:off x="1709360" y="1937054"/>
              <a:ext cx="520065" cy="380365"/>
            </a:xfrm>
            <a:custGeom>
              <a:avLst/>
              <a:gdLst/>
              <a:ahLst/>
              <a:cxnLst/>
              <a:rect l="l" t="t" r="r" b="b"/>
              <a:pathLst>
                <a:path w="520064" h="380364">
                  <a:moveTo>
                    <a:pt x="147848" y="0"/>
                  </a:moveTo>
                  <a:lnTo>
                    <a:pt x="135671" y="3355"/>
                  </a:lnTo>
                  <a:lnTo>
                    <a:pt x="123923" y="10367"/>
                  </a:lnTo>
                  <a:lnTo>
                    <a:pt x="116982" y="15345"/>
                  </a:lnTo>
                  <a:lnTo>
                    <a:pt x="109756" y="19452"/>
                  </a:lnTo>
                  <a:lnTo>
                    <a:pt x="101874" y="22116"/>
                  </a:lnTo>
                  <a:lnTo>
                    <a:pt x="92963" y="22767"/>
                  </a:lnTo>
                  <a:lnTo>
                    <a:pt x="70260" y="23920"/>
                  </a:lnTo>
                  <a:lnTo>
                    <a:pt x="54113" y="31072"/>
                  </a:lnTo>
                  <a:lnTo>
                    <a:pt x="43377" y="45113"/>
                  </a:lnTo>
                  <a:lnTo>
                    <a:pt x="36838" y="67201"/>
                  </a:lnTo>
                  <a:lnTo>
                    <a:pt x="34711" y="75794"/>
                  </a:lnTo>
                  <a:lnTo>
                    <a:pt x="31019" y="84051"/>
                  </a:lnTo>
                  <a:lnTo>
                    <a:pt x="25937" y="91519"/>
                  </a:lnTo>
                  <a:lnTo>
                    <a:pt x="19571" y="98011"/>
                  </a:lnTo>
                  <a:lnTo>
                    <a:pt x="9283" y="109843"/>
                  </a:lnTo>
                  <a:lnTo>
                    <a:pt x="3529" y="122746"/>
                  </a:lnTo>
                  <a:lnTo>
                    <a:pt x="2440" y="135246"/>
                  </a:lnTo>
                  <a:lnTo>
                    <a:pt x="2435" y="136440"/>
                  </a:lnTo>
                  <a:lnTo>
                    <a:pt x="5830" y="149507"/>
                  </a:lnTo>
                  <a:lnTo>
                    <a:pt x="8899" y="156426"/>
                  </a:lnTo>
                  <a:lnTo>
                    <a:pt x="14555" y="162252"/>
                  </a:lnTo>
                  <a:lnTo>
                    <a:pt x="17533" y="169125"/>
                  </a:lnTo>
                  <a:lnTo>
                    <a:pt x="20135" y="175305"/>
                  </a:lnTo>
                  <a:lnTo>
                    <a:pt x="22501" y="181652"/>
                  </a:lnTo>
                  <a:lnTo>
                    <a:pt x="24249" y="188085"/>
                  </a:lnTo>
                  <a:lnTo>
                    <a:pt x="27608" y="217247"/>
                  </a:lnTo>
                  <a:lnTo>
                    <a:pt x="35302" y="233197"/>
                  </a:lnTo>
                  <a:lnTo>
                    <a:pt x="49366" y="243516"/>
                  </a:lnTo>
                  <a:lnTo>
                    <a:pt x="71091" y="249349"/>
                  </a:lnTo>
                  <a:lnTo>
                    <a:pt x="80225" y="251633"/>
                  </a:lnTo>
                  <a:lnTo>
                    <a:pt x="88302" y="255575"/>
                  </a:lnTo>
                  <a:lnTo>
                    <a:pt x="95606" y="261292"/>
                  </a:lnTo>
                  <a:lnTo>
                    <a:pt x="102419" y="268902"/>
                  </a:lnTo>
                  <a:lnTo>
                    <a:pt x="70050" y="281781"/>
                  </a:lnTo>
                  <a:lnTo>
                    <a:pt x="11236" y="305253"/>
                  </a:lnTo>
                  <a:lnTo>
                    <a:pt x="3835" y="308751"/>
                  </a:lnTo>
                  <a:lnTo>
                    <a:pt x="258" y="312568"/>
                  </a:lnTo>
                  <a:lnTo>
                    <a:pt x="0" y="317885"/>
                  </a:lnTo>
                  <a:lnTo>
                    <a:pt x="2556" y="325882"/>
                  </a:lnTo>
                  <a:lnTo>
                    <a:pt x="18769" y="367370"/>
                  </a:lnTo>
                  <a:lnTo>
                    <a:pt x="32128" y="379781"/>
                  </a:lnTo>
                  <a:lnTo>
                    <a:pt x="40797" y="376835"/>
                  </a:lnTo>
                  <a:lnTo>
                    <a:pt x="84421" y="359279"/>
                  </a:lnTo>
                  <a:lnTo>
                    <a:pt x="34751" y="359279"/>
                  </a:lnTo>
                  <a:lnTo>
                    <a:pt x="19820" y="321045"/>
                  </a:lnTo>
                  <a:lnTo>
                    <a:pt x="117120" y="282654"/>
                  </a:lnTo>
                  <a:lnTo>
                    <a:pt x="119181" y="281739"/>
                  </a:lnTo>
                  <a:lnTo>
                    <a:pt x="121449" y="281436"/>
                  </a:lnTo>
                  <a:lnTo>
                    <a:pt x="147584" y="281436"/>
                  </a:lnTo>
                  <a:lnTo>
                    <a:pt x="158173" y="276805"/>
                  </a:lnTo>
                  <a:lnTo>
                    <a:pt x="168116" y="269633"/>
                  </a:lnTo>
                  <a:lnTo>
                    <a:pt x="173827" y="265772"/>
                  </a:lnTo>
                  <a:lnTo>
                    <a:pt x="134080" y="265772"/>
                  </a:lnTo>
                  <a:lnTo>
                    <a:pt x="125697" y="263125"/>
                  </a:lnTo>
                  <a:lnTo>
                    <a:pt x="117258" y="256731"/>
                  </a:lnTo>
                  <a:lnTo>
                    <a:pt x="105937" y="246768"/>
                  </a:lnTo>
                  <a:lnTo>
                    <a:pt x="93878" y="238912"/>
                  </a:lnTo>
                  <a:lnTo>
                    <a:pt x="80651" y="233365"/>
                  </a:lnTo>
                  <a:lnTo>
                    <a:pt x="65826" y="230327"/>
                  </a:lnTo>
                  <a:lnTo>
                    <a:pt x="55587" y="227529"/>
                  </a:lnTo>
                  <a:lnTo>
                    <a:pt x="48344" y="221761"/>
                  </a:lnTo>
                  <a:lnTo>
                    <a:pt x="44226" y="213290"/>
                  </a:lnTo>
                  <a:lnTo>
                    <a:pt x="43362" y="202384"/>
                  </a:lnTo>
                  <a:lnTo>
                    <a:pt x="43272" y="188971"/>
                  </a:lnTo>
                  <a:lnTo>
                    <a:pt x="40666" y="175936"/>
                  </a:lnTo>
                  <a:lnTo>
                    <a:pt x="35646" y="163627"/>
                  </a:lnTo>
                  <a:lnTo>
                    <a:pt x="28197" y="152190"/>
                  </a:lnTo>
                  <a:lnTo>
                    <a:pt x="21357" y="140586"/>
                  </a:lnTo>
                  <a:lnTo>
                    <a:pt x="19980" y="130094"/>
                  </a:lnTo>
                  <a:lnTo>
                    <a:pt x="24129" y="120103"/>
                  </a:lnTo>
                  <a:lnTo>
                    <a:pt x="33746" y="109799"/>
                  </a:lnTo>
                  <a:lnTo>
                    <a:pt x="42303" y="100560"/>
                  </a:lnTo>
                  <a:lnTo>
                    <a:pt x="48418" y="90256"/>
                  </a:lnTo>
                  <a:lnTo>
                    <a:pt x="52583" y="78997"/>
                  </a:lnTo>
                  <a:lnTo>
                    <a:pt x="55292" y="66895"/>
                  </a:lnTo>
                  <a:lnTo>
                    <a:pt x="56577" y="59394"/>
                  </a:lnTo>
                  <a:lnTo>
                    <a:pt x="60653" y="52390"/>
                  </a:lnTo>
                  <a:lnTo>
                    <a:pt x="63834" y="44276"/>
                  </a:lnTo>
                  <a:lnTo>
                    <a:pt x="72215" y="42707"/>
                  </a:lnTo>
                  <a:lnTo>
                    <a:pt x="79335" y="39837"/>
                  </a:lnTo>
                  <a:lnTo>
                    <a:pt x="103571" y="39837"/>
                  </a:lnTo>
                  <a:lnTo>
                    <a:pt x="110908" y="38282"/>
                  </a:lnTo>
                  <a:lnTo>
                    <a:pt x="122146" y="33413"/>
                  </a:lnTo>
                  <a:lnTo>
                    <a:pt x="132874" y="26518"/>
                  </a:lnTo>
                  <a:lnTo>
                    <a:pt x="144823" y="19554"/>
                  </a:lnTo>
                  <a:lnTo>
                    <a:pt x="155419" y="17825"/>
                  </a:lnTo>
                  <a:lnTo>
                    <a:pt x="188312" y="17825"/>
                  </a:lnTo>
                  <a:lnTo>
                    <a:pt x="184489" y="13007"/>
                  </a:lnTo>
                  <a:lnTo>
                    <a:pt x="179178" y="8568"/>
                  </a:lnTo>
                  <a:lnTo>
                    <a:pt x="173133" y="5276"/>
                  </a:lnTo>
                  <a:lnTo>
                    <a:pt x="160365" y="555"/>
                  </a:lnTo>
                  <a:lnTo>
                    <a:pt x="147848" y="0"/>
                  </a:lnTo>
                  <a:close/>
                </a:path>
                <a:path w="520064" h="380364">
                  <a:moveTo>
                    <a:pt x="438843" y="200421"/>
                  </a:moveTo>
                  <a:lnTo>
                    <a:pt x="432719" y="200568"/>
                  </a:lnTo>
                  <a:lnTo>
                    <a:pt x="422339" y="204401"/>
                  </a:lnTo>
                  <a:lnTo>
                    <a:pt x="38690" y="358200"/>
                  </a:lnTo>
                  <a:lnTo>
                    <a:pt x="37592" y="358430"/>
                  </a:lnTo>
                  <a:lnTo>
                    <a:pt x="34751" y="359279"/>
                  </a:lnTo>
                  <a:lnTo>
                    <a:pt x="84421" y="359279"/>
                  </a:lnTo>
                  <a:lnTo>
                    <a:pt x="357679" y="249312"/>
                  </a:lnTo>
                  <a:lnTo>
                    <a:pt x="377151" y="241511"/>
                  </a:lnTo>
                  <a:lnTo>
                    <a:pt x="430751" y="220308"/>
                  </a:lnTo>
                  <a:lnTo>
                    <a:pt x="472837" y="220308"/>
                  </a:lnTo>
                  <a:lnTo>
                    <a:pt x="473209" y="219760"/>
                  </a:lnTo>
                  <a:lnTo>
                    <a:pt x="443111" y="204957"/>
                  </a:lnTo>
                  <a:lnTo>
                    <a:pt x="438843" y="200421"/>
                  </a:lnTo>
                  <a:close/>
                </a:path>
                <a:path w="520064" h="380364">
                  <a:moveTo>
                    <a:pt x="147584" y="281436"/>
                  </a:moveTo>
                  <a:lnTo>
                    <a:pt x="121449" y="281436"/>
                  </a:lnTo>
                  <a:lnTo>
                    <a:pt x="123670" y="281781"/>
                  </a:lnTo>
                  <a:lnTo>
                    <a:pt x="136046" y="283248"/>
                  </a:lnTo>
                  <a:lnTo>
                    <a:pt x="147515" y="281467"/>
                  </a:lnTo>
                  <a:close/>
                </a:path>
                <a:path w="520064" h="380364">
                  <a:moveTo>
                    <a:pt x="188312" y="17825"/>
                  </a:moveTo>
                  <a:lnTo>
                    <a:pt x="155419" y="17825"/>
                  </a:lnTo>
                  <a:lnTo>
                    <a:pt x="165432" y="21485"/>
                  </a:lnTo>
                  <a:lnTo>
                    <a:pt x="175630" y="30689"/>
                  </a:lnTo>
                  <a:lnTo>
                    <a:pt x="184033" y="38824"/>
                  </a:lnTo>
                  <a:lnTo>
                    <a:pt x="193737" y="45156"/>
                  </a:lnTo>
                  <a:lnTo>
                    <a:pt x="204463" y="49538"/>
                  </a:lnTo>
                  <a:lnTo>
                    <a:pt x="215931" y="51816"/>
                  </a:lnTo>
                  <a:lnTo>
                    <a:pt x="230145" y="55186"/>
                  </a:lnTo>
                  <a:lnTo>
                    <a:pt x="239167" y="61465"/>
                  </a:lnTo>
                  <a:lnTo>
                    <a:pt x="243733" y="71541"/>
                  </a:lnTo>
                  <a:lnTo>
                    <a:pt x="244578" y="86300"/>
                  </a:lnTo>
                  <a:lnTo>
                    <a:pt x="244815" y="95450"/>
                  </a:lnTo>
                  <a:lnTo>
                    <a:pt x="244936" y="98011"/>
                  </a:lnTo>
                  <a:lnTo>
                    <a:pt x="247285" y="108799"/>
                  </a:lnTo>
                  <a:lnTo>
                    <a:pt x="251713" y="119231"/>
                  </a:lnTo>
                  <a:lnTo>
                    <a:pt x="258064" y="128740"/>
                  </a:lnTo>
                  <a:lnTo>
                    <a:pt x="265900" y="141201"/>
                  </a:lnTo>
                  <a:lnTo>
                    <a:pt x="268029" y="152190"/>
                  </a:lnTo>
                  <a:lnTo>
                    <a:pt x="264271" y="162547"/>
                  </a:lnTo>
                  <a:lnTo>
                    <a:pt x="254447" y="173113"/>
                  </a:lnTo>
                  <a:lnTo>
                    <a:pt x="244760" y="183907"/>
                  </a:lnTo>
                  <a:lnTo>
                    <a:pt x="238503" y="196018"/>
                  </a:lnTo>
                  <a:lnTo>
                    <a:pt x="234436" y="209066"/>
                  </a:lnTo>
                  <a:lnTo>
                    <a:pt x="231317" y="222669"/>
                  </a:lnTo>
                  <a:lnTo>
                    <a:pt x="228168" y="231279"/>
                  </a:lnTo>
                  <a:lnTo>
                    <a:pt x="222998" y="237720"/>
                  </a:lnTo>
                  <a:lnTo>
                    <a:pt x="215942" y="241536"/>
                  </a:lnTo>
                  <a:lnTo>
                    <a:pt x="207137" y="242268"/>
                  </a:lnTo>
                  <a:lnTo>
                    <a:pt x="191258" y="242294"/>
                  </a:lnTo>
                  <a:lnTo>
                    <a:pt x="176590" y="245485"/>
                  </a:lnTo>
                  <a:lnTo>
                    <a:pt x="162885" y="251633"/>
                  </a:lnTo>
                  <a:lnTo>
                    <a:pt x="150027" y="260444"/>
                  </a:lnTo>
                  <a:lnTo>
                    <a:pt x="142243" y="264827"/>
                  </a:lnTo>
                  <a:lnTo>
                    <a:pt x="134080" y="265772"/>
                  </a:lnTo>
                  <a:lnTo>
                    <a:pt x="173827" y="265772"/>
                  </a:lnTo>
                  <a:lnTo>
                    <a:pt x="175641" y="264546"/>
                  </a:lnTo>
                  <a:lnTo>
                    <a:pt x="183693" y="261531"/>
                  </a:lnTo>
                  <a:lnTo>
                    <a:pt x="192236" y="260235"/>
                  </a:lnTo>
                  <a:lnTo>
                    <a:pt x="202436" y="260235"/>
                  </a:lnTo>
                  <a:lnTo>
                    <a:pt x="216093" y="259430"/>
                  </a:lnTo>
                  <a:lnTo>
                    <a:pt x="228737" y="254653"/>
                  </a:lnTo>
                  <a:lnTo>
                    <a:pt x="239259" y="246057"/>
                  </a:lnTo>
                  <a:lnTo>
                    <a:pt x="247759" y="233718"/>
                  </a:lnTo>
                  <a:lnTo>
                    <a:pt x="249568" y="230281"/>
                  </a:lnTo>
                  <a:lnTo>
                    <a:pt x="254137" y="227530"/>
                  </a:lnTo>
                  <a:lnTo>
                    <a:pt x="303074" y="207884"/>
                  </a:lnTo>
                  <a:lnTo>
                    <a:pt x="254332" y="207884"/>
                  </a:lnTo>
                  <a:lnTo>
                    <a:pt x="251789" y="204654"/>
                  </a:lnTo>
                  <a:lnTo>
                    <a:pt x="257035" y="198465"/>
                  </a:lnTo>
                  <a:lnTo>
                    <a:pt x="261754" y="191725"/>
                  </a:lnTo>
                  <a:lnTo>
                    <a:pt x="267615" y="186180"/>
                  </a:lnTo>
                  <a:lnTo>
                    <a:pt x="275703" y="177525"/>
                  </a:lnTo>
                  <a:lnTo>
                    <a:pt x="281841" y="168052"/>
                  </a:lnTo>
                  <a:lnTo>
                    <a:pt x="285082" y="157866"/>
                  </a:lnTo>
                  <a:lnTo>
                    <a:pt x="284960" y="150329"/>
                  </a:lnTo>
                  <a:lnTo>
                    <a:pt x="271324" y="116305"/>
                  </a:lnTo>
                  <a:lnTo>
                    <a:pt x="267255" y="109550"/>
                  </a:lnTo>
                  <a:lnTo>
                    <a:pt x="264343" y="102676"/>
                  </a:lnTo>
                  <a:lnTo>
                    <a:pt x="262723" y="95450"/>
                  </a:lnTo>
                  <a:lnTo>
                    <a:pt x="262626" y="91519"/>
                  </a:lnTo>
                  <a:lnTo>
                    <a:pt x="262646" y="86300"/>
                  </a:lnTo>
                  <a:lnTo>
                    <a:pt x="263126" y="80788"/>
                  </a:lnTo>
                  <a:lnTo>
                    <a:pt x="262622" y="73899"/>
                  </a:lnTo>
                  <a:lnTo>
                    <a:pt x="235431" y="37686"/>
                  </a:lnTo>
                  <a:lnTo>
                    <a:pt x="212227" y="32677"/>
                  </a:lnTo>
                  <a:lnTo>
                    <a:pt x="203559" y="29809"/>
                  </a:lnTo>
                  <a:lnTo>
                    <a:pt x="195706" y="25219"/>
                  </a:lnTo>
                  <a:lnTo>
                    <a:pt x="188772" y="18404"/>
                  </a:lnTo>
                  <a:lnTo>
                    <a:pt x="188312" y="17825"/>
                  </a:lnTo>
                  <a:close/>
                </a:path>
                <a:path w="520064" h="380364">
                  <a:moveTo>
                    <a:pt x="202436" y="260235"/>
                  </a:moveTo>
                  <a:lnTo>
                    <a:pt x="192236" y="260235"/>
                  </a:lnTo>
                  <a:lnTo>
                    <a:pt x="201229" y="260306"/>
                  </a:lnTo>
                  <a:lnTo>
                    <a:pt x="202436" y="260235"/>
                  </a:lnTo>
                  <a:close/>
                </a:path>
                <a:path w="520064" h="380364">
                  <a:moveTo>
                    <a:pt x="472837" y="220308"/>
                  </a:moveTo>
                  <a:lnTo>
                    <a:pt x="430751" y="220308"/>
                  </a:lnTo>
                  <a:lnTo>
                    <a:pt x="433887" y="228173"/>
                  </a:lnTo>
                  <a:lnTo>
                    <a:pt x="436219" y="235023"/>
                  </a:lnTo>
                  <a:lnTo>
                    <a:pt x="439334" y="241536"/>
                  </a:lnTo>
                  <a:lnTo>
                    <a:pt x="443238" y="247164"/>
                  </a:lnTo>
                  <a:lnTo>
                    <a:pt x="447747" y="249312"/>
                  </a:lnTo>
                  <a:lnTo>
                    <a:pt x="452544" y="247915"/>
                  </a:lnTo>
                  <a:lnTo>
                    <a:pt x="457326" y="242931"/>
                  </a:lnTo>
                  <a:lnTo>
                    <a:pt x="472837" y="220308"/>
                  </a:lnTo>
                  <a:close/>
                </a:path>
                <a:path w="520064" h="380364">
                  <a:moveTo>
                    <a:pt x="485669" y="136441"/>
                  </a:moveTo>
                  <a:lnTo>
                    <a:pt x="418707" y="136441"/>
                  </a:lnTo>
                  <a:lnTo>
                    <a:pt x="493574" y="157437"/>
                  </a:lnTo>
                  <a:lnTo>
                    <a:pt x="451514" y="219760"/>
                  </a:lnTo>
                  <a:lnTo>
                    <a:pt x="473209" y="219760"/>
                  </a:lnTo>
                  <a:lnTo>
                    <a:pt x="486372" y="200421"/>
                  </a:lnTo>
                  <a:lnTo>
                    <a:pt x="499761" y="180607"/>
                  </a:lnTo>
                  <a:lnTo>
                    <a:pt x="519728" y="150858"/>
                  </a:lnTo>
                  <a:lnTo>
                    <a:pt x="517816" y="145703"/>
                  </a:lnTo>
                  <a:lnTo>
                    <a:pt x="485669" y="136441"/>
                  </a:lnTo>
                  <a:close/>
                </a:path>
                <a:path w="520064" h="380364">
                  <a:moveTo>
                    <a:pt x="404865" y="113971"/>
                  </a:moveTo>
                  <a:lnTo>
                    <a:pt x="399244" y="114698"/>
                  </a:lnTo>
                  <a:lnTo>
                    <a:pt x="397103" y="116956"/>
                  </a:lnTo>
                  <a:lnTo>
                    <a:pt x="394924" y="119214"/>
                  </a:lnTo>
                  <a:lnTo>
                    <a:pt x="403183" y="148772"/>
                  </a:lnTo>
                  <a:lnTo>
                    <a:pt x="254332" y="207884"/>
                  </a:lnTo>
                  <a:lnTo>
                    <a:pt x="303074" y="207884"/>
                  </a:lnTo>
                  <a:lnTo>
                    <a:pt x="416776" y="162472"/>
                  </a:lnTo>
                  <a:lnTo>
                    <a:pt x="422382" y="157866"/>
                  </a:lnTo>
                  <a:lnTo>
                    <a:pt x="422547" y="150329"/>
                  </a:lnTo>
                  <a:lnTo>
                    <a:pt x="418707" y="136441"/>
                  </a:lnTo>
                  <a:lnTo>
                    <a:pt x="485669" y="136441"/>
                  </a:lnTo>
                  <a:lnTo>
                    <a:pt x="424035" y="119214"/>
                  </a:lnTo>
                  <a:lnTo>
                    <a:pt x="404865" y="113971"/>
                  </a:lnTo>
                  <a:close/>
                </a:path>
                <a:path w="520064" h="380364">
                  <a:moveTo>
                    <a:pt x="103571" y="39837"/>
                  </a:moveTo>
                  <a:lnTo>
                    <a:pt x="79335" y="39837"/>
                  </a:lnTo>
                  <a:lnTo>
                    <a:pt x="86023" y="40717"/>
                  </a:lnTo>
                  <a:lnTo>
                    <a:pt x="98940" y="40818"/>
                  </a:lnTo>
                  <a:lnTo>
                    <a:pt x="103571" y="39837"/>
                  </a:lnTo>
                  <a:close/>
                </a:path>
              </a:pathLst>
            </a:custGeom>
            <a:solidFill>
              <a:srgbClr val="085DA8"/>
            </a:solidFill>
          </p:spPr>
          <p:txBody>
            <a:bodyPr wrap="square" lIns="0" tIns="0" rIns="0" bIns="0" rtlCol="0"/>
            <a:lstStyle/>
            <a:p>
              <a:endParaRPr/>
            </a:p>
          </p:txBody>
        </p:sp>
        <p:pic>
          <p:nvPicPr>
            <p:cNvPr id="7" name="object 7"/>
            <p:cNvPicPr/>
            <p:nvPr/>
          </p:nvPicPr>
          <p:blipFill>
            <a:blip r:embed="rId4" cstate="print"/>
            <a:stretch>
              <a:fillRect/>
            </a:stretch>
          </p:blipFill>
          <p:spPr>
            <a:xfrm>
              <a:off x="2159192" y="2192500"/>
              <a:ext cx="90735" cy="249907"/>
            </a:xfrm>
            <a:prstGeom prst="rect">
              <a:avLst/>
            </a:prstGeom>
          </p:spPr>
        </p:pic>
        <p:pic>
          <p:nvPicPr>
            <p:cNvPr id="8" name="object 8"/>
            <p:cNvPicPr/>
            <p:nvPr/>
          </p:nvPicPr>
          <p:blipFill>
            <a:blip r:embed="rId5" cstate="print"/>
            <a:stretch>
              <a:fillRect/>
            </a:stretch>
          </p:blipFill>
          <p:spPr>
            <a:xfrm>
              <a:off x="2000790" y="2249369"/>
              <a:ext cx="90876" cy="192808"/>
            </a:xfrm>
            <a:prstGeom prst="rect">
              <a:avLst/>
            </a:prstGeom>
          </p:spPr>
        </p:pic>
        <p:pic>
          <p:nvPicPr>
            <p:cNvPr id="9" name="object 9"/>
            <p:cNvPicPr/>
            <p:nvPr/>
          </p:nvPicPr>
          <p:blipFill>
            <a:blip r:embed="rId6" cstate="print"/>
            <a:stretch>
              <a:fillRect/>
            </a:stretch>
          </p:blipFill>
          <p:spPr>
            <a:xfrm>
              <a:off x="1842694" y="2304792"/>
              <a:ext cx="90658" cy="137409"/>
            </a:xfrm>
            <a:prstGeom prst="rect">
              <a:avLst/>
            </a:prstGeom>
          </p:spPr>
        </p:pic>
        <p:pic>
          <p:nvPicPr>
            <p:cNvPr id="10" name="object 10"/>
            <p:cNvPicPr/>
            <p:nvPr/>
          </p:nvPicPr>
          <p:blipFill>
            <a:blip r:embed="rId7" cstate="print"/>
            <a:stretch>
              <a:fillRect/>
            </a:stretch>
          </p:blipFill>
          <p:spPr>
            <a:xfrm>
              <a:off x="1684415" y="2340500"/>
              <a:ext cx="90722" cy="101700"/>
            </a:xfrm>
            <a:prstGeom prst="rect">
              <a:avLst/>
            </a:prstGeom>
          </p:spPr>
        </p:pic>
        <p:pic>
          <p:nvPicPr>
            <p:cNvPr id="11" name="object 11"/>
            <p:cNvPicPr/>
            <p:nvPr/>
          </p:nvPicPr>
          <p:blipFill>
            <a:blip r:embed="rId8" cstate="print"/>
            <a:stretch>
              <a:fillRect/>
            </a:stretch>
          </p:blipFill>
          <p:spPr>
            <a:xfrm>
              <a:off x="1780043" y="2005480"/>
              <a:ext cx="146552" cy="146660"/>
            </a:xfrm>
            <a:prstGeom prst="rect">
              <a:avLst/>
            </a:prstGeom>
          </p:spPr>
        </p:pic>
        <p:pic>
          <p:nvPicPr>
            <p:cNvPr id="12" name="object 12"/>
            <p:cNvPicPr/>
            <p:nvPr/>
          </p:nvPicPr>
          <p:blipFill>
            <a:blip r:embed="rId2" cstate="print"/>
            <a:stretch>
              <a:fillRect/>
            </a:stretch>
          </p:blipFill>
          <p:spPr>
            <a:xfrm>
              <a:off x="5573070" y="1733776"/>
              <a:ext cx="875616" cy="947878"/>
            </a:xfrm>
            <a:prstGeom prst="rect">
              <a:avLst/>
            </a:prstGeom>
          </p:spPr>
        </p:pic>
        <p:pic>
          <p:nvPicPr>
            <p:cNvPr id="13" name="object 13"/>
            <p:cNvPicPr/>
            <p:nvPr/>
          </p:nvPicPr>
          <p:blipFill>
            <a:blip r:embed="rId3" cstate="print"/>
            <a:stretch>
              <a:fillRect/>
            </a:stretch>
          </p:blipFill>
          <p:spPr>
            <a:xfrm>
              <a:off x="5527583" y="1705397"/>
              <a:ext cx="966589" cy="1004637"/>
            </a:xfrm>
            <a:prstGeom prst="rect">
              <a:avLst/>
            </a:prstGeom>
          </p:spPr>
        </p:pic>
        <p:sp>
          <p:nvSpPr>
            <p:cNvPr id="14" name="object 14"/>
            <p:cNvSpPr/>
            <p:nvPr/>
          </p:nvSpPr>
          <p:spPr>
            <a:xfrm>
              <a:off x="5721477" y="1840064"/>
              <a:ext cx="631190" cy="698500"/>
            </a:xfrm>
            <a:custGeom>
              <a:avLst/>
              <a:gdLst/>
              <a:ahLst/>
              <a:cxnLst/>
              <a:rect l="l" t="t" r="r" b="b"/>
              <a:pathLst>
                <a:path w="631189" h="698500">
                  <a:moveTo>
                    <a:pt x="292811" y="200253"/>
                  </a:moveTo>
                  <a:lnTo>
                    <a:pt x="291109" y="192506"/>
                  </a:lnTo>
                  <a:lnTo>
                    <a:pt x="287693" y="160223"/>
                  </a:lnTo>
                  <a:lnTo>
                    <a:pt x="284327" y="128701"/>
                  </a:lnTo>
                  <a:lnTo>
                    <a:pt x="281076" y="97663"/>
                  </a:lnTo>
                  <a:lnTo>
                    <a:pt x="277964" y="66865"/>
                  </a:lnTo>
                  <a:lnTo>
                    <a:pt x="277660" y="64096"/>
                  </a:lnTo>
                  <a:lnTo>
                    <a:pt x="276072" y="49809"/>
                  </a:lnTo>
                  <a:lnTo>
                    <a:pt x="272046" y="40716"/>
                  </a:lnTo>
                  <a:lnTo>
                    <a:pt x="267919" y="39878"/>
                  </a:lnTo>
                  <a:lnTo>
                    <a:pt x="267919" y="186728"/>
                  </a:lnTo>
                  <a:lnTo>
                    <a:pt x="227482" y="205346"/>
                  </a:lnTo>
                  <a:lnTo>
                    <a:pt x="194602" y="231851"/>
                  </a:lnTo>
                  <a:lnTo>
                    <a:pt x="169837" y="264502"/>
                  </a:lnTo>
                  <a:lnTo>
                    <a:pt x="153733" y="301586"/>
                  </a:lnTo>
                  <a:lnTo>
                    <a:pt x="146837" y="341388"/>
                  </a:lnTo>
                  <a:lnTo>
                    <a:pt x="149682" y="382168"/>
                  </a:lnTo>
                  <a:lnTo>
                    <a:pt x="162826" y="422211"/>
                  </a:lnTo>
                  <a:lnTo>
                    <a:pt x="186817" y="459803"/>
                  </a:lnTo>
                  <a:lnTo>
                    <a:pt x="101346" y="545185"/>
                  </a:lnTo>
                  <a:lnTo>
                    <a:pt x="74993" y="515404"/>
                  </a:lnTo>
                  <a:lnTo>
                    <a:pt x="52514" y="477367"/>
                  </a:lnTo>
                  <a:lnTo>
                    <a:pt x="35445" y="432727"/>
                  </a:lnTo>
                  <a:lnTo>
                    <a:pt x="25349" y="383146"/>
                  </a:lnTo>
                  <a:lnTo>
                    <a:pt x="23774" y="330301"/>
                  </a:lnTo>
                  <a:lnTo>
                    <a:pt x="32283" y="275818"/>
                  </a:lnTo>
                  <a:lnTo>
                    <a:pt x="47980" y="231330"/>
                  </a:lnTo>
                  <a:lnTo>
                    <a:pt x="70980" y="189661"/>
                  </a:lnTo>
                  <a:lnTo>
                    <a:pt x="100114" y="151955"/>
                  </a:lnTo>
                  <a:lnTo>
                    <a:pt x="134200" y="119392"/>
                  </a:lnTo>
                  <a:lnTo>
                    <a:pt x="172110" y="93116"/>
                  </a:lnTo>
                  <a:lnTo>
                    <a:pt x="212661" y="74295"/>
                  </a:lnTo>
                  <a:lnTo>
                    <a:pt x="254698" y="64096"/>
                  </a:lnTo>
                  <a:lnTo>
                    <a:pt x="267804" y="186728"/>
                  </a:lnTo>
                  <a:lnTo>
                    <a:pt x="267919" y="39878"/>
                  </a:lnTo>
                  <a:lnTo>
                    <a:pt x="262039" y="38671"/>
                  </a:lnTo>
                  <a:lnTo>
                    <a:pt x="195008" y="58381"/>
                  </a:lnTo>
                  <a:lnTo>
                    <a:pt x="152463" y="79070"/>
                  </a:lnTo>
                  <a:lnTo>
                    <a:pt x="114693" y="104851"/>
                  </a:lnTo>
                  <a:lnTo>
                    <a:pt x="81838" y="135763"/>
                  </a:lnTo>
                  <a:lnTo>
                    <a:pt x="54051" y="171843"/>
                  </a:lnTo>
                  <a:lnTo>
                    <a:pt x="31496" y="213093"/>
                  </a:lnTo>
                  <a:lnTo>
                    <a:pt x="14300" y="259562"/>
                  </a:lnTo>
                  <a:lnTo>
                    <a:pt x="3517" y="307924"/>
                  </a:lnTo>
                  <a:lnTo>
                    <a:pt x="0" y="354812"/>
                  </a:lnTo>
                  <a:lnTo>
                    <a:pt x="3606" y="400189"/>
                  </a:lnTo>
                  <a:lnTo>
                    <a:pt x="14236" y="444017"/>
                  </a:lnTo>
                  <a:lnTo>
                    <a:pt x="31762" y="486257"/>
                  </a:lnTo>
                  <a:lnTo>
                    <a:pt x="56057" y="526872"/>
                  </a:lnTo>
                  <a:lnTo>
                    <a:pt x="86995" y="565835"/>
                  </a:lnTo>
                  <a:lnTo>
                    <a:pt x="98996" y="574344"/>
                  </a:lnTo>
                  <a:lnTo>
                    <a:pt x="105435" y="573582"/>
                  </a:lnTo>
                  <a:lnTo>
                    <a:pt x="112623" y="568337"/>
                  </a:lnTo>
                  <a:lnTo>
                    <a:pt x="135585" y="545185"/>
                  </a:lnTo>
                  <a:lnTo>
                    <a:pt x="208978" y="471893"/>
                  </a:lnTo>
                  <a:lnTo>
                    <a:pt x="213423" y="466166"/>
                  </a:lnTo>
                  <a:lnTo>
                    <a:pt x="214858" y="460667"/>
                  </a:lnTo>
                  <a:lnTo>
                    <a:pt x="213423" y="455066"/>
                  </a:lnTo>
                  <a:lnTo>
                    <a:pt x="209270" y="449059"/>
                  </a:lnTo>
                  <a:lnTo>
                    <a:pt x="183756" y="410324"/>
                  </a:lnTo>
                  <a:lnTo>
                    <a:pt x="171043" y="369493"/>
                  </a:lnTo>
                  <a:lnTo>
                    <a:pt x="170510" y="328688"/>
                  </a:lnTo>
                  <a:lnTo>
                    <a:pt x="181559" y="290029"/>
                  </a:lnTo>
                  <a:lnTo>
                    <a:pt x="203581" y="255625"/>
                  </a:lnTo>
                  <a:lnTo>
                    <a:pt x="235978" y="227584"/>
                  </a:lnTo>
                  <a:lnTo>
                    <a:pt x="278130" y="208051"/>
                  </a:lnTo>
                  <a:lnTo>
                    <a:pt x="287756" y="205041"/>
                  </a:lnTo>
                  <a:lnTo>
                    <a:pt x="292811" y="200253"/>
                  </a:lnTo>
                  <a:close/>
                </a:path>
                <a:path w="631189" h="698500">
                  <a:moveTo>
                    <a:pt x="511251" y="634301"/>
                  </a:moveTo>
                  <a:lnTo>
                    <a:pt x="510171" y="627646"/>
                  </a:lnTo>
                  <a:lnTo>
                    <a:pt x="504621" y="618604"/>
                  </a:lnTo>
                  <a:lnTo>
                    <a:pt x="491058" y="599668"/>
                  </a:lnTo>
                  <a:lnTo>
                    <a:pt x="484060" y="589902"/>
                  </a:lnTo>
                  <a:lnTo>
                    <a:pt x="484060" y="628954"/>
                  </a:lnTo>
                  <a:lnTo>
                    <a:pt x="463054" y="640118"/>
                  </a:lnTo>
                  <a:lnTo>
                    <a:pt x="463054" y="599668"/>
                  </a:lnTo>
                  <a:lnTo>
                    <a:pt x="484060" y="628954"/>
                  </a:lnTo>
                  <a:lnTo>
                    <a:pt x="484060" y="589902"/>
                  </a:lnTo>
                  <a:lnTo>
                    <a:pt x="462788" y="560209"/>
                  </a:lnTo>
                  <a:lnTo>
                    <a:pt x="446532" y="537476"/>
                  </a:lnTo>
                  <a:lnTo>
                    <a:pt x="439902" y="528180"/>
                  </a:lnTo>
                  <a:lnTo>
                    <a:pt x="439902" y="586701"/>
                  </a:lnTo>
                  <a:lnTo>
                    <a:pt x="439153" y="596531"/>
                  </a:lnTo>
                  <a:lnTo>
                    <a:pt x="439064" y="612165"/>
                  </a:lnTo>
                  <a:lnTo>
                    <a:pt x="439318" y="621245"/>
                  </a:lnTo>
                  <a:lnTo>
                    <a:pt x="439432" y="627646"/>
                  </a:lnTo>
                  <a:lnTo>
                    <a:pt x="417893" y="657644"/>
                  </a:lnTo>
                  <a:lnTo>
                    <a:pt x="417893" y="537527"/>
                  </a:lnTo>
                  <a:lnTo>
                    <a:pt x="427050" y="548957"/>
                  </a:lnTo>
                  <a:lnTo>
                    <a:pt x="434632" y="560273"/>
                  </a:lnTo>
                  <a:lnTo>
                    <a:pt x="439343" y="572516"/>
                  </a:lnTo>
                  <a:lnTo>
                    <a:pt x="439902" y="586701"/>
                  </a:lnTo>
                  <a:lnTo>
                    <a:pt x="439902" y="528180"/>
                  </a:lnTo>
                  <a:lnTo>
                    <a:pt x="432943" y="518414"/>
                  </a:lnTo>
                  <a:lnTo>
                    <a:pt x="421309" y="501891"/>
                  </a:lnTo>
                  <a:lnTo>
                    <a:pt x="420535" y="500786"/>
                  </a:lnTo>
                  <a:lnTo>
                    <a:pt x="416699" y="495338"/>
                  </a:lnTo>
                  <a:lnTo>
                    <a:pt x="409257" y="484784"/>
                  </a:lnTo>
                  <a:lnTo>
                    <a:pt x="403796" y="478510"/>
                  </a:lnTo>
                  <a:lnTo>
                    <a:pt x="398068" y="475386"/>
                  </a:lnTo>
                  <a:lnTo>
                    <a:pt x="393585" y="475361"/>
                  </a:lnTo>
                  <a:lnTo>
                    <a:pt x="393585" y="501891"/>
                  </a:lnTo>
                  <a:lnTo>
                    <a:pt x="393585" y="665556"/>
                  </a:lnTo>
                  <a:lnTo>
                    <a:pt x="372097" y="670331"/>
                  </a:lnTo>
                  <a:lnTo>
                    <a:pt x="372097" y="523570"/>
                  </a:lnTo>
                  <a:lnTo>
                    <a:pt x="393585" y="501891"/>
                  </a:lnTo>
                  <a:lnTo>
                    <a:pt x="393585" y="475361"/>
                  </a:lnTo>
                  <a:lnTo>
                    <a:pt x="391528" y="475348"/>
                  </a:lnTo>
                  <a:lnTo>
                    <a:pt x="349923" y="491032"/>
                  </a:lnTo>
                  <a:lnTo>
                    <a:pt x="348691" y="491197"/>
                  </a:lnTo>
                  <a:lnTo>
                    <a:pt x="348691" y="514540"/>
                  </a:lnTo>
                  <a:lnTo>
                    <a:pt x="348691" y="672985"/>
                  </a:lnTo>
                  <a:lnTo>
                    <a:pt x="328041" y="675233"/>
                  </a:lnTo>
                  <a:lnTo>
                    <a:pt x="328041" y="517245"/>
                  </a:lnTo>
                  <a:lnTo>
                    <a:pt x="345668" y="514934"/>
                  </a:lnTo>
                  <a:lnTo>
                    <a:pt x="348691" y="514540"/>
                  </a:lnTo>
                  <a:lnTo>
                    <a:pt x="348691" y="491197"/>
                  </a:lnTo>
                  <a:lnTo>
                    <a:pt x="316115" y="495338"/>
                  </a:lnTo>
                  <a:lnTo>
                    <a:pt x="303504" y="493801"/>
                  </a:lnTo>
                  <a:lnTo>
                    <a:pt x="303504" y="517017"/>
                  </a:lnTo>
                  <a:lnTo>
                    <a:pt x="303504" y="675259"/>
                  </a:lnTo>
                  <a:lnTo>
                    <a:pt x="282663" y="673150"/>
                  </a:lnTo>
                  <a:lnTo>
                    <a:pt x="282663" y="670331"/>
                  </a:lnTo>
                  <a:lnTo>
                    <a:pt x="282663" y="514934"/>
                  </a:lnTo>
                  <a:lnTo>
                    <a:pt x="303504" y="517017"/>
                  </a:lnTo>
                  <a:lnTo>
                    <a:pt x="303504" y="493801"/>
                  </a:lnTo>
                  <a:lnTo>
                    <a:pt x="282295" y="491197"/>
                  </a:lnTo>
                  <a:lnTo>
                    <a:pt x="259956" y="482828"/>
                  </a:lnTo>
                  <a:lnTo>
                    <a:pt x="259956" y="524052"/>
                  </a:lnTo>
                  <a:lnTo>
                    <a:pt x="259308" y="560209"/>
                  </a:lnTo>
                  <a:lnTo>
                    <a:pt x="259257" y="609676"/>
                  </a:lnTo>
                  <a:lnTo>
                    <a:pt x="259359" y="632802"/>
                  </a:lnTo>
                  <a:lnTo>
                    <a:pt x="259486" y="670331"/>
                  </a:lnTo>
                  <a:lnTo>
                    <a:pt x="238379" y="665670"/>
                  </a:lnTo>
                  <a:lnTo>
                    <a:pt x="238379" y="657479"/>
                  </a:lnTo>
                  <a:lnTo>
                    <a:pt x="238379" y="538937"/>
                  </a:lnTo>
                  <a:lnTo>
                    <a:pt x="238379" y="500786"/>
                  </a:lnTo>
                  <a:lnTo>
                    <a:pt x="247815" y="503351"/>
                  </a:lnTo>
                  <a:lnTo>
                    <a:pt x="254673" y="507339"/>
                  </a:lnTo>
                  <a:lnTo>
                    <a:pt x="258787" y="513854"/>
                  </a:lnTo>
                  <a:lnTo>
                    <a:pt x="259956" y="524052"/>
                  </a:lnTo>
                  <a:lnTo>
                    <a:pt x="259956" y="482828"/>
                  </a:lnTo>
                  <a:lnTo>
                    <a:pt x="248589" y="478561"/>
                  </a:lnTo>
                  <a:lnTo>
                    <a:pt x="240665" y="475716"/>
                  </a:lnTo>
                  <a:lnTo>
                    <a:pt x="234061" y="475970"/>
                  </a:lnTo>
                  <a:lnTo>
                    <a:pt x="228282" y="479247"/>
                  </a:lnTo>
                  <a:lnTo>
                    <a:pt x="222859" y="485457"/>
                  </a:lnTo>
                  <a:lnTo>
                    <a:pt x="213995" y="497890"/>
                  </a:lnTo>
                  <a:lnTo>
                    <a:pt x="213995" y="538937"/>
                  </a:lnTo>
                  <a:lnTo>
                    <a:pt x="213995" y="657479"/>
                  </a:lnTo>
                  <a:lnTo>
                    <a:pt x="201307" y="654812"/>
                  </a:lnTo>
                  <a:lnTo>
                    <a:pt x="194792" y="651408"/>
                  </a:lnTo>
                  <a:lnTo>
                    <a:pt x="192392" y="645007"/>
                  </a:lnTo>
                  <a:lnTo>
                    <a:pt x="192252" y="640207"/>
                  </a:lnTo>
                  <a:lnTo>
                    <a:pt x="192074" y="634301"/>
                  </a:lnTo>
                  <a:lnTo>
                    <a:pt x="192151" y="627646"/>
                  </a:lnTo>
                  <a:lnTo>
                    <a:pt x="192239" y="622757"/>
                  </a:lnTo>
                  <a:lnTo>
                    <a:pt x="192519" y="612165"/>
                  </a:lnTo>
                  <a:lnTo>
                    <a:pt x="192481" y="601599"/>
                  </a:lnTo>
                  <a:lnTo>
                    <a:pt x="192303" y="599135"/>
                  </a:lnTo>
                  <a:lnTo>
                    <a:pt x="191706" y="591146"/>
                  </a:lnTo>
                  <a:lnTo>
                    <a:pt x="191935" y="576224"/>
                  </a:lnTo>
                  <a:lnTo>
                    <a:pt x="196113" y="562940"/>
                  </a:lnTo>
                  <a:lnTo>
                    <a:pt x="203657" y="550710"/>
                  </a:lnTo>
                  <a:lnTo>
                    <a:pt x="213995" y="538937"/>
                  </a:lnTo>
                  <a:lnTo>
                    <a:pt x="213995" y="497890"/>
                  </a:lnTo>
                  <a:lnTo>
                    <a:pt x="199009" y="518909"/>
                  </a:lnTo>
                  <a:lnTo>
                    <a:pt x="169240" y="560273"/>
                  </a:lnTo>
                  <a:lnTo>
                    <a:pt x="168973" y="560654"/>
                  </a:lnTo>
                  <a:lnTo>
                    <a:pt x="168973" y="599135"/>
                  </a:lnTo>
                  <a:lnTo>
                    <a:pt x="168973" y="640207"/>
                  </a:lnTo>
                  <a:lnTo>
                    <a:pt x="148018" y="629145"/>
                  </a:lnTo>
                  <a:lnTo>
                    <a:pt x="168973" y="599135"/>
                  </a:lnTo>
                  <a:lnTo>
                    <a:pt x="168973" y="560654"/>
                  </a:lnTo>
                  <a:lnTo>
                    <a:pt x="126949" y="618909"/>
                  </a:lnTo>
                  <a:lnTo>
                    <a:pt x="121564" y="627659"/>
                  </a:lnTo>
                  <a:lnTo>
                    <a:pt x="120675" y="632802"/>
                  </a:lnTo>
                  <a:lnTo>
                    <a:pt x="120561" y="634301"/>
                  </a:lnTo>
                  <a:lnTo>
                    <a:pt x="123863" y="639635"/>
                  </a:lnTo>
                  <a:lnTo>
                    <a:pt x="174548" y="668147"/>
                  </a:lnTo>
                  <a:lnTo>
                    <a:pt x="219506" y="684530"/>
                  </a:lnTo>
                  <a:lnTo>
                    <a:pt x="266306" y="694575"/>
                  </a:lnTo>
                  <a:lnTo>
                    <a:pt x="314261" y="698106"/>
                  </a:lnTo>
                  <a:lnTo>
                    <a:pt x="363601" y="694575"/>
                  </a:lnTo>
                  <a:lnTo>
                    <a:pt x="410705" y="684822"/>
                  </a:lnTo>
                  <a:lnTo>
                    <a:pt x="437451" y="675259"/>
                  </a:lnTo>
                  <a:lnTo>
                    <a:pt x="451243" y="670331"/>
                  </a:lnTo>
                  <a:lnTo>
                    <a:pt x="455701" y="668743"/>
                  </a:lnTo>
                  <a:lnTo>
                    <a:pt x="476948" y="657644"/>
                  </a:lnTo>
                  <a:lnTo>
                    <a:pt x="498754" y="646252"/>
                  </a:lnTo>
                  <a:lnTo>
                    <a:pt x="507377" y="640118"/>
                  </a:lnTo>
                  <a:lnTo>
                    <a:pt x="507555" y="640003"/>
                  </a:lnTo>
                  <a:lnTo>
                    <a:pt x="511251" y="634301"/>
                  </a:lnTo>
                  <a:close/>
                </a:path>
                <a:path w="631189" h="698500">
                  <a:moveTo>
                    <a:pt x="565162" y="110363"/>
                  </a:moveTo>
                  <a:lnTo>
                    <a:pt x="563600" y="104368"/>
                  </a:lnTo>
                  <a:lnTo>
                    <a:pt x="558431" y="98031"/>
                  </a:lnTo>
                  <a:lnTo>
                    <a:pt x="537489" y="80835"/>
                  </a:lnTo>
                  <a:lnTo>
                    <a:pt x="537489" y="109816"/>
                  </a:lnTo>
                  <a:lnTo>
                    <a:pt x="425970" y="221094"/>
                  </a:lnTo>
                  <a:lnTo>
                    <a:pt x="403948" y="205028"/>
                  </a:lnTo>
                  <a:lnTo>
                    <a:pt x="380161" y="192989"/>
                  </a:lnTo>
                  <a:lnTo>
                    <a:pt x="354685" y="184772"/>
                  </a:lnTo>
                  <a:lnTo>
                    <a:pt x="327621" y="180162"/>
                  </a:lnTo>
                  <a:lnTo>
                    <a:pt x="327621" y="23050"/>
                  </a:lnTo>
                  <a:lnTo>
                    <a:pt x="374904" y="28295"/>
                  </a:lnTo>
                  <a:lnTo>
                    <a:pt x="419493" y="39573"/>
                  </a:lnTo>
                  <a:lnTo>
                    <a:pt x="461441" y="56896"/>
                  </a:lnTo>
                  <a:lnTo>
                    <a:pt x="500761" y="80314"/>
                  </a:lnTo>
                  <a:lnTo>
                    <a:pt x="537489" y="109816"/>
                  </a:lnTo>
                  <a:lnTo>
                    <a:pt x="537489" y="80835"/>
                  </a:lnTo>
                  <a:lnTo>
                    <a:pt x="517004" y="63995"/>
                  </a:lnTo>
                  <a:lnTo>
                    <a:pt x="472630" y="37147"/>
                  </a:lnTo>
                  <a:lnTo>
                    <a:pt x="438645" y="23050"/>
                  </a:lnTo>
                  <a:lnTo>
                    <a:pt x="425297" y="17513"/>
                  </a:lnTo>
                  <a:lnTo>
                    <a:pt x="374954" y="5130"/>
                  </a:lnTo>
                  <a:lnTo>
                    <a:pt x="321576" y="0"/>
                  </a:lnTo>
                  <a:lnTo>
                    <a:pt x="313397" y="889"/>
                  </a:lnTo>
                  <a:lnTo>
                    <a:pt x="308038" y="4076"/>
                  </a:lnTo>
                  <a:lnTo>
                    <a:pt x="305130" y="9664"/>
                  </a:lnTo>
                  <a:lnTo>
                    <a:pt x="304368" y="17513"/>
                  </a:lnTo>
                  <a:lnTo>
                    <a:pt x="304457" y="28295"/>
                  </a:lnTo>
                  <a:lnTo>
                    <a:pt x="304571" y="164134"/>
                  </a:lnTo>
                  <a:lnTo>
                    <a:pt x="304355" y="184772"/>
                  </a:lnTo>
                  <a:lnTo>
                    <a:pt x="304038" y="196964"/>
                  </a:lnTo>
                  <a:lnTo>
                    <a:pt x="308317" y="202412"/>
                  </a:lnTo>
                  <a:lnTo>
                    <a:pt x="346798" y="205676"/>
                  </a:lnTo>
                  <a:lnTo>
                    <a:pt x="393827" y="224917"/>
                  </a:lnTo>
                  <a:lnTo>
                    <a:pt x="414070" y="240792"/>
                  </a:lnTo>
                  <a:lnTo>
                    <a:pt x="420827" y="245922"/>
                  </a:lnTo>
                  <a:lnTo>
                    <a:pt x="427113" y="247726"/>
                  </a:lnTo>
                  <a:lnTo>
                    <a:pt x="433374" y="246075"/>
                  </a:lnTo>
                  <a:lnTo>
                    <a:pt x="440067" y="240792"/>
                  </a:lnTo>
                  <a:lnTo>
                    <a:pt x="459574" y="221094"/>
                  </a:lnTo>
                  <a:lnTo>
                    <a:pt x="495833" y="184670"/>
                  </a:lnTo>
                  <a:lnTo>
                    <a:pt x="558203" y="122643"/>
                  </a:lnTo>
                  <a:lnTo>
                    <a:pt x="563308" y="116332"/>
                  </a:lnTo>
                  <a:lnTo>
                    <a:pt x="565162" y="110363"/>
                  </a:lnTo>
                  <a:close/>
                </a:path>
                <a:path w="631189" h="698500">
                  <a:moveTo>
                    <a:pt x="631075" y="352818"/>
                  </a:moveTo>
                  <a:lnTo>
                    <a:pt x="627595" y="304749"/>
                  </a:lnTo>
                  <a:lnTo>
                    <a:pt x="617855" y="259410"/>
                  </a:lnTo>
                  <a:lnTo>
                    <a:pt x="607288" y="231355"/>
                  </a:lnTo>
                  <a:lnTo>
                    <a:pt x="607288" y="372084"/>
                  </a:lnTo>
                  <a:lnTo>
                    <a:pt x="599821" y="419722"/>
                  </a:lnTo>
                  <a:lnTo>
                    <a:pt x="584708" y="465442"/>
                  </a:lnTo>
                  <a:lnTo>
                    <a:pt x="561873" y="507720"/>
                  </a:lnTo>
                  <a:lnTo>
                    <a:pt x="531291" y="545007"/>
                  </a:lnTo>
                  <a:lnTo>
                    <a:pt x="444195" y="459155"/>
                  </a:lnTo>
                  <a:lnTo>
                    <a:pt x="462419" y="433120"/>
                  </a:lnTo>
                  <a:lnTo>
                    <a:pt x="475538" y="405079"/>
                  </a:lnTo>
                  <a:lnTo>
                    <a:pt x="482930" y="375056"/>
                  </a:lnTo>
                  <a:lnTo>
                    <a:pt x="483958" y="343077"/>
                  </a:lnTo>
                  <a:lnTo>
                    <a:pt x="481888" y="327672"/>
                  </a:lnTo>
                  <a:lnTo>
                    <a:pt x="478421" y="312369"/>
                  </a:lnTo>
                  <a:lnTo>
                    <a:pt x="474433" y="297091"/>
                  </a:lnTo>
                  <a:lnTo>
                    <a:pt x="470776" y="281762"/>
                  </a:lnTo>
                  <a:lnTo>
                    <a:pt x="469976" y="277964"/>
                  </a:lnTo>
                  <a:lnTo>
                    <a:pt x="469785" y="271881"/>
                  </a:lnTo>
                  <a:lnTo>
                    <a:pt x="471995" y="269951"/>
                  </a:lnTo>
                  <a:lnTo>
                    <a:pt x="494258" y="250621"/>
                  </a:lnTo>
                  <a:lnTo>
                    <a:pt x="561581" y="193357"/>
                  </a:lnTo>
                  <a:lnTo>
                    <a:pt x="584250" y="233184"/>
                  </a:lnTo>
                  <a:lnTo>
                    <a:pt x="599452" y="277279"/>
                  </a:lnTo>
                  <a:lnTo>
                    <a:pt x="607148" y="324104"/>
                  </a:lnTo>
                  <a:lnTo>
                    <a:pt x="607288" y="372084"/>
                  </a:lnTo>
                  <a:lnTo>
                    <a:pt x="607288" y="231355"/>
                  </a:lnTo>
                  <a:lnTo>
                    <a:pt x="601726" y="216573"/>
                  </a:lnTo>
                  <a:lnTo>
                    <a:pt x="588759" y="193357"/>
                  </a:lnTo>
                  <a:lnTo>
                    <a:pt x="579094" y="176022"/>
                  </a:lnTo>
                  <a:lnTo>
                    <a:pt x="572604" y="167500"/>
                  </a:lnTo>
                  <a:lnTo>
                    <a:pt x="566813" y="164160"/>
                  </a:lnTo>
                  <a:lnTo>
                    <a:pt x="560273" y="165798"/>
                  </a:lnTo>
                  <a:lnTo>
                    <a:pt x="551535" y="172224"/>
                  </a:lnTo>
                  <a:lnTo>
                    <a:pt x="526605" y="193357"/>
                  </a:lnTo>
                  <a:lnTo>
                    <a:pt x="451713" y="256616"/>
                  </a:lnTo>
                  <a:lnTo>
                    <a:pt x="445973" y="262407"/>
                  </a:lnTo>
                  <a:lnTo>
                    <a:pt x="443039" y="268376"/>
                  </a:lnTo>
                  <a:lnTo>
                    <a:pt x="442976" y="275069"/>
                  </a:lnTo>
                  <a:lnTo>
                    <a:pt x="445833" y="282994"/>
                  </a:lnTo>
                  <a:lnTo>
                    <a:pt x="460095" y="325869"/>
                  </a:lnTo>
                  <a:lnTo>
                    <a:pt x="460946" y="368846"/>
                  </a:lnTo>
                  <a:lnTo>
                    <a:pt x="448665" y="410032"/>
                  </a:lnTo>
                  <a:lnTo>
                    <a:pt x="423519" y="447509"/>
                  </a:lnTo>
                  <a:lnTo>
                    <a:pt x="418566" y="454431"/>
                  </a:lnTo>
                  <a:lnTo>
                    <a:pt x="416966" y="460756"/>
                  </a:lnTo>
                  <a:lnTo>
                    <a:pt x="418795" y="466966"/>
                  </a:lnTo>
                  <a:lnTo>
                    <a:pt x="424078" y="473532"/>
                  </a:lnTo>
                  <a:lnTo>
                    <a:pt x="447357" y="496468"/>
                  </a:lnTo>
                  <a:lnTo>
                    <a:pt x="516686" y="565861"/>
                  </a:lnTo>
                  <a:lnTo>
                    <a:pt x="524687" y="572833"/>
                  </a:lnTo>
                  <a:lnTo>
                    <a:pt x="530999" y="575081"/>
                  </a:lnTo>
                  <a:lnTo>
                    <a:pt x="537273" y="572516"/>
                  </a:lnTo>
                  <a:lnTo>
                    <a:pt x="545096" y="565099"/>
                  </a:lnTo>
                  <a:lnTo>
                    <a:pt x="561327" y="545007"/>
                  </a:lnTo>
                  <a:lnTo>
                    <a:pt x="575576" y="527380"/>
                  </a:lnTo>
                  <a:lnTo>
                    <a:pt x="599325" y="487108"/>
                  </a:lnTo>
                  <a:lnTo>
                    <a:pt x="616432" y="444474"/>
                  </a:lnTo>
                  <a:lnTo>
                    <a:pt x="626986" y="399656"/>
                  </a:lnTo>
                  <a:lnTo>
                    <a:pt x="631075" y="352818"/>
                  </a:lnTo>
                  <a:close/>
                </a:path>
              </a:pathLst>
            </a:custGeom>
            <a:solidFill>
              <a:srgbClr val="085DA8"/>
            </a:solidFill>
          </p:spPr>
          <p:txBody>
            <a:bodyPr wrap="square" lIns="0" tIns="0" rIns="0" bIns="0" rtlCol="0"/>
            <a:lstStyle/>
            <a:p>
              <a:endParaRPr/>
            </a:p>
          </p:txBody>
        </p:sp>
        <p:pic>
          <p:nvPicPr>
            <p:cNvPr id="15" name="object 15"/>
            <p:cNvPicPr/>
            <p:nvPr/>
          </p:nvPicPr>
          <p:blipFill>
            <a:blip r:embed="rId9" cstate="print"/>
            <a:stretch>
              <a:fillRect/>
            </a:stretch>
          </p:blipFill>
          <p:spPr>
            <a:xfrm>
              <a:off x="5913446" y="2065337"/>
              <a:ext cx="247568" cy="247660"/>
            </a:xfrm>
            <a:prstGeom prst="rect">
              <a:avLst/>
            </a:prstGeom>
          </p:spPr>
        </p:pic>
        <p:sp>
          <p:nvSpPr>
            <p:cNvPr id="16" name="object 16"/>
            <p:cNvSpPr/>
            <p:nvPr/>
          </p:nvSpPr>
          <p:spPr>
            <a:xfrm>
              <a:off x="2387726" y="2174366"/>
              <a:ext cx="3181350" cy="14604"/>
            </a:xfrm>
            <a:custGeom>
              <a:avLst/>
              <a:gdLst/>
              <a:ahLst/>
              <a:cxnLst/>
              <a:rect l="l" t="t" r="r" b="b"/>
              <a:pathLst>
                <a:path w="3181350" h="14605">
                  <a:moveTo>
                    <a:pt x="0" y="0"/>
                  </a:moveTo>
                  <a:lnTo>
                    <a:pt x="3181096" y="14350"/>
                  </a:lnTo>
                </a:path>
              </a:pathLst>
            </a:custGeom>
            <a:ln w="12700">
              <a:solidFill>
                <a:srgbClr val="005DAC"/>
              </a:solidFill>
            </a:ln>
          </p:spPr>
          <p:txBody>
            <a:bodyPr wrap="square" lIns="0" tIns="0" rIns="0" bIns="0" rtlCol="0"/>
            <a:lstStyle/>
            <a:p>
              <a:endParaRPr/>
            </a:p>
          </p:txBody>
        </p:sp>
        <p:pic>
          <p:nvPicPr>
            <p:cNvPr id="17" name="object 17"/>
            <p:cNvPicPr/>
            <p:nvPr/>
          </p:nvPicPr>
          <p:blipFill>
            <a:blip r:embed="rId2" cstate="print"/>
            <a:stretch>
              <a:fillRect/>
            </a:stretch>
          </p:blipFill>
          <p:spPr>
            <a:xfrm>
              <a:off x="9642911" y="1733776"/>
              <a:ext cx="875617" cy="947878"/>
            </a:xfrm>
            <a:prstGeom prst="rect">
              <a:avLst/>
            </a:prstGeom>
          </p:spPr>
        </p:pic>
        <p:pic>
          <p:nvPicPr>
            <p:cNvPr id="18" name="object 18"/>
            <p:cNvPicPr/>
            <p:nvPr/>
          </p:nvPicPr>
          <p:blipFill>
            <a:blip r:embed="rId3" cstate="print"/>
            <a:stretch>
              <a:fillRect/>
            </a:stretch>
          </p:blipFill>
          <p:spPr>
            <a:xfrm>
              <a:off x="9597425" y="1705397"/>
              <a:ext cx="966590" cy="1004637"/>
            </a:xfrm>
            <a:prstGeom prst="rect">
              <a:avLst/>
            </a:prstGeom>
          </p:spPr>
        </p:pic>
        <p:sp>
          <p:nvSpPr>
            <p:cNvPr id="19" name="object 19"/>
            <p:cNvSpPr/>
            <p:nvPr/>
          </p:nvSpPr>
          <p:spPr>
            <a:xfrm>
              <a:off x="9817281" y="1900669"/>
              <a:ext cx="575945" cy="560070"/>
            </a:xfrm>
            <a:custGeom>
              <a:avLst/>
              <a:gdLst/>
              <a:ahLst/>
              <a:cxnLst/>
              <a:rect l="l" t="t" r="r" b="b"/>
              <a:pathLst>
                <a:path w="575945" h="560069">
                  <a:moveTo>
                    <a:pt x="193670" y="0"/>
                  </a:moveTo>
                  <a:lnTo>
                    <a:pt x="150710" y="17912"/>
                  </a:lnTo>
                  <a:lnTo>
                    <a:pt x="111535" y="42927"/>
                  </a:lnTo>
                  <a:lnTo>
                    <a:pt x="76932" y="74171"/>
                  </a:lnTo>
                  <a:lnTo>
                    <a:pt x="47690" y="110771"/>
                  </a:lnTo>
                  <a:lnTo>
                    <a:pt x="24596" y="151852"/>
                  </a:lnTo>
                  <a:lnTo>
                    <a:pt x="8436" y="196542"/>
                  </a:lnTo>
                  <a:lnTo>
                    <a:pt x="0" y="243965"/>
                  </a:lnTo>
                  <a:lnTo>
                    <a:pt x="73" y="293249"/>
                  </a:lnTo>
                  <a:lnTo>
                    <a:pt x="8722" y="343183"/>
                  </a:lnTo>
                  <a:lnTo>
                    <a:pt x="24777" y="389350"/>
                  </a:lnTo>
                  <a:lnTo>
                    <a:pt x="47583" y="431185"/>
                  </a:lnTo>
                  <a:lnTo>
                    <a:pt x="76487" y="468122"/>
                  </a:lnTo>
                  <a:lnTo>
                    <a:pt x="110837" y="499597"/>
                  </a:lnTo>
                  <a:lnTo>
                    <a:pt x="149977" y="525045"/>
                  </a:lnTo>
                  <a:lnTo>
                    <a:pt x="193256" y="543898"/>
                  </a:lnTo>
                  <a:lnTo>
                    <a:pt x="240019" y="555594"/>
                  </a:lnTo>
                  <a:lnTo>
                    <a:pt x="289613" y="559566"/>
                  </a:lnTo>
                  <a:lnTo>
                    <a:pt x="335887" y="555588"/>
                  </a:lnTo>
                  <a:lnTo>
                    <a:pt x="380741" y="544128"/>
                  </a:lnTo>
                  <a:lnTo>
                    <a:pt x="410855" y="531019"/>
                  </a:lnTo>
                  <a:lnTo>
                    <a:pt x="302199" y="531019"/>
                  </a:lnTo>
                  <a:lnTo>
                    <a:pt x="252357" y="528750"/>
                  </a:lnTo>
                  <a:lnTo>
                    <a:pt x="205507" y="518153"/>
                  </a:lnTo>
                  <a:lnTo>
                    <a:pt x="162419" y="499770"/>
                  </a:lnTo>
                  <a:lnTo>
                    <a:pt x="123860" y="474142"/>
                  </a:lnTo>
                  <a:lnTo>
                    <a:pt x="90599" y="441811"/>
                  </a:lnTo>
                  <a:lnTo>
                    <a:pt x="63404" y="403318"/>
                  </a:lnTo>
                  <a:lnTo>
                    <a:pt x="43043" y="359206"/>
                  </a:lnTo>
                  <a:lnTo>
                    <a:pt x="30285" y="310016"/>
                  </a:lnTo>
                  <a:lnTo>
                    <a:pt x="26958" y="260578"/>
                  </a:lnTo>
                  <a:lnTo>
                    <a:pt x="33149" y="213309"/>
                  </a:lnTo>
                  <a:lnTo>
                    <a:pt x="47685" y="169186"/>
                  </a:lnTo>
                  <a:lnTo>
                    <a:pt x="69392" y="129186"/>
                  </a:lnTo>
                  <a:lnTo>
                    <a:pt x="97096" y="94285"/>
                  </a:lnTo>
                  <a:lnTo>
                    <a:pt x="129621" y="65461"/>
                  </a:lnTo>
                  <a:lnTo>
                    <a:pt x="165795" y="43691"/>
                  </a:lnTo>
                  <a:lnTo>
                    <a:pt x="193670" y="43691"/>
                  </a:lnTo>
                  <a:lnTo>
                    <a:pt x="193670" y="0"/>
                  </a:lnTo>
                  <a:close/>
                </a:path>
                <a:path w="575945" h="560069">
                  <a:moveTo>
                    <a:pt x="464772" y="44523"/>
                  </a:moveTo>
                  <a:lnTo>
                    <a:pt x="409226" y="44523"/>
                  </a:lnTo>
                  <a:lnTo>
                    <a:pt x="443457" y="60445"/>
                  </a:lnTo>
                  <a:lnTo>
                    <a:pt x="474600" y="87398"/>
                  </a:lnTo>
                  <a:lnTo>
                    <a:pt x="501544" y="123151"/>
                  </a:lnTo>
                  <a:lnTo>
                    <a:pt x="523181" y="165471"/>
                  </a:lnTo>
                  <a:lnTo>
                    <a:pt x="538399" y="212127"/>
                  </a:lnTo>
                  <a:lnTo>
                    <a:pt x="546041" y="260579"/>
                  </a:lnTo>
                  <a:lnTo>
                    <a:pt x="546003" y="265362"/>
                  </a:lnTo>
                  <a:lnTo>
                    <a:pt x="545143" y="309518"/>
                  </a:lnTo>
                  <a:lnTo>
                    <a:pt x="535700" y="352344"/>
                  </a:lnTo>
                  <a:lnTo>
                    <a:pt x="518267" y="392680"/>
                  </a:lnTo>
                  <a:lnTo>
                    <a:pt x="493849" y="429609"/>
                  </a:lnTo>
                  <a:lnTo>
                    <a:pt x="463453" y="462213"/>
                  </a:lnTo>
                  <a:lnTo>
                    <a:pt x="428084" y="489573"/>
                  </a:lnTo>
                  <a:lnTo>
                    <a:pt x="388748" y="510773"/>
                  </a:lnTo>
                  <a:lnTo>
                    <a:pt x="346451" y="524894"/>
                  </a:lnTo>
                  <a:lnTo>
                    <a:pt x="302199" y="531019"/>
                  </a:lnTo>
                  <a:lnTo>
                    <a:pt x="410855" y="531019"/>
                  </a:lnTo>
                  <a:lnTo>
                    <a:pt x="462405" y="500547"/>
                  </a:lnTo>
                  <a:lnTo>
                    <a:pt x="497320" y="469321"/>
                  </a:lnTo>
                  <a:lnTo>
                    <a:pt x="527027" y="432401"/>
                  </a:lnTo>
                  <a:lnTo>
                    <a:pt x="550580" y="390232"/>
                  </a:lnTo>
                  <a:lnTo>
                    <a:pt x="567026" y="343276"/>
                  </a:lnTo>
                  <a:lnTo>
                    <a:pt x="575433" y="291940"/>
                  </a:lnTo>
                  <a:lnTo>
                    <a:pt x="574791" y="241803"/>
                  </a:lnTo>
                  <a:lnTo>
                    <a:pt x="565676" y="193988"/>
                  </a:lnTo>
                  <a:lnTo>
                    <a:pt x="548945" y="149284"/>
                  </a:lnTo>
                  <a:lnTo>
                    <a:pt x="525453" y="108478"/>
                  </a:lnTo>
                  <a:lnTo>
                    <a:pt x="496058" y="72359"/>
                  </a:lnTo>
                  <a:lnTo>
                    <a:pt x="464772" y="44523"/>
                  </a:lnTo>
                  <a:close/>
                </a:path>
                <a:path w="575945" h="560069">
                  <a:moveTo>
                    <a:pt x="95887" y="276276"/>
                  </a:moveTo>
                  <a:lnTo>
                    <a:pt x="92578" y="276933"/>
                  </a:lnTo>
                  <a:lnTo>
                    <a:pt x="90631" y="276933"/>
                  </a:lnTo>
                  <a:lnTo>
                    <a:pt x="156275" y="343276"/>
                  </a:lnTo>
                  <a:lnTo>
                    <a:pt x="287667" y="475944"/>
                  </a:lnTo>
                  <a:lnTo>
                    <a:pt x="331111" y="432629"/>
                  </a:lnTo>
                  <a:lnTo>
                    <a:pt x="289508" y="432629"/>
                  </a:lnTo>
                  <a:lnTo>
                    <a:pt x="159777" y="305056"/>
                  </a:lnTo>
                  <a:lnTo>
                    <a:pt x="193671" y="305056"/>
                  </a:lnTo>
                  <a:lnTo>
                    <a:pt x="193671" y="277848"/>
                  </a:lnTo>
                  <a:lnTo>
                    <a:pt x="163402" y="277848"/>
                  </a:lnTo>
                  <a:lnTo>
                    <a:pt x="140420" y="276927"/>
                  </a:lnTo>
                  <a:lnTo>
                    <a:pt x="95887" y="276276"/>
                  </a:lnTo>
                  <a:close/>
                </a:path>
                <a:path w="575945" h="560069">
                  <a:moveTo>
                    <a:pt x="458116" y="306002"/>
                  </a:moveTo>
                  <a:lnTo>
                    <a:pt x="400635" y="306002"/>
                  </a:lnTo>
                  <a:lnTo>
                    <a:pt x="408648" y="306212"/>
                  </a:lnTo>
                  <a:lnTo>
                    <a:pt x="415872" y="306212"/>
                  </a:lnTo>
                  <a:lnTo>
                    <a:pt x="289508" y="432629"/>
                  </a:lnTo>
                  <a:lnTo>
                    <a:pt x="331111" y="432629"/>
                  </a:lnTo>
                  <a:lnTo>
                    <a:pt x="458116" y="306002"/>
                  </a:lnTo>
                  <a:close/>
                </a:path>
                <a:path w="575945" h="560069">
                  <a:moveTo>
                    <a:pt x="381010" y="0"/>
                  </a:moveTo>
                  <a:lnTo>
                    <a:pt x="381090" y="247779"/>
                  </a:lnTo>
                  <a:lnTo>
                    <a:pt x="381211" y="291940"/>
                  </a:lnTo>
                  <a:lnTo>
                    <a:pt x="381089" y="304641"/>
                  </a:lnTo>
                  <a:lnTo>
                    <a:pt x="385450" y="306449"/>
                  </a:lnTo>
                  <a:lnTo>
                    <a:pt x="400635" y="306002"/>
                  </a:lnTo>
                  <a:lnTo>
                    <a:pt x="458116" y="306002"/>
                  </a:lnTo>
                  <a:lnTo>
                    <a:pt x="486798" y="277406"/>
                  </a:lnTo>
                  <a:lnTo>
                    <a:pt x="479696" y="277012"/>
                  </a:lnTo>
                  <a:lnTo>
                    <a:pt x="479211" y="276962"/>
                  </a:lnTo>
                  <a:lnTo>
                    <a:pt x="429709" y="276962"/>
                  </a:lnTo>
                  <a:lnTo>
                    <a:pt x="409226" y="44523"/>
                  </a:lnTo>
                  <a:lnTo>
                    <a:pt x="464772" y="44523"/>
                  </a:lnTo>
                  <a:lnTo>
                    <a:pt x="461615" y="41714"/>
                  </a:lnTo>
                  <a:lnTo>
                    <a:pt x="422980" y="17332"/>
                  </a:lnTo>
                  <a:lnTo>
                    <a:pt x="381010" y="0"/>
                  </a:lnTo>
                  <a:close/>
                </a:path>
                <a:path w="575945" h="560069">
                  <a:moveTo>
                    <a:pt x="193670" y="43691"/>
                  </a:moveTo>
                  <a:lnTo>
                    <a:pt x="165795" y="43691"/>
                  </a:lnTo>
                  <a:lnTo>
                    <a:pt x="166137" y="59627"/>
                  </a:lnTo>
                  <a:lnTo>
                    <a:pt x="166023" y="260578"/>
                  </a:lnTo>
                  <a:lnTo>
                    <a:pt x="166138" y="265362"/>
                  </a:lnTo>
                  <a:lnTo>
                    <a:pt x="166528" y="274332"/>
                  </a:lnTo>
                  <a:lnTo>
                    <a:pt x="163402" y="277848"/>
                  </a:lnTo>
                  <a:lnTo>
                    <a:pt x="193671" y="277848"/>
                  </a:lnTo>
                  <a:lnTo>
                    <a:pt x="193670" y="43691"/>
                  </a:lnTo>
                  <a:close/>
                </a:path>
                <a:path w="575945" h="560069">
                  <a:moveTo>
                    <a:pt x="474261" y="276460"/>
                  </a:moveTo>
                  <a:lnTo>
                    <a:pt x="468869" y="276460"/>
                  </a:lnTo>
                  <a:lnTo>
                    <a:pt x="429709" y="276962"/>
                  </a:lnTo>
                  <a:lnTo>
                    <a:pt x="479211" y="276962"/>
                  </a:lnTo>
                  <a:lnTo>
                    <a:pt x="474261" y="276460"/>
                  </a:lnTo>
                  <a:close/>
                </a:path>
              </a:pathLst>
            </a:custGeom>
            <a:solidFill>
              <a:srgbClr val="085DA8"/>
            </a:solidFill>
          </p:spPr>
          <p:txBody>
            <a:bodyPr wrap="square" lIns="0" tIns="0" rIns="0" bIns="0" rtlCol="0"/>
            <a:lstStyle/>
            <a:p>
              <a:endParaRPr/>
            </a:p>
          </p:txBody>
        </p:sp>
        <p:sp>
          <p:nvSpPr>
            <p:cNvPr id="20" name="object 20"/>
            <p:cNvSpPr/>
            <p:nvPr/>
          </p:nvSpPr>
          <p:spPr>
            <a:xfrm>
              <a:off x="6494907" y="2188844"/>
              <a:ext cx="3181350" cy="14604"/>
            </a:xfrm>
            <a:custGeom>
              <a:avLst/>
              <a:gdLst/>
              <a:ahLst/>
              <a:cxnLst/>
              <a:rect l="l" t="t" r="r" b="b"/>
              <a:pathLst>
                <a:path w="3181350" h="14605">
                  <a:moveTo>
                    <a:pt x="0" y="0"/>
                  </a:moveTo>
                  <a:lnTo>
                    <a:pt x="3181095" y="14350"/>
                  </a:lnTo>
                </a:path>
              </a:pathLst>
            </a:custGeom>
            <a:ln w="12700">
              <a:solidFill>
                <a:srgbClr val="005DAC"/>
              </a:solidFill>
            </a:ln>
          </p:spPr>
          <p:txBody>
            <a:bodyPr wrap="square" lIns="0" tIns="0" rIns="0" bIns="0" rtlCol="0"/>
            <a:lstStyle/>
            <a:p>
              <a:endParaRPr/>
            </a:p>
          </p:txBody>
        </p:sp>
        <p:sp>
          <p:nvSpPr>
            <p:cNvPr id="21" name="object 21"/>
            <p:cNvSpPr/>
            <p:nvPr/>
          </p:nvSpPr>
          <p:spPr>
            <a:xfrm>
              <a:off x="10548747" y="2196972"/>
              <a:ext cx="1643380" cy="12700"/>
            </a:xfrm>
            <a:custGeom>
              <a:avLst/>
              <a:gdLst/>
              <a:ahLst/>
              <a:cxnLst/>
              <a:rect l="l" t="t" r="r" b="b"/>
              <a:pathLst>
                <a:path w="1643379" h="12700">
                  <a:moveTo>
                    <a:pt x="0" y="12700"/>
                  </a:moveTo>
                  <a:lnTo>
                    <a:pt x="1643252" y="12700"/>
                  </a:lnTo>
                  <a:lnTo>
                    <a:pt x="1643252" y="0"/>
                  </a:lnTo>
                  <a:lnTo>
                    <a:pt x="0" y="0"/>
                  </a:lnTo>
                  <a:lnTo>
                    <a:pt x="0" y="12700"/>
                  </a:lnTo>
                  <a:close/>
                </a:path>
              </a:pathLst>
            </a:custGeom>
            <a:solidFill>
              <a:srgbClr val="005DAC"/>
            </a:solidFill>
          </p:spPr>
          <p:txBody>
            <a:bodyPr wrap="square" lIns="0" tIns="0" rIns="0" bIns="0" rtlCol="0"/>
            <a:lstStyle/>
            <a:p>
              <a:endParaRPr/>
            </a:p>
          </p:txBody>
        </p:sp>
      </p:grpSp>
      <p:sp>
        <p:nvSpPr>
          <p:cNvPr id="22" name="object 2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t>Economic Moat</a:t>
            </a:r>
            <a:r>
              <a:rPr spc="-15"/>
              <a:t> </a:t>
            </a:r>
            <a:r>
              <a:rPr spc="-10"/>
              <a:t>Identification</a:t>
            </a:r>
          </a:p>
        </p:txBody>
      </p:sp>
      <p:sp>
        <p:nvSpPr>
          <p:cNvPr id="23" name="object 23"/>
          <p:cNvSpPr/>
          <p:nvPr/>
        </p:nvSpPr>
        <p:spPr>
          <a:xfrm>
            <a:off x="427481" y="799337"/>
            <a:ext cx="1095375" cy="57150"/>
          </a:xfrm>
          <a:custGeom>
            <a:avLst/>
            <a:gdLst/>
            <a:ahLst/>
            <a:cxnLst/>
            <a:rect l="l" t="t" r="r" b="b"/>
            <a:pathLst>
              <a:path w="1095375" h="57150">
                <a:moveTo>
                  <a:pt x="1094994" y="0"/>
                </a:moveTo>
                <a:lnTo>
                  <a:pt x="0" y="0"/>
                </a:lnTo>
                <a:lnTo>
                  <a:pt x="0" y="57150"/>
                </a:lnTo>
                <a:lnTo>
                  <a:pt x="1094994" y="57150"/>
                </a:lnTo>
                <a:lnTo>
                  <a:pt x="1094994" y="0"/>
                </a:lnTo>
                <a:close/>
              </a:path>
            </a:pathLst>
          </a:custGeom>
          <a:solidFill>
            <a:srgbClr val="005DAC"/>
          </a:solidFill>
        </p:spPr>
        <p:txBody>
          <a:bodyPr wrap="square" lIns="0" tIns="0" rIns="0" bIns="0" rtlCol="0"/>
          <a:lstStyle/>
          <a:p>
            <a:endParaRPr/>
          </a:p>
        </p:txBody>
      </p:sp>
      <p:grpSp>
        <p:nvGrpSpPr>
          <p:cNvPr id="25" name="object 25"/>
          <p:cNvGrpSpPr/>
          <p:nvPr/>
        </p:nvGrpSpPr>
        <p:grpSpPr>
          <a:xfrm>
            <a:off x="381" y="3870204"/>
            <a:ext cx="12191872" cy="1003912"/>
            <a:chOff x="381" y="3870204"/>
            <a:chExt cx="12191872" cy="1003912"/>
          </a:xfrm>
        </p:grpSpPr>
        <p:pic>
          <p:nvPicPr>
            <p:cNvPr id="26" name="object 26"/>
            <p:cNvPicPr/>
            <p:nvPr/>
          </p:nvPicPr>
          <p:blipFill>
            <a:blip r:embed="rId2" cstate="print"/>
            <a:stretch>
              <a:fillRect/>
            </a:stretch>
          </p:blipFill>
          <p:spPr>
            <a:xfrm>
              <a:off x="3364032" y="3898563"/>
              <a:ext cx="875616" cy="947193"/>
            </a:xfrm>
            <a:prstGeom prst="rect">
              <a:avLst/>
            </a:prstGeom>
          </p:spPr>
        </p:pic>
        <p:pic>
          <p:nvPicPr>
            <p:cNvPr id="27" name="object 27"/>
            <p:cNvPicPr/>
            <p:nvPr/>
          </p:nvPicPr>
          <p:blipFill>
            <a:blip r:embed="rId3" cstate="print"/>
            <a:stretch>
              <a:fillRect/>
            </a:stretch>
          </p:blipFill>
          <p:spPr>
            <a:xfrm>
              <a:off x="3318545" y="3870204"/>
              <a:ext cx="966589" cy="1003912"/>
            </a:xfrm>
            <a:prstGeom prst="rect">
              <a:avLst/>
            </a:prstGeom>
          </p:spPr>
        </p:pic>
        <p:sp>
          <p:nvSpPr>
            <p:cNvPr id="28" name="object 28"/>
            <p:cNvSpPr/>
            <p:nvPr/>
          </p:nvSpPr>
          <p:spPr>
            <a:xfrm>
              <a:off x="3516232" y="4019965"/>
              <a:ext cx="551180" cy="642620"/>
            </a:xfrm>
            <a:custGeom>
              <a:avLst/>
              <a:gdLst/>
              <a:ahLst/>
              <a:cxnLst/>
              <a:rect l="l" t="t" r="r" b="b"/>
              <a:pathLst>
                <a:path w="551179" h="642620">
                  <a:moveTo>
                    <a:pt x="311090" y="277804"/>
                  </a:moveTo>
                  <a:lnTo>
                    <a:pt x="215897" y="277804"/>
                  </a:lnTo>
                  <a:lnTo>
                    <a:pt x="219683" y="278225"/>
                  </a:lnTo>
                  <a:lnTo>
                    <a:pt x="336184" y="306003"/>
                  </a:lnTo>
                  <a:lnTo>
                    <a:pt x="353111" y="287926"/>
                  </a:lnTo>
                  <a:lnTo>
                    <a:pt x="311090" y="277804"/>
                  </a:lnTo>
                  <a:close/>
                </a:path>
                <a:path w="551179" h="642620">
                  <a:moveTo>
                    <a:pt x="116192" y="118128"/>
                  </a:moveTo>
                  <a:lnTo>
                    <a:pt x="108000" y="118908"/>
                  </a:lnTo>
                  <a:lnTo>
                    <a:pt x="102621" y="122044"/>
                  </a:lnTo>
                  <a:lnTo>
                    <a:pt x="99731" y="127625"/>
                  </a:lnTo>
                  <a:lnTo>
                    <a:pt x="99001" y="135740"/>
                  </a:lnTo>
                  <a:lnTo>
                    <a:pt x="99053" y="139347"/>
                  </a:lnTo>
                  <a:lnTo>
                    <a:pt x="99162" y="205515"/>
                  </a:lnTo>
                  <a:lnTo>
                    <a:pt x="93762" y="207845"/>
                  </a:lnTo>
                  <a:lnTo>
                    <a:pt x="88793" y="209727"/>
                  </a:lnTo>
                  <a:lnTo>
                    <a:pt x="84066" y="212103"/>
                  </a:lnTo>
                  <a:lnTo>
                    <a:pt x="72477" y="218806"/>
                  </a:lnTo>
                  <a:lnTo>
                    <a:pt x="62781" y="227046"/>
                  </a:lnTo>
                  <a:lnTo>
                    <a:pt x="56147" y="237543"/>
                  </a:lnTo>
                  <a:lnTo>
                    <a:pt x="53743" y="251014"/>
                  </a:lnTo>
                  <a:lnTo>
                    <a:pt x="56093" y="264253"/>
                  </a:lnTo>
                  <a:lnTo>
                    <a:pt x="115319" y="298789"/>
                  </a:lnTo>
                  <a:lnTo>
                    <a:pt x="147020" y="301251"/>
                  </a:lnTo>
                  <a:lnTo>
                    <a:pt x="178270" y="295554"/>
                  </a:lnTo>
                  <a:lnTo>
                    <a:pt x="208941" y="280910"/>
                  </a:lnTo>
                  <a:lnTo>
                    <a:pt x="210834" y="279612"/>
                  </a:lnTo>
                  <a:lnTo>
                    <a:pt x="142468" y="279612"/>
                  </a:lnTo>
                  <a:lnTo>
                    <a:pt x="124628" y="278440"/>
                  </a:lnTo>
                  <a:lnTo>
                    <a:pt x="86905" y="266687"/>
                  </a:lnTo>
                  <a:lnTo>
                    <a:pt x="76549" y="249374"/>
                  </a:lnTo>
                  <a:lnTo>
                    <a:pt x="79667" y="243622"/>
                  </a:lnTo>
                  <a:lnTo>
                    <a:pt x="84716" y="238332"/>
                  </a:lnTo>
                  <a:lnTo>
                    <a:pt x="90737" y="233101"/>
                  </a:lnTo>
                  <a:lnTo>
                    <a:pt x="96716" y="227579"/>
                  </a:lnTo>
                  <a:lnTo>
                    <a:pt x="96637" y="227447"/>
                  </a:lnTo>
                  <a:lnTo>
                    <a:pt x="121807" y="227447"/>
                  </a:lnTo>
                  <a:lnTo>
                    <a:pt x="121807" y="140759"/>
                  </a:lnTo>
                  <a:lnTo>
                    <a:pt x="179819" y="140759"/>
                  </a:lnTo>
                  <a:lnTo>
                    <a:pt x="179932" y="122610"/>
                  </a:lnTo>
                  <a:lnTo>
                    <a:pt x="175545" y="118481"/>
                  </a:lnTo>
                  <a:lnTo>
                    <a:pt x="141023" y="118481"/>
                  </a:lnTo>
                  <a:lnTo>
                    <a:pt x="128605" y="118433"/>
                  </a:lnTo>
                  <a:lnTo>
                    <a:pt x="116192" y="118128"/>
                  </a:lnTo>
                  <a:close/>
                </a:path>
                <a:path w="551179" h="642620">
                  <a:moveTo>
                    <a:pt x="216752" y="229351"/>
                  </a:moveTo>
                  <a:lnTo>
                    <a:pt x="180228" y="229351"/>
                  </a:lnTo>
                  <a:lnTo>
                    <a:pt x="184633" y="231301"/>
                  </a:lnTo>
                  <a:lnTo>
                    <a:pt x="188902" y="233488"/>
                  </a:lnTo>
                  <a:lnTo>
                    <a:pt x="193064" y="235903"/>
                  </a:lnTo>
                  <a:lnTo>
                    <a:pt x="201393" y="243419"/>
                  </a:lnTo>
                  <a:lnTo>
                    <a:pt x="204215" y="251059"/>
                  </a:lnTo>
                  <a:lnTo>
                    <a:pt x="201461" y="258629"/>
                  </a:lnTo>
                  <a:lnTo>
                    <a:pt x="193064" y="265933"/>
                  </a:lnTo>
                  <a:lnTo>
                    <a:pt x="176887" y="273912"/>
                  </a:lnTo>
                  <a:lnTo>
                    <a:pt x="159955" y="278287"/>
                  </a:lnTo>
                  <a:lnTo>
                    <a:pt x="142468" y="279612"/>
                  </a:lnTo>
                  <a:lnTo>
                    <a:pt x="210834" y="279612"/>
                  </a:lnTo>
                  <a:lnTo>
                    <a:pt x="212085" y="278754"/>
                  </a:lnTo>
                  <a:lnTo>
                    <a:pt x="215897" y="277804"/>
                  </a:lnTo>
                  <a:lnTo>
                    <a:pt x="311090" y="277804"/>
                  </a:lnTo>
                  <a:lnTo>
                    <a:pt x="226159" y="257347"/>
                  </a:lnTo>
                  <a:lnTo>
                    <a:pt x="222483" y="237206"/>
                  </a:lnTo>
                  <a:lnTo>
                    <a:pt x="216752" y="229351"/>
                  </a:lnTo>
                  <a:close/>
                </a:path>
                <a:path w="551179" h="642620">
                  <a:moveTo>
                    <a:pt x="121807" y="227447"/>
                  </a:moveTo>
                  <a:lnTo>
                    <a:pt x="96637" y="227447"/>
                  </a:lnTo>
                  <a:lnTo>
                    <a:pt x="97606" y="229069"/>
                  </a:lnTo>
                  <a:lnTo>
                    <a:pt x="98440" y="230768"/>
                  </a:lnTo>
                  <a:lnTo>
                    <a:pt x="99135" y="232520"/>
                  </a:lnTo>
                  <a:lnTo>
                    <a:pt x="99454" y="249761"/>
                  </a:lnTo>
                  <a:lnTo>
                    <a:pt x="102571" y="258343"/>
                  </a:lnTo>
                  <a:lnTo>
                    <a:pt x="111786" y="261253"/>
                  </a:lnTo>
                  <a:lnTo>
                    <a:pt x="130400" y="261478"/>
                  </a:lnTo>
                  <a:lnTo>
                    <a:pt x="161234" y="261478"/>
                  </a:lnTo>
                  <a:lnTo>
                    <a:pt x="171534" y="260907"/>
                  </a:lnTo>
                  <a:lnTo>
                    <a:pt x="177208" y="258419"/>
                  </a:lnTo>
                  <a:lnTo>
                    <a:pt x="179644" y="252610"/>
                  </a:lnTo>
                  <a:lnTo>
                    <a:pt x="180142" y="243622"/>
                  </a:lnTo>
                  <a:lnTo>
                    <a:pt x="180228" y="239309"/>
                  </a:lnTo>
                  <a:lnTo>
                    <a:pt x="121807" y="239309"/>
                  </a:lnTo>
                  <a:lnTo>
                    <a:pt x="121807" y="227447"/>
                  </a:lnTo>
                  <a:close/>
                </a:path>
                <a:path w="551179" h="642620">
                  <a:moveTo>
                    <a:pt x="179819" y="140759"/>
                  </a:moveTo>
                  <a:lnTo>
                    <a:pt x="157557" y="140759"/>
                  </a:lnTo>
                  <a:lnTo>
                    <a:pt x="157557" y="239309"/>
                  </a:lnTo>
                  <a:lnTo>
                    <a:pt x="180228" y="239309"/>
                  </a:lnTo>
                  <a:lnTo>
                    <a:pt x="180228" y="229351"/>
                  </a:lnTo>
                  <a:lnTo>
                    <a:pt x="216752" y="229351"/>
                  </a:lnTo>
                  <a:lnTo>
                    <a:pt x="212282" y="223225"/>
                  </a:lnTo>
                  <a:lnTo>
                    <a:pt x="197704" y="213448"/>
                  </a:lnTo>
                  <a:lnTo>
                    <a:pt x="180897" y="205918"/>
                  </a:lnTo>
                  <a:lnTo>
                    <a:pt x="180222" y="193856"/>
                  </a:lnTo>
                  <a:lnTo>
                    <a:pt x="181764" y="187231"/>
                  </a:lnTo>
                  <a:lnTo>
                    <a:pt x="187122" y="183698"/>
                  </a:lnTo>
                  <a:lnTo>
                    <a:pt x="197899" y="180912"/>
                  </a:lnTo>
                  <a:lnTo>
                    <a:pt x="280621" y="162897"/>
                  </a:lnTo>
                  <a:lnTo>
                    <a:pt x="179852" y="162897"/>
                  </a:lnTo>
                  <a:lnTo>
                    <a:pt x="179819" y="140759"/>
                  </a:lnTo>
                  <a:close/>
                </a:path>
                <a:path w="551179" h="642620">
                  <a:moveTo>
                    <a:pt x="96637" y="227447"/>
                  </a:moveTo>
                  <a:lnTo>
                    <a:pt x="96716" y="227579"/>
                  </a:lnTo>
                  <a:lnTo>
                    <a:pt x="96637" y="227447"/>
                  </a:lnTo>
                  <a:close/>
                </a:path>
                <a:path w="551179" h="642620">
                  <a:moveTo>
                    <a:pt x="458045" y="0"/>
                  </a:moveTo>
                  <a:lnTo>
                    <a:pt x="453560" y="4750"/>
                  </a:lnTo>
                  <a:lnTo>
                    <a:pt x="453856" y="22586"/>
                  </a:lnTo>
                  <a:lnTo>
                    <a:pt x="453885" y="48064"/>
                  </a:lnTo>
                  <a:lnTo>
                    <a:pt x="435210" y="77977"/>
                  </a:lnTo>
                  <a:lnTo>
                    <a:pt x="426347" y="86490"/>
                  </a:lnTo>
                  <a:lnTo>
                    <a:pt x="420469" y="97188"/>
                  </a:lnTo>
                  <a:lnTo>
                    <a:pt x="418340" y="110734"/>
                  </a:lnTo>
                  <a:lnTo>
                    <a:pt x="179852" y="162897"/>
                  </a:lnTo>
                  <a:lnTo>
                    <a:pt x="280621" y="162897"/>
                  </a:lnTo>
                  <a:lnTo>
                    <a:pt x="416649" y="133096"/>
                  </a:lnTo>
                  <a:lnTo>
                    <a:pt x="424736" y="130990"/>
                  </a:lnTo>
                  <a:lnTo>
                    <a:pt x="500062" y="130990"/>
                  </a:lnTo>
                  <a:lnTo>
                    <a:pt x="501347" y="129618"/>
                  </a:lnTo>
                  <a:lnTo>
                    <a:pt x="494486" y="129618"/>
                  </a:lnTo>
                  <a:lnTo>
                    <a:pt x="472647" y="126841"/>
                  </a:lnTo>
                  <a:lnTo>
                    <a:pt x="450959" y="118263"/>
                  </a:lnTo>
                  <a:lnTo>
                    <a:pt x="442986" y="112324"/>
                  </a:lnTo>
                  <a:lnTo>
                    <a:pt x="440736" y="106214"/>
                  </a:lnTo>
                  <a:lnTo>
                    <a:pt x="444057" y="100044"/>
                  </a:lnTo>
                  <a:lnTo>
                    <a:pt x="452798" y="93929"/>
                  </a:lnTo>
                  <a:lnTo>
                    <a:pt x="534766" y="93929"/>
                  </a:lnTo>
                  <a:lnTo>
                    <a:pt x="535600" y="93038"/>
                  </a:lnTo>
                  <a:lnTo>
                    <a:pt x="535882" y="91151"/>
                  </a:lnTo>
                  <a:lnTo>
                    <a:pt x="476344" y="91151"/>
                  </a:lnTo>
                  <a:lnTo>
                    <a:pt x="476344" y="22586"/>
                  </a:lnTo>
                  <a:lnTo>
                    <a:pt x="534409" y="22586"/>
                  </a:lnTo>
                  <a:lnTo>
                    <a:pt x="534559" y="4615"/>
                  </a:lnTo>
                  <a:lnTo>
                    <a:pt x="530235" y="252"/>
                  </a:lnTo>
                  <a:lnTo>
                    <a:pt x="494418" y="252"/>
                  </a:lnTo>
                  <a:lnTo>
                    <a:pt x="458045" y="0"/>
                  </a:lnTo>
                  <a:close/>
                </a:path>
                <a:path w="551179" h="642620">
                  <a:moveTo>
                    <a:pt x="500062" y="130990"/>
                  </a:moveTo>
                  <a:lnTo>
                    <a:pt x="424736" y="130990"/>
                  </a:lnTo>
                  <a:lnTo>
                    <a:pt x="433356" y="132290"/>
                  </a:lnTo>
                  <a:lnTo>
                    <a:pt x="440473" y="136726"/>
                  </a:lnTo>
                  <a:lnTo>
                    <a:pt x="467654" y="148053"/>
                  </a:lnTo>
                  <a:lnTo>
                    <a:pt x="482299" y="149960"/>
                  </a:lnTo>
                  <a:lnTo>
                    <a:pt x="500062" y="130990"/>
                  </a:lnTo>
                  <a:close/>
                </a:path>
                <a:path w="551179" h="642620">
                  <a:moveTo>
                    <a:pt x="502352" y="128544"/>
                  </a:moveTo>
                  <a:lnTo>
                    <a:pt x="494486" y="129618"/>
                  </a:lnTo>
                  <a:lnTo>
                    <a:pt x="501347" y="129618"/>
                  </a:lnTo>
                  <a:lnTo>
                    <a:pt x="502352" y="128544"/>
                  </a:lnTo>
                  <a:close/>
                </a:path>
                <a:path w="551179" h="642620">
                  <a:moveTo>
                    <a:pt x="175313" y="118263"/>
                  </a:moveTo>
                  <a:lnTo>
                    <a:pt x="165858" y="118263"/>
                  </a:lnTo>
                  <a:lnTo>
                    <a:pt x="141023" y="118481"/>
                  </a:lnTo>
                  <a:lnTo>
                    <a:pt x="175545" y="118481"/>
                  </a:lnTo>
                  <a:lnTo>
                    <a:pt x="175313" y="118263"/>
                  </a:lnTo>
                  <a:close/>
                </a:path>
                <a:path w="551179" h="642620">
                  <a:moveTo>
                    <a:pt x="534766" y="93929"/>
                  </a:moveTo>
                  <a:lnTo>
                    <a:pt x="452798" y="93929"/>
                  </a:lnTo>
                  <a:lnTo>
                    <a:pt x="454861" y="105043"/>
                  </a:lnTo>
                  <a:lnTo>
                    <a:pt x="458034" y="110745"/>
                  </a:lnTo>
                  <a:lnTo>
                    <a:pt x="464554" y="112835"/>
                  </a:lnTo>
                  <a:lnTo>
                    <a:pt x="476658" y="113109"/>
                  </a:lnTo>
                  <a:lnTo>
                    <a:pt x="514242" y="113109"/>
                  </a:lnTo>
                  <a:lnTo>
                    <a:pt x="516916" y="112991"/>
                  </a:lnTo>
                  <a:lnTo>
                    <a:pt x="534766" y="93929"/>
                  </a:lnTo>
                  <a:close/>
                </a:path>
                <a:path w="551179" h="642620">
                  <a:moveTo>
                    <a:pt x="537787" y="90702"/>
                  </a:moveTo>
                  <a:lnTo>
                    <a:pt x="535949" y="90702"/>
                  </a:lnTo>
                  <a:lnTo>
                    <a:pt x="536814" y="91742"/>
                  </a:lnTo>
                  <a:lnTo>
                    <a:pt x="537787" y="90702"/>
                  </a:lnTo>
                  <a:close/>
                </a:path>
                <a:path w="551179" h="642620">
                  <a:moveTo>
                    <a:pt x="534409" y="22586"/>
                  </a:moveTo>
                  <a:lnTo>
                    <a:pt x="512224" y="22586"/>
                  </a:lnTo>
                  <a:lnTo>
                    <a:pt x="512224" y="91151"/>
                  </a:lnTo>
                  <a:lnTo>
                    <a:pt x="535882" y="91151"/>
                  </a:lnTo>
                  <a:lnTo>
                    <a:pt x="535949" y="90702"/>
                  </a:lnTo>
                  <a:lnTo>
                    <a:pt x="537787" y="90702"/>
                  </a:lnTo>
                  <a:lnTo>
                    <a:pt x="550800" y="76805"/>
                  </a:lnTo>
                  <a:lnTo>
                    <a:pt x="549359" y="75421"/>
                  </a:lnTo>
                  <a:lnTo>
                    <a:pt x="547117" y="74077"/>
                  </a:lnTo>
                  <a:lnTo>
                    <a:pt x="543977" y="73360"/>
                  </a:lnTo>
                  <a:lnTo>
                    <a:pt x="542497" y="71388"/>
                  </a:lnTo>
                  <a:lnTo>
                    <a:pt x="539403" y="67399"/>
                  </a:lnTo>
                  <a:lnTo>
                    <a:pt x="535142" y="62873"/>
                  </a:lnTo>
                  <a:lnTo>
                    <a:pt x="534828" y="58302"/>
                  </a:lnTo>
                  <a:lnTo>
                    <a:pt x="534408" y="48064"/>
                  </a:lnTo>
                  <a:lnTo>
                    <a:pt x="534409" y="22586"/>
                  </a:lnTo>
                  <a:close/>
                </a:path>
                <a:path w="551179" h="642620">
                  <a:moveTo>
                    <a:pt x="530119" y="134"/>
                  </a:moveTo>
                  <a:lnTo>
                    <a:pt x="520611" y="134"/>
                  </a:lnTo>
                  <a:lnTo>
                    <a:pt x="494418" y="252"/>
                  </a:lnTo>
                  <a:lnTo>
                    <a:pt x="530235" y="252"/>
                  </a:lnTo>
                  <a:close/>
                </a:path>
                <a:path w="551179" h="642620">
                  <a:moveTo>
                    <a:pt x="178237" y="429758"/>
                  </a:moveTo>
                  <a:lnTo>
                    <a:pt x="100912" y="429758"/>
                  </a:lnTo>
                  <a:lnTo>
                    <a:pt x="94974" y="434643"/>
                  </a:lnTo>
                  <a:lnTo>
                    <a:pt x="96933" y="442960"/>
                  </a:lnTo>
                  <a:lnTo>
                    <a:pt x="97910" y="462264"/>
                  </a:lnTo>
                  <a:lnTo>
                    <a:pt x="61749" y="490172"/>
                  </a:lnTo>
                  <a:lnTo>
                    <a:pt x="55057" y="491700"/>
                  </a:lnTo>
                  <a:lnTo>
                    <a:pt x="53232" y="493819"/>
                  </a:lnTo>
                  <a:lnTo>
                    <a:pt x="49258" y="498355"/>
                  </a:lnTo>
                  <a:lnTo>
                    <a:pt x="43885" y="503508"/>
                  </a:lnTo>
                  <a:lnTo>
                    <a:pt x="43374" y="508877"/>
                  </a:lnTo>
                  <a:lnTo>
                    <a:pt x="42619" y="519601"/>
                  </a:lnTo>
                  <a:lnTo>
                    <a:pt x="42328" y="530342"/>
                  </a:lnTo>
                  <a:lnTo>
                    <a:pt x="42498" y="541085"/>
                  </a:lnTo>
                  <a:lnTo>
                    <a:pt x="43132" y="551817"/>
                  </a:lnTo>
                  <a:lnTo>
                    <a:pt x="43157" y="561474"/>
                  </a:lnTo>
                  <a:lnTo>
                    <a:pt x="41008" y="569514"/>
                  </a:lnTo>
                  <a:lnTo>
                    <a:pt x="35772" y="575697"/>
                  </a:lnTo>
                  <a:lnTo>
                    <a:pt x="26534" y="579786"/>
                  </a:lnTo>
                  <a:lnTo>
                    <a:pt x="21699" y="581018"/>
                  </a:lnTo>
                  <a:lnTo>
                    <a:pt x="17214" y="584881"/>
                  </a:lnTo>
                  <a:lnTo>
                    <a:pt x="13104" y="588264"/>
                  </a:lnTo>
                  <a:lnTo>
                    <a:pt x="3325" y="599816"/>
                  </a:lnTo>
                  <a:lnTo>
                    <a:pt x="0" y="612298"/>
                  </a:lnTo>
                  <a:lnTo>
                    <a:pt x="3226" y="624700"/>
                  </a:lnTo>
                  <a:lnTo>
                    <a:pt x="13104" y="636010"/>
                  </a:lnTo>
                  <a:lnTo>
                    <a:pt x="18978" y="640451"/>
                  </a:lnTo>
                  <a:lnTo>
                    <a:pt x="21547" y="642016"/>
                  </a:lnTo>
                  <a:lnTo>
                    <a:pt x="36916" y="625603"/>
                  </a:lnTo>
                  <a:lnTo>
                    <a:pt x="33383" y="623342"/>
                  </a:lnTo>
                  <a:lnTo>
                    <a:pt x="27957" y="617653"/>
                  </a:lnTo>
                  <a:lnTo>
                    <a:pt x="22048" y="612607"/>
                  </a:lnTo>
                  <a:lnTo>
                    <a:pt x="39991" y="595188"/>
                  </a:lnTo>
                  <a:lnTo>
                    <a:pt x="64669" y="595188"/>
                  </a:lnTo>
                  <a:lnTo>
                    <a:pt x="64789" y="530342"/>
                  </a:lnTo>
                  <a:lnTo>
                    <a:pt x="96530" y="499780"/>
                  </a:lnTo>
                  <a:lnTo>
                    <a:pt x="119121" y="499780"/>
                  </a:lnTo>
                  <a:lnTo>
                    <a:pt x="119121" y="452031"/>
                  </a:lnTo>
                  <a:lnTo>
                    <a:pt x="182243" y="452031"/>
                  </a:lnTo>
                  <a:lnTo>
                    <a:pt x="182646" y="444973"/>
                  </a:lnTo>
                  <a:lnTo>
                    <a:pt x="182646" y="442288"/>
                  </a:lnTo>
                  <a:lnTo>
                    <a:pt x="182457" y="434186"/>
                  </a:lnTo>
                  <a:lnTo>
                    <a:pt x="178237" y="429758"/>
                  </a:lnTo>
                  <a:close/>
                </a:path>
                <a:path w="551179" h="642620">
                  <a:moveTo>
                    <a:pt x="63235" y="597496"/>
                  </a:moveTo>
                  <a:lnTo>
                    <a:pt x="42997" y="597496"/>
                  </a:lnTo>
                  <a:lnTo>
                    <a:pt x="42976" y="612298"/>
                  </a:lnTo>
                  <a:lnTo>
                    <a:pt x="42863" y="618939"/>
                  </a:lnTo>
                  <a:lnTo>
                    <a:pt x="43020" y="619084"/>
                  </a:lnTo>
                  <a:lnTo>
                    <a:pt x="63235" y="597496"/>
                  </a:lnTo>
                  <a:close/>
                </a:path>
                <a:path w="551179" h="642620">
                  <a:moveTo>
                    <a:pt x="42997" y="597514"/>
                  </a:moveTo>
                  <a:close/>
                </a:path>
                <a:path w="551179" h="642620">
                  <a:moveTo>
                    <a:pt x="64669" y="595188"/>
                  </a:moveTo>
                  <a:lnTo>
                    <a:pt x="39991" y="595188"/>
                  </a:lnTo>
                  <a:lnTo>
                    <a:pt x="42997" y="597514"/>
                  </a:lnTo>
                  <a:lnTo>
                    <a:pt x="63235" y="597496"/>
                  </a:lnTo>
                  <a:lnTo>
                    <a:pt x="64670" y="595963"/>
                  </a:lnTo>
                  <a:lnTo>
                    <a:pt x="64669" y="595188"/>
                  </a:lnTo>
                  <a:close/>
                </a:path>
                <a:path w="551179" h="642620">
                  <a:moveTo>
                    <a:pt x="119121" y="499780"/>
                  </a:moveTo>
                  <a:lnTo>
                    <a:pt x="96530" y="499780"/>
                  </a:lnTo>
                  <a:lnTo>
                    <a:pt x="96480" y="561992"/>
                  </a:lnTo>
                  <a:lnTo>
                    <a:pt x="119050" y="537889"/>
                  </a:lnTo>
                  <a:lnTo>
                    <a:pt x="119121" y="499780"/>
                  </a:lnTo>
                  <a:close/>
                </a:path>
                <a:path w="551179" h="642620">
                  <a:moveTo>
                    <a:pt x="182243" y="452031"/>
                  </a:moveTo>
                  <a:lnTo>
                    <a:pt x="160728" y="452031"/>
                  </a:lnTo>
                  <a:lnTo>
                    <a:pt x="160720" y="493387"/>
                  </a:lnTo>
                  <a:lnTo>
                    <a:pt x="184308" y="468197"/>
                  </a:lnTo>
                  <a:lnTo>
                    <a:pt x="181686" y="461785"/>
                  </a:lnTo>
                  <a:lnTo>
                    <a:pt x="182243" y="452031"/>
                  </a:lnTo>
                  <a:close/>
                </a:path>
              </a:pathLst>
            </a:custGeom>
            <a:solidFill>
              <a:srgbClr val="085DA8"/>
            </a:solidFill>
          </p:spPr>
          <p:txBody>
            <a:bodyPr wrap="square" lIns="0" tIns="0" rIns="0" bIns="0" rtlCol="0"/>
            <a:lstStyle/>
            <a:p>
              <a:endParaRPr>
                <a:latin typeface="Aptos" panose="020B0004020202020204" pitchFamily="34" charset="0"/>
              </a:endParaRPr>
            </a:p>
          </p:txBody>
        </p:sp>
        <p:sp>
          <p:nvSpPr>
            <p:cNvPr id="29" name="object 29"/>
            <p:cNvSpPr/>
            <p:nvPr/>
          </p:nvSpPr>
          <p:spPr>
            <a:xfrm>
              <a:off x="381" y="4323969"/>
              <a:ext cx="3397250" cy="15875"/>
            </a:xfrm>
            <a:custGeom>
              <a:avLst/>
              <a:gdLst/>
              <a:ahLst/>
              <a:cxnLst/>
              <a:rect l="l" t="t" r="r" b="b"/>
              <a:pathLst>
                <a:path w="3397250" h="15875">
                  <a:moveTo>
                    <a:pt x="0" y="0"/>
                  </a:moveTo>
                  <a:lnTo>
                    <a:pt x="3397123" y="15366"/>
                  </a:lnTo>
                </a:path>
              </a:pathLst>
            </a:custGeom>
            <a:ln w="12700">
              <a:solidFill>
                <a:srgbClr val="005DAC"/>
              </a:solidFill>
            </a:ln>
          </p:spPr>
          <p:txBody>
            <a:bodyPr wrap="square" lIns="0" tIns="0" rIns="0" bIns="0" rtlCol="0"/>
            <a:lstStyle/>
            <a:p>
              <a:endParaRPr>
                <a:latin typeface="Aptos" panose="020B0004020202020204" pitchFamily="34" charset="0"/>
              </a:endParaRPr>
            </a:p>
          </p:txBody>
        </p:sp>
        <p:pic>
          <p:nvPicPr>
            <p:cNvPr id="30" name="object 30"/>
            <p:cNvPicPr/>
            <p:nvPr/>
          </p:nvPicPr>
          <p:blipFill>
            <a:blip r:embed="rId2" cstate="print"/>
            <a:stretch>
              <a:fillRect/>
            </a:stretch>
          </p:blipFill>
          <p:spPr>
            <a:xfrm>
              <a:off x="7635804" y="3898563"/>
              <a:ext cx="875617" cy="947193"/>
            </a:xfrm>
            <a:prstGeom prst="rect">
              <a:avLst/>
            </a:prstGeom>
          </p:spPr>
        </p:pic>
        <p:pic>
          <p:nvPicPr>
            <p:cNvPr id="31" name="object 31"/>
            <p:cNvPicPr/>
            <p:nvPr/>
          </p:nvPicPr>
          <p:blipFill>
            <a:blip r:embed="rId3" cstate="print"/>
            <a:stretch>
              <a:fillRect/>
            </a:stretch>
          </p:blipFill>
          <p:spPr>
            <a:xfrm>
              <a:off x="7590316" y="3870204"/>
              <a:ext cx="966590" cy="1003912"/>
            </a:xfrm>
            <a:prstGeom prst="rect">
              <a:avLst/>
            </a:prstGeom>
          </p:spPr>
        </p:pic>
        <p:pic>
          <p:nvPicPr>
            <p:cNvPr id="32" name="object 32"/>
            <p:cNvPicPr/>
            <p:nvPr/>
          </p:nvPicPr>
          <p:blipFill>
            <a:blip r:embed="rId10" cstate="print"/>
            <a:stretch>
              <a:fillRect/>
            </a:stretch>
          </p:blipFill>
          <p:spPr>
            <a:xfrm>
              <a:off x="8058017" y="4194196"/>
              <a:ext cx="103236" cy="134413"/>
            </a:xfrm>
            <a:prstGeom prst="rect">
              <a:avLst/>
            </a:prstGeom>
          </p:spPr>
        </p:pic>
        <p:pic>
          <p:nvPicPr>
            <p:cNvPr id="33" name="object 33"/>
            <p:cNvPicPr/>
            <p:nvPr/>
          </p:nvPicPr>
          <p:blipFill>
            <a:blip r:embed="rId11" cstate="print"/>
            <a:stretch>
              <a:fillRect/>
            </a:stretch>
          </p:blipFill>
          <p:spPr>
            <a:xfrm>
              <a:off x="7788297" y="4413042"/>
              <a:ext cx="232457" cy="191862"/>
            </a:xfrm>
            <a:prstGeom prst="rect">
              <a:avLst/>
            </a:prstGeom>
          </p:spPr>
        </p:pic>
        <p:sp>
          <p:nvSpPr>
            <p:cNvPr id="34" name="object 34"/>
            <p:cNvSpPr/>
            <p:nvPr/>
          </p:nvSpPr>
          <p:spPr>
            <a:xfrm>
              <a:off x="7786294" y="4048429"/>
              <a:ext cx="520065" cy="362585"/>
            </a:xfrm>
            <a:custGeom>
              <a:avLst/>
              <a:gdLst/>
              <a:ahLst/>
              <a:cxnLst/>
              <a:rect l="l" t="t" r="r" b="b"/>
              <a:pathLst>
                <a:path w="520065" h="362585">
                  <a:moveTo>
                    <a:pt x="450634" y="154355"/>
                  </a:moveTo>
                  <a:lnTo>
                    <a:pt x="405498" y="96151"/>
                  </a:lnTo>
                  <a:lnTo>
                    <a:pt x="366928" y="76428"/>
                  </a:lnTo>
                  <a:lnTo>
                    <a:pt x="322605" y="69481"/>
                  </a:lnTo>
                  <a:lnTo>
                    <a:pt x="278714" y="76720"/>
                  </a:lnTo>
                  <a:lnTo>
                    <a:pt x="240576" y="96469"/>
                  </a:lnTo>
                  <a:lnTo>
                    <a:pt x="210400" y="126530"/>
                  </a:lnTo>
                  <a:lnTo>
                    <a:pt x="190512" y="164541"/>
                  </a:lnTo>
                  <a:lnTo>
                    <a:pt x="183108" y="208381"/>
                  </a:lnTo>
                  <a:lnTo>
                    <a:pt x="183108" y="209613"/>
                  </a:lnTo>
                  <a:lnTo>
                    <a:pt x="190246" y="253898"/>
                  </a:lnTo>
                  <a:lnTo>
                    <a:pt x="210146" y="292366"/>
                  </a:lnTo>
                  <a:lnTo>
                    <a:pt x="240474" y="322694"/>
                  </a:lnTo>
                  <a:lnTo>
                    <a:pt x="265785" y="335775"/>
                  </a:lnTo>
                  <a:lnTo>
                    <a:pt x="283718" y="318160"/>
                  </a:lnTo>
                  <a:lnTo>
                    <a:pt x="277596" y="316890"/>
                  </a:lnTo>
                  <a:lnTo>
                    <a:pt x="240550" y="291655"/>
                  </a:lnTo>
                  <a:lnTo>
                    <a:pt x="215658" y="254406"/>
                  </a:lnTo>
                  <a:lnTo>
                    <a:pt x="206641" y="208876"/>
                  </a:lnTo>
                  <a:lnTo>
                    <a:pt x="216230" y="163474"/>
                  </a:lnTo>
                  <a:lnTo>
                    <a:pt x="241579" y="126530"/>
                  </a:lnTo>
                  <a:lnTo>
                    <a:pt x="278917" y="101739"/>
                  </a:lnTo>
                  <a:lnTo>
                    <a:pt x="324472" y="92849"/>
                  </a:lnTo>
                  <a:lnTo>
                    <a:pt x="369506" y="102450"/>
                  </a:lnTo>
                  <a:lnTo>
                    <a:pt x="406222" y="127558"/>
                  </a:lnTo>
                  <a:lnTo>
                    <a:pt x="430987" y="164490"/>
                  </a:lnTo>
                  <a:lnTo>
                    <a:pt x="432536" y="172123"/>
                  </a:lnTo>
                  <a:lnTo>
                    <a:pt x="450634" y="154355"/>
                  </a:lnTo>
                  <a:close/>
                </a:path>
                <a:path w="520065" h="362585">
                  <a:moveTo>
                    <a:pt x="519544" y="86728"/>
                  </a:moveTo>
                  <a:lnTo>
                    <a:pt x="510463" y="76187"/>
                  </a:lnTo>
                  <a:lnTo>
                    <a:pt x="477647" y="48717"/>
                  </a:lnTo>
                  <a:lnTo>
                    <a:pt x="440829" y="26911"/>
                  </a:lnTo>
                  <a:lnTo>
                    <a:pt x="429653" y="22542"/>
                  </a:lnTo>
                  <a:lnTo>
                    <a:pt x="400646" y="11201"/>
                  </a:lnTo>
                  <a:lnTo>
                    <a:pt x="357784" y="2082"/>
                  </a:lnTo>
                  <a:lnTo>
                    <a:pt x="312889" y="0"/>
                  </a:lnTo>
                  <a:lnTo>
                    <a:pt x="266636" y="5410"/>
                  </a:lnTo>
                  <a:lnTo>
                    <a:pt x="221221" y="19164"/>
                  </a:lnTo>
                  <a:lnTo>
                    <a:pt x="179285" y="41021"/>
                  </a:lnTo>
                  <a:lnTo>
                    <a:pt x="141871" y="69900"/>
                  </a:lnTo>
                  <a:lnTo>
                    <a:pt x="109982" y="104724"/>
                  </a:lnTo>
                  <a:lnTo>
                    <a:pt x="84658" y="144411"/>
                  </a:lnTo>
                  <a:lnTo>
                    <a:pt x="66929" y="187896"/>
                  </a:lnTo>
                  <a:lnTo>
                    <a:pt x="57823" y="234099"/>
                  </a:lnTo>
                  <a:lnTo>
                    <a:pt x="56603" y="255981"/>
                  </a:lnTo>
                  <a:lnTo>
                    <a:pt x="56680" y="282194"/>
                  </a:lnTo>
                  <a:lnTo>
                    <a:pt x="57111" y="301104"/>
                  </a:lnTo>
                  <a:lnTo>
                    <a:pt x="57416" y="322072"/>
                  </a:lnTo>
                  <a:lnTo>
                    <a:pt x="24472" y="298729"/>
                  </a:lnTo>
                  <a:lnTo>
                    <a:pt x="19240" y="295097"/>
                  </a:lnTo>
                  <a:lnTo>
                    <a:pt x="13893" y="292684"/>
                  </a:lnTo>
                  <a:lnTo>
                    <a:pt x="8470" y="292976"/>
                  </a:lnTo>
                  <a:lnTo>
                    <a:pt x="2959" y="297446"/>
                  </a:lnTo>
                  <a:lnTo>
                    <a:pt x="0" y="303834"/>
                  </a:lnTo>
                  <a:lnTo>
                    <a:pt x="1193" y="309105"/>
                  </a:lnTo>
                  <a:lnTo>
                    <a:pt x="5080" y="313537"/>
                  </a:lnTo>
                  <a:lnTo>
                    <a:pt x="10248" y="317500"/>
                  </a:lnTo>
                  <a:lnTo>
                    <a:pt x="52070" y="347205"/>
                  </a:lnTo>
                  <a:lnTo>
                    <a:pt x="65874" y="357339"/>
                  </a:lnTo>
                  <a:lnTo>
                    <a:pt x="73367" y="361505"/>
                  </a:lnTo>
                  <a:lnTo>
                    <a:pt x="79883" y="362077"/>
                  </a:lnTo>
                  <a:lnTo>
                    <a:pt x="85737" y="359156"/>
                  </a:lnTo>
                  <a:lnTo>
                    <a:pt x="91249" y="352869"/>
                  </a:lnTo>
                  <a:lnTo>
                    <a:pt x="100850" y="339128"/>
                  </a:lnTo>
                  <a:lnTo>
                    <a:pt x="110604" y="325488"/>
                  </a:lnTo>
                  <a:lnTo>
                    <a:pt x="113068" y="322072"/>
                  </a:lnTo>
                  <a:lnTo>
                    <a:pt x="115862" y="318198"/>
                  </a:lnTo>
                  <a:lnTo>
                    <a:pt x="130200" y="298259"/>
                  </a:lnTo>
                  <a:lnTo>
                    <a:pt x="133819" y="292976"/>
                  </a:lnTo>
                  <a:lnTo>
                    <a:pt x="136182" y="287629"/>
                  </a:lnTo>
                  <a:lnTo>
                    <a:pt x="135851" y="282194"/>
                  </a:lnTo>
                  <a:lnTo>
                    <a:pt x="131305" y="276809"/>
                  </a:lnTo>
                  <a:lnTo>
                    <a:pt x="124866" y="273951"/>
                  </a:lnTo>
                  <a:lnTo>
                    <a:pt x="119583" y="275158"/>
                  </a:lnTo>
                  <a:lnTo>
                    <a:pt x="115138" y="278993"/>
                  </a:lnTo>
                  <a:lnTo>
                    <a:pt x="111213" y="284048"/>
                  </a:lnTo>
                  <a:lnTo>
                    <a:pt x="101473" y="297599"/>
                  </a:lnTo>
                  <a:lnTo>
                    <a:pt x="86779" y="318198"/>
                  </a:lnTo>
                  <a:lnTo>
                    <a:pt x="80797" y="317500"/>
                  </a:lnTo>
                  <a:lnTo>
                    <a:pt x="80492" y="297446"/>
                  </a:lnTo>
                  <a:lnTo>
                    <a:pt x="80048" y="278993"/>
                  </a:lnTo>
                  <a:lnTo>
                    <a:pt x="80124" y="255981"/>
                  </a:lnTo>
                  <a:lnTo>
                    <a:pt x="90030" y="193586"/>
                  </a:lnTo>
                  <a:lnTo>
                    <a:pt x="107099" y="152615"/>
                  </a:lnTo>
                  <a:lnTo>
                    <a:pt x="131292" y="115900"/>
                  </a:lnTo>
                  <a:lnTo>
                    <a:pt x="161582" y="84188"/>
                  </a:lnTo>
                  <a:lnTo>
                    <a:pt x="196900" y="58229"/>
                  </a:lnTo>
                  <a:lnTo>
                    <a:pt x="236220" y="38798"/>
                  </a:lnTo>
                  <a:lnTo>
                    <a:pt x="278485" y="26657"/>
                  </a:lnTo>
                  <a:lnTo>
                    <a:pt x="322643" y="22542"/>
                  </a:lnTo>
                  <a:lnTo>
                    <a:pt x="367652" y="27216"/>
                  </a:lnTo>
                  <a:lnTo>
                    <a:pt x="415302" y="41744"/>
                  </a:lnTo>
                  <a:lnTo>
                    <a:pt x="457403" y="63830"/>
                  </a:lnTo>
                  <a:lnTo>
                    <a:pt x="493420" y="92544"/>
                  </a:lnTo>
                  <a:lnTo>
                    <a:pt x="502640" y="103327"/>
                  </a:lnTo>
                  <a:lnTo>
                    <a:pt x="519544" y="86728"/>
                  </a:lnTo>
                  <a:close/>
                </a:path>
              </a:pathLst>
            </a:custGeom>
            <a:solidFill>
              <a:srgbClr val="085DA8"/>
            </a:solidFill>
          </p:spPr>
          <p:txBody>
            <a:bodyPr wrap="square" lIns="0" tIns="0" rIns="0" bIns="0" rtlCol="0"/>
            <a:lstStyle/>
            <a:p>
              <a:endParaRPr>
                <a:latin typeface="Aptos" panose="020B0004020202020204" pitchFamily="34" charset="0"/>
              </a:endParaRPr>
            </a:p>
          </p:txBody>
        </p:sp>
        <p:sp>
          <p:nvSpPr>
            <p:cNvPr id="35" name="object 35"/>
            <p:cNvSpPr/>
            <p:nvPr/>
          </p:nvSpPr>
          <p:spPr>
            <a:xfrm>
              <a:off x="4265295" y="4340733"/>
              <a:ext cx="3397250" cy="15875"/>
            </a:xfrm>
            <a:custGeom>
              <a:avLst/>
              <a:gdLst/>
              <a:ahLst/>
              <a:cxnLst/>
              <a:rect l="l" t="t" r="r" b="b"/>
              <a:pathLst>
                <a:path w="3397250" h="15875">
                  <a:moveTo>
                    <a:pt x="0" y="0"/>
                  </a:moveTo>
                  <a:lnTo>
                    <a:pt x="3397123" y="15367"/>
                  </a:lnTo>
                </a:path>
              </a:pathLst>
            </a:custGeom>
            <a:ln w="12700">
              <a:solidFill>
                <a:srgbClr val="005DAC"/>
              </a:solidFill>
            </a:ln>
          </p:spPr>
          <p:txBody>
            <a:bodyPr wrap="square" lIns="0" tIns="0" rIns="0" bIns="0" rtlCol="0"/>
            <a:lstStyle/>
            <a:p>
              <a:endParaRPr>
                <a:latin typeface="Aptos" panose="020B0004020202020204" pitchFamily="34" charset="0"/>
              </a:endParaRPr>
            </a:p>
          </p:txBody>
        </p:sp>
        <p:sp>
          <p:nvSpPr>
            <p:cNvPr id="36" name="object 36"/>
            <p:cNvSpPr/>
            <p:nvPr/>
          </p:nvSpPr>
          <p:spPr>
            <a:xfrm>
              <a:off x="8518778" y="4365117"/>
              <a:ext cx="3673475" cy="0"/>
            </a:xfrm>
            <a:custGeom>
              <a:avLst/>
              <a:gdLst/>
              <a:ahLst/>
              <a:cxnLst/>
              <a:rect l="l" t="t" r="r" b="b"/>
              <a:pathLst>
                <a:path w="3673475">
                  <a:moveTo>
                    <a:pt x="0" y="0"/>
                  </a:moveTo>
                  <a:lnTo>
                    <a:pt x="3673475" y="0"/>
                  </a:lnTo>
                </a:path>
              </a:pathLst>
            </a:custGeom>
            <a:ln w="12700">
              <a:solidFill>
                <a:srgbClr val="005DAC"/>
              </a:solidFill>
            </a:ln>
          </p:spPr>
          <p:txBody>
            <a:bodyPr wrap="square" lIns="0" tIns="0" rIns="0" bIns="0" rtlCol="0"/>
            <a:lstStyle/>
            <a:p>
              <a:endParaRPr>
                <a:latin typeface="Aptos" panose="020B0004020202020204" pitchFamily="34" charset="0"/>
              </a:endParaRPr>
            </a:p>
          </p:txBody>
        </p:sp>
      </p:grpSp>
      <p:sp>
        <p:nvSpPr>
          <p:cNvPr id="37" name="object 37"/>
          <p:cNvSpPr txBox="1"/>
          <p:nvPr/>
        </p:nvSpPr>
        <p:spPr>
          <a:xfrm>
            <a:off x="625855" y="2795777"/>
            <a:ext cx="2626360" cy="912429"/>
          </a:xfrm>
          <a:prstGeom prst="rect">
            <a:avLst/>
          </a:prstGeom>
        </p:spPr>
        <p:txBody>
          <a:bodyPr vert="horz" wrap="square" lIns="0" tIns="40005" rIns="0" bIns="0" rtlCol="0">
            <a:spAutoFit/>
          </a:bodyPr>
          <a:lstStyle/>
          <a:p>
            <a:pPr marL="247650" marR="241300" algn="ctr">
              <a:lnSpc>
                <a:spcPts val="1730"/>
              </a:lnSpc>
              <a:spcBef>
                <a:spcPts val="315"/>
              </a:spcBef>
            </a:pPr>
            <a:r>
              <a:rPr lang="en-US" sz="1600" dirty="0">
                <a:solidFill>
                  <a:srgbClr val="1F271F"/>
                </a:solidFill>
                <a:latin typeface="Aptos" panose="020B0004020202020204" pitchFamily="34" charset="0"/>
                <a:cs typeface="Rubik Bold"/>
              </a:rPr>
              <a:t>High</a:t>
            </a:r>
            <a:r>
              <a:rPr lang="en-US" sz="1600" spc="-15" dirty="0">
                <a:solidFill>
                  <a:srgbClr val="1F271F"/>
                </a:solidFill>
                <a:latin typeface="Aptos" panose="020B0004020202020204" pitchFamily="34" charset="0"/>
                <a:cs typeface="Rubik Bold"/>
              </a:rPr>
              <a:t> </a:t>
            </a:r>
            <a:r>
              <a:rPr lang="en-US" sz="1600" dirty="0">
                <a:solidFill>
                  <a:srgbClr val="1F271F"/>
                </a:solidFill>
                <a:latin typeface="Aptos" panose="020B0004020202020204" pitchFamily="34" charset="0"/>
                <a:cs typeface="Rubik Bold"/>
              </a:rPr>
              <a:t>Return</a:t>
            </a:r>
            <a:r>
              <a:rPr lang="en-US" sz="1600" spc="-10" dirty="0">
                <a:solidFill>
                  <a:srgbClr val="1F271F"/>
                </a:solidFill>
                <a:latin typeface="Aptos" panose="020B0004020202020204" pitchFamily="34" charset="0"/>
                <a:cs typeface="Rubik Bold"/>
              </a:rPr>
              <a:t> </a:t>
            </a:r>
            <a:r>
              <a:rPr lang="en-US" sz="1600" dirty="0">
                <a:solidFill>
                  <a:srgbClr val="1F271F"/>
                </a:solidFill>
                <a:latin typeface="Aptos" panose="020B0004020202020204" pitchFamily="34" charset="0"/>
                <a:cs typeface="Rubik Bold"/>
              </a:rPr>
              <a:t>on</a:t>
            </a:r>
            <a:r>
              <a:rPr lang="en-US" sz="1600" spc="-20" dirty="0">
                <a:solidFill>
                  <a:srgbClr val="1F271F"/>
                </a:solidFill>
                <a:latin typeface="Aptos" panose="020B0004020202020204" pitchFamily="34" charset="0"/>
                <a:cs typeface="Rubik Bold"/>
              </a:rPr>
              <a:t> </a:t>
            </a:r>
            <a:r>
              <a:rPr lang="en-US" sz="1600" spc="-10" dirty="0">
                <a:solidFill>
                  <a:srgbClr val="1F271F"/>
                </a:solidFill>
                <a:latin typeface="Aptos" panose="020B0004020202020204" pitchFamily="34" charset="0"/>
                <a:cs typeface="Rubik Bold"/>
              </a:rPr>
              <a:t>Capital </a:t>
            </a:r>
            <a:r>
              <a:rPr lang="en-US" sz="1600" dirty="0">
                <a:solidFill>
                  <a:srgbClr val="1F271F"/>
                </a:solidFill>
                <a:latin typeface="Aptos" panose="020B0004020202020204" pitchFamily="34" charset="0"/>
                <a:cs typeface="Rubik Bold"/>
              </a:rPr>
              <a:t>Employed</a:t>
            </a:r>
            <a:r>
              <a:rPr lang="en-US" sz="1600" spc="-25" dirty="0">
                <a:solidFill>
                  <a:srgbClr val="1F271F"/>
                </a:solidFill>
                <a:latin typeface="Aptos" panose="020B0004020202020204" pitchFamily="34" charset="0"/>
                <a:cs typeface="Rubik Bold"/>
              </a:rPr>
              <a:t> </a:t>
            </a:r>
            <a:r>
              <a:rPr lang="en-US" sz="1600" spc="-10" dirty="0">
                <a:solidFill>
                  <a:srgbClr val="1F271F"/>
                </a:solidFill>
                <a:latin typeface="Aptos" panose="020B0004020202020204" pitchFamily="34" charset="0"/>
                <a:cs typeface="Rubik Bold"/>
              </a:rPr>
              <a:t>(ROCE),</a:t>
            </a:r>
            <a:endParaRPr lang="en-US" sz="1600" dirty="0">
              <a:latin typeface="Aptos" panose="020B0004020202020204" pitchFamily="34" charset="0"/>
              <a:cs typeface="Rubik Bold"/>
            </a:endParaRPr>
          </a:p>
          <a:p>
            <a:pPr algn="ctr">
              <a:lnSpc>
                <a:spcPts val="1605"/>
              </a:lnSpc>
            </a:pPr>
            <a:r>
              <a:rPr lang="en-US" sz="1600" dirty="0">
                <a:solidFill>
                  <a:srgbClr val="1F271F"/>
                </a:solidFill>
                <a:latin typeface="Aptos" panose="020B0004020202020204" pitchFamily="34" charset="0"/>
                <a:cs typeface="Rubik Bold"/>
              </a:rPr>
              <a:t>Return</a:t>
            </a:r>
            <a:r>
              <a:rPr lang="en-US" sz="1600" spc="-5" dirty="0">
                <a:solidFill>
                  <a:srgbClr val="1F271F"/>
                </a:solidFill>
                <a:latin typeface="Aptos" panose="020B0004020202020204" pitchFamily="34" charset="0"/>
                <a:cs typeface="Rubik Bold"/>
              </a:rPr>
              <a:t> </a:t>
            </a:r>
            <a:r>
              <a:rPr lang="en-US" sz="1600" dirty="0">
                <a:solidFill>
                  <a:srgbClr val="1F271F"/>
                </a:solidFill>
                <a:latin typeface="Aptos" panose="020B0004020202020204" pitchFamily="34" charset="0"/>
                <a:cs typeface="Rubik Bold"/>
              </a:rPr>
              <a:t>on</a:t>
            </a:r>
            <a:r>
              <a:rPr lang="en-US" sz="1600" spc="-20" dirty="0">
                <a:solidFill>
                  <a:srgbClr val="1F271F"/>
                </a:solidFill>
                <a:latin typeface="Aptos" panose="020B0004020202020204" pitchFamily="34" charset="0"/>
                <a:cs typeface="Rubik Bold"/>
              </a:rPr>
              <a:t> </a:t>
            </a:r>
            <a:r>
              <a:rPr lang="en-US" sz="1600" dirty="0">
                <a:solidFill>
                  <a:srgbClr val="1F271F"/>
                </a:solidFill>
                <a:latin typeface="Aptos" panose="020B0004020202020204" pitchFamily="34" charset="0"/>
                <a:cs typeface="Rubik Bold"/>
              </a:rPr>
              <a:t>Assets</a:t>
            </a:r>
            <a:r>
              <a:rPr lang="en-US" sz="1600" spc="-5" dirty="0">
                <a:solidFill>
                  <a:srgbClr val="1F271F"/>
                </a:solidFill>
                <a:latin typeface="Aptos" panose="020B0004020202020204" pitchFamily="34" charset="0"/>
                <a:cs typeface="Rubik Bold"/>
              </a:rPr>
              <a:t> </a:t>
            </a:r>
            <a:r>
              <a:rPr lang="en-US" sz="1600" dirty="0">
                <a:solidFill>
                  <a:srgbClr val="1F271F"/>
                </a:solidFill>
                <a:latin typeface="Aptos" panose="020B0004020202020204" pitchFamily="34" charset="0"/>
                <a:cs typeface="Rubik Bold"/>
              </a:rPr>
              <a:t>(</a:t>
            </a:r>
            <a:r>
              <a:rPr lang="en-US" sz="1600" dirty="0" err="1">
                <a:solidFill>
                  <a:srgbClr val="1F271F"/>
                </a:solidFill>
                <a:latin typeface="Aptos" panose="020B0004020202020204" pitchFamily="34" charset="0"/>
                <a:cs typeface="Rubik Bold"/>
              </a:rPr>
              <a:t>RoA</a:t>
            </a:r>
            <a:r>
              <a:rPr lang="en-US" sz="1600" dirty="0">
                <a:solidFill>
                  <a:srgbClr val="1F271F"/>
                </a:solidFill>
                <a:latin typeface="Aptos" panose="020B0004020202020204" pitchFamily="34" charset="0"/>
                <a:cs typeface="Rubik Bold"/>
              </a:rPr>
              <a:t>)</a:t>
            </a:r>
            <a:r>
              <a:rPr lang="en-US" sz="1600" spc="-10" dirty="0">
                <a:solidFill>
                  <a:srgbClr val="1F271F"/>
                </a:solidFill>
                <a:latin typeface="Aptos" panose="020B0004020202020204" pitchFamily="34" charset="0"/>
                <a:cs typeface="Rubik Bold"/>
              </a:rPr>
              <a:t> </a:t>
            </a:r>
            <a:r>
              <a:rPr lang="en-US" sz="1600" spc="-25" dirty="0">
                <a:solidFill>
                  <a:srgbClr val="1F271F"/>
                </a:solidFill>
                <a:latin typeface="Aptos" panose="020B0004020202020204" pitchFamily="34" charset="0"/>
                <a:cs typeface="Rubik Bold"/>
              </a:rPr>
              <a:t>and</a:t>
            </a:r>
            <a:endParaRPr lang="en-US" sz="1600" dirty="0">
              <a:latin typeface="Aptos" panose="020B0004020202020204" pitchFamily="34" charset="0"/>
              <a:cs typeface="Rubik Bold"/>
            </a:endParaRPr>
          </a:p>
          <a:p>
            <a:pPr algn="ctr">
              <a:lnSpc>
                <a:spcPts val="1825"/>
              </a:lnSpc>
            </a:pPr>
            <a:r>
              <a:rPr lang="en-US" sz="1600" dirty="0">
                <a:solidFill>
                  <a:srgbClr val="1F271F"/>
                </a:solidFill>
                <a:latin typeface="Aptos" panose="020B0004020202020204" pitchFamily="34" charset="0"/>
                <a:cs typeface="Rubik Bold"/>
              </a:rPr>
              <a:t>Return on</a:t>
            </a:r>
            <a:r>
              <a:rPr lang="en-US" sz="1600" spc="-20" dirty="0">
                <a:solidFill>
                  <a:srgbClr val="1F271F"/>
                </a:solidFill>
                <a:latin typeface="Aptos" panose="020B0004020202020204" pitchFamily="34" charset="0"/>
                <a:cs typeface="Rubik Bold"/>
              </a:rPr>
              <a:t> </a:t>
            </a:r>
            <a:r>
              <a:rPr lang="en-US" sz="1600" dirty="0">
                <a:solidFill>
                  <a:srgbClr val="1F271F"/>
                </a:solidFill>
                <a:latin typeface="Aptos" panose="020B0004020202020204" pitchFamily="34" charset="0"/>
                <a:cs typeface="Rubik Bold"/>
              </a:rPr>
              <a:t>Equity</a:t>
            </a:r>
            <a:r>
              <a:rPr lang="en-US" sz="1600" spc="-20" dirty="0">
                <a:solidFill>
                  <a:srgbClr val="1F271F"/>
                </a:solidFill>
                <a:latin typeface="Aptos" panose="020B0004020202020204" pitchFamily="34" charset="0"/>
                <a:cs typeface="Rubik Bold"/>
              </a:rPr>
              <a:t> </a:t>
            </a:r>
            <a:r>
              <a:rPr lang="en-US" sz="1600" spc="-10" dirty="0">
                <a:solidFill>
                  <a:srgbClr val="1F271F"/>
                </a:solidFill>
                <a:latin typeface="Aptos" panose="020B0004020202020204" pitchFamily="34" charset="0"/>
                <a:cs typeface="Rubik Bold"/>
              </a:rPr>
              <a:t>(</a:t>
            </a:r>
            <a:r>
              <a:rPr lang="en-US" sz="1600" spc="-10" dirty="0" err="1">
                <a:solidFill>
                  <a:srgbClr val="1F271F"/>
                </a:solidFill>
                <a:latin typeface="Aptos" panose="020B0004020202020204" pitchFamily="34" charset="0"/>
                <a:cs typeface="Rubik Bold"/>
              </a:rPr>
              <a:t>RoE</a:t>
            </a:r>
            <a:r>
              <a:rPr lang="en-US" sz="1600" spc="-10" dirty="0">
                <a:solidFill>
                  <a:srgbClr val="1F271F"/>
                </a:solidFill>
                <a:latin typeface="Aptos" panose="020B0004020202020204" pitchFamily="34" charset="0"/>
                <a:cs typeface="Rubik Bold"/>
              </a:rPr>
              <a:t>)</a:t>
            </a:r>
            <a:endParaRPr lang="en-US" sz="1600" dirty="0">
              <a:latin typeface="Aptos" panose="020B0004020202020204" pitchFamily="34" charset="0"/>
              <a:cs typeface="Rubik Bold"/>
            </a:endParaRPr>
          </a:p>
        </p:txBody>
      </p:sp>
      <p:sp>
        <p:nvSpPr>
          <p:cNvPr id="38" name="object 38"/>
          <p:cNvSpPr txBox="1"/>
          <p:nvPr/>
        </p:nvSpPr>
        <p:spPr>
          <a:xfrm>
            <a:off x="5107940" y="2795777"/>
            <a:ext cx="1801495" cy="478721"/>
          </a:xfrm>
          <a:prstGeom prst="rect">
            <a:avLst/>
          </a:prstGeom>
        </p:spPr>
        <p:txBody>
          <a:bodyPr vert="horz" wrap="square" lIns="0" tIns="40005" rIns="0" bIns="0" rtlCol="0">
            <a:spAutoFit/>
          </a:bodyPr>
          <a:lstStyle/>
          <a:p>
            <a:pPr marL="12700" marR="5080" indent="132080">
              <a:lnSpc>
                <a:spcPts val="1730"/>
              </a:lnSpc>
              <a:spcBef>
                <a:spcPts val="315"/>
              </a:spcBef>
            </a:pPr>
            <a:r>
              <a:rPr lang="en-IN" sz="1600">
                <a:solidFill>
                  <a:srgbClr val="1F271F"/>
                </a:solidFill>
                <a:latin typeface="Aptos" panose="020B0004020202020204" pitchFamily="34" charset="0"/>
                <a:cs typeface="Rubik Bold"/>
              </a:rPr>
              <a:t>Efficient</a:t>
            </a:r>
            <a:r>
              <a:rPr lang="en-IN" sz="1600" spc="-10">
                <a:solidFill>
                  <a:srgbClr val="1F271F"/>
                </a:solidFill>
                <a:latin typeface="Aptos" panose="020B0004020202020204" pitchFamily="34" charset="0"/>
                <a:cs typeface="Rubik Bold"/>
              </a:rPr>
              <a:t> Capital </a:t>
            </a:r>
            <a:r>
              <a:rPr lang="en-IN" sz="1600">
                <a:solidFill>
                  <a:srgbClr val="1F271F"/>
                </a:solidFill>
                <a:latin typeface="Aptos" panose="020B0004020202020204" pitchFamily="34" charset="0"/>
                <a:cs typeface="Rubik Bold"/>
              </a:rPr>
              <a:t>Allocation</a:t>
            </a:r>
            <a:r>
              <a:rPr lang="en-IN" sz="1600" spc="-30">
                <a:solidFill>
                  <a:srgbClr val="1F271F"/>
                </a:solidFill>
                <a:latin typeface="Aptos" panose="020B0004020202020204" pitchFamily="34" charset="0"/>
                <a:cs typeface="Rubik Bold"/>
              </a:rPr>
              <a:t> </a:t>
            </a:r>
            <a:r>
              <a:rPr lang="en-IN" sz="1600" spc="-10">
                <a:solidFill>
                  <a:srgbClr val="1F271F"/>
                </a:solidFill>
                <a:latin typeface="Aptos" panose="020B0004020202020204" pitchFamily="34" charset="0"/>
                <a:cs typeface="Rubik Bold"/>
              </a:rPr>
              <a:t>decision</a:t>
            </a:r>
            <a:endParaRPr lang="en-IN" sz="1600">
              <a:latin typeface="Aptos" panose="020B0004020202020204" pitchFamily="34" charset="0"/>
              <a:cs typeface="Rubik Bold"/>
            </a:endParaRPr>
          </a:p>
        </p:txBody>
      </p:sp>
      <p:sp>
        <p:nvSpPr>
          <p:cNvPr id="39" name="object 39"/>
          <p:cNvSpPr txBox="1"/>
          <p:nvPr/>
        </p:nvSpPr>
        <p:spPr>
          <a:xfrm>
            <a:off x="9137142" y="2795777"/>
            <a:ext cx="1879600" cy="478721"/>
          </a:xfrm>
          <a:prstGeom prst="rect">
            <a:avLst/>
          </a:prstGeom>
        </p:spPr>
        <p:txBody>
          <a:bodyPr vert="horz" wrap="square" lIns="0" tIns="40005" rIns="0" bIns="0" rtlCol="0">
            <a:spAutoFit/>
          </a:bodyPr>
          <a:lstStyle/>
          <a:p>
            <a:pPr marL="210185" marR="5080" indent="-198120">
              <a:lnSpc>
                <a:spcPts val="1730"/>
              </a:lnSpc>
              <a:spcBef>
                <a:spcPts val="315"/>
              </a:spcBef>
            </a:pPr>
            <a:r>
              <a:rPr lang="en-US" sz="1600">
                <a:solidFill>
                  <a:srgbClr val="1F271F"/>
                </a:solidFill>
                <a:latin typeface="Aptos" panose="020B0004020202020204" pitchFamily="34" charset="0"/>
                <a:cs typeface="Rubik Bold"/>
              </a:rPr>
              <a:t>Low</a:t>
            </a:r>
            <a:r>
              <a:rPr lang="en-US" sz="1600" spc="-25">
                <a:solidFill>
                  <a:srgbClr val="1F271F"/>
                </a:solidFill>
                <a:latin typeface="Aptos" panose="020B0004020202020204" pitchFamily="34" charset="0"/>
                <a:cs typeface="Rubik Bold"/>
              </a:rPr>
              <a:t> </a:t>
            </a:r>
            <a:r>
              <a:rPr lang="en-US" sz="1600">
                <a:solidFill>
                  <a:srgbClr val="1F271F"/>
                </a:solidFill>
                <a:latin typeface="Aptos" panose="020B0004020202020204" pitchFamily="34" charset="0"/>
                <a:cs typeface="Rubik Bold"/>
              </a:rPr>
              <a:t>requirement</a:t>
            </a:r>
            <a:r>
              <a:rPr lang="en-US" sz="1600" spc="5">
                <a:solidFill>
                  <a:srgbClr val="1F271F"/>
                </a:solidFill>
                <a:latin typeface="Aptos" panose="020B0004020202020204" pitchFamily="34" charset="0"/>
                <a:cs typeface="Rubik Bold"/>
              </a:rPr>
              <a:t> </a:t>
            </a:r>
            <a:r>
              <a:rPr lang="en-US" sz="1600" spc="-25">
                <a:solidFill>
                  <a:srgbClr val="1F271F"/>
                </a:solidFill>
                <a:latin typeface="Aptos" panose="020B0004020202020204" pitchFamily="34" charset="0"/>
                <a:cs typeface="Rubik Bold"/>
              </a:rPr>
              <a:t>of </a:t>
            </a:r>
            <a:r>
              <a:rPr lang="en-US" sz="1600">
                <a:solidFill>
                  <a:srgbClr val="1F271F"/>
                </a:solidFill>
                <a:latin typeface="Aptos" panose="020B0004020202020204" pitchFamily="34" charset="0"/>
                <a:cs typeface="Rubik Bold"/>
              </a:rPr>
              <a:t>external</a:t>
            </a:r>
            <a:r>
              <a:rPr lang="en-US" sz="1600" spc="-5">
                <a:solidFill>
                  <a:srgbClr val="1F271F"/>
                </a:solidFill>
                <a:latin typeface="Aptos" panose="020B0004020202020204" pitchFamily="34" charset="0"/>
                <a:cs typeface="Rubik Bold"/>
              </a:rPr>
              <a:t> </a:t>
            </a:r>
            <a:r>
              <a:rPr lang="en-US" sz="1600" spc="-10">
                <a:solidFill>
                  <a:srgbClr val="1F271F"/>
                </a:solidFill>
                <a:latin typeface="Aptos" panose="020B0004020202020204" pitchFamily="34" charset="0"/>
                <a:cs typeface="Rubik Bold"/>
              </a:rPr>
              <a:t>capital</a:t>
            </a:r>
            <a:endParaRPr lang="en-US" sz="1600">
              <a:latin typeface="Aptos" panose="020B0004020202020204" pitchFamily="34" charset="0"/>
              <a:cs typeface="Rubik Bold"/>
            </a:endParaRPr>
          </a:p>
        </p:txBody>
      </p:sp>
      <p:sp>
        <p:nvSpPr>
          <p:cNvPr id="40" name="object 40"/>
          <p:cNvSpPr txBox="1"/>
          <p:nvPr/>
        </p:nvSpPr>
        <p:spPr>
          <a:xfrm>
            <a:off x="3302253" y="4944872"/>
            <a:ext cx="993775" cy="259045"/>
          </a:xfrm>
          <a:prstGeom prst="rect">
            <a:avLst/>
          </a:prstGeom>
        </p:spPr>
        <p:txBody>
          <a:bodyPr vert="horz" wrap="square" lIns="0" tIns="12700" rIns="0" bIns="0" rtlCol="0">
            <a:spAutoFit/>
          </a:bodyPr>
          <a:lstStyle/>
          <a:p>
            <a:pPr marL="12700">
              <a:lnSpc>
                <a:spcPct val="100000"/>
              </a:lnSpc>
              <a:spcBef>
                <a:spcPts val="100"/>
              </a:spcBef>
            </a:pPr>
            <a:r>
              <a:rPr lang="en-IN" sz="1600" spc="-10">
                <a:solidFill>
                  <a:srgbClr val="1F271F"/>
                </a:solidFill>
                <a:latin typeface="Aptos" panose="020B0004020202020204" pitchFamily="34" charset="0"/>
                <a:cs typeface="Rubik Bold"/>
              </a:rPr>
              <a:t>Scalability</a:t>
            </a:r>
            <a:endParaRPr lang="en-IN" sz="1600">
              <a:latin typeface="Aptos" panose="020B0004020202020204" pitchFamily="34" charset="0"/>
              <a:cs typeface="Rubik Bold"/>
            </a:endParaRPr>
          </a:p>
        </p:txBody>
      </p:sp>
      <p:sp>
        <p:nvSpPr>
          <p:cNvPr id="41" name="object 41"/>
          <p:cNvSpPr txBox="1"/>
          <p:nvPr/>
        </p:nvSpPr>
        <p:spPr>
          <a:xfrm>
            <a:off x="6780276" y="4944872"/>
            <a:ext cx="2583180" cy="478721"/>
          </a:xfrm>
          <a:prstGeom prst="rect">
            <a:avLst/>
          </a:prstGeom>
        </p:spPr>
        <p:txBody>
          <a:bodyPr vert="horz" wrap="square" lIns="0" tIns="40005" rIns="0" bIns="0" rtlCol="0">
            <a:spAutoFit/>
          </a:bodyPr>
          <a:lstStyle/>
          <a:p>
            <a:pPr marL="12700" marR="5080" indent="264795">
              <a:lnSpc>
                <a:spcPts val="1730"/>
              </a:lnSpc>
              <a:spcBef>
                <a:spcPts val="315"/>
              </a:spcBef>
            </a:pPr>
            <a:r>
              <a:rPr lang="en-US" sz="1600">
                <a:solidFill>
                  <a:srgbClr val="1F271F"/>
                </a:solidFill>
                <a:latin typeface="Aptos" panose="020B0004020202020204" pitchFamily="34" charset="0"/>
                <a:cs typeface="Rubik Bold"/>
              </a:rPr>
              <a:t>Returns</a:t>
            </a:r>
            <a:r>
              <a:rPr lang="en-US" sz="1600" spc="-10">
                <a:solidFill>
                  <a:srgbClr val="1F271F"/>
                </a:solidFill>
                <a:latin typeface="Aptos" panose="020B0004020202020204" pitchFamily="34" charset="0"/>
                <a:cs typeface="Rubik Bold"/>
              </a:rPr>
              <a:t> </a:t>
            </a:r>
            <a:r>
              <a:rPr lang="en-US" sz="1600">
                <a:solidFill>
                  <a:srgbClr val="1F271F"/>
                </a:solidFill>
                <a:latin typeface="Aptos" panose="020B0004020202020204" pitchFamily="34" charset="0"/>
                <a:cs typeface="Rubik Bold"/>
              </a:rPr>
              <a:t>reinvested </a:t>
            </a:r>
            <a:r>
              <a:rPr lang="en-US" sz="1600" spc="-25">
                <a:solidFill>
                  <a:srgbClr val="1F271F"/>
                </a:solidFill>
                <a:latin typeface="Aptos" panose="020B0004020202020204" pitchFamily="34" charset="0"/>
                <a:cs typeface="Rubik Bold"/>
              </a:rPr>
              <a:t>in </a:t>
            </a:r>
            <a:r>
              <a:rPr lang="en-US" sz="1600">
                <a:solidFill>
                  <a:srgbClr val="1F271F"/>
                </a:solidFill>
                <a:latin typeface="Aptos" panose="020B0004020202020204" pitchFamily="34" charset="0"/>
                <a:cs typeface="Rubik Bold"/>
              </a:rPr>
              <a:t>business</a:t>
            </a:r>
            <a:r>
              <a:rPr lang="en-US" sz="1600" spc="-10">
                <a:solidFill>
                  <a:srgbClr val="1F271F"/>
                </a:solidFill>
                <a:latin typeface="Aptos" panose="020B0004020202020204" pitchFamily="34" charset="0"/>
                <a:cs typeface="Rubik Bold"/>
              </a:rPr>
              <a:t> </a:t>
            </a:r>
            <a:r>
              <a:rPr lang="en-US" sz="1600">
                <a:solidFill>
                  <a:srgbClr val="1F271F"/>
                </a:solidFill>
                <a:latin typeface="Aptos" panose="020B0004020202020204" pitchFamily="34" charset="0"/>
                <a:cs typeface="Rubik Bold"/>
              </a:rPr>
              <a:t>for</a:t>
            </a:r>
            <a:r>
              <a:rPr lang="en-US" sz="1600" spc="-20">
                <a:solidFill>
                  <a:srgbClr val="1F271F"/>
                </a:solidFill>
                <a:latin typeface="Aptos" panose="020B0004020202020204" pitchFamily="34" charset="0"/>
                <a:cs typeface="Rubik Bold"/>
              </a:rPr>
              <a:t> </a:t>
            </a:r>
            <a:r>
              <a:rPr lang="en-US" sz="1600">
                <a:solidFill>
                  <a:srgbClr val="1F271F"/>
                </a:solidFill>
                <a:latin typeface="Aptos" panose="020B0004020202020204" pitchFamily="34" charset="0"/>
                <a:cs typeface="Rubik Bold"/>
              </a:rPr>
              <a:t>higher </a:t>
            </a:r>
            <a:r>
              <a:rPr lang="en-US" sz="1600" spc="-10">
                <a:solidFill>
                  <a:srgbClr val="1F271F"/>
                </a:solidFill>
                <a:latin typeface="Aptos" panose="020B0004020202020204" pitchFamily="34" charset="0"/>
                <a:cs typeface="Rubik Bold"/>
              </a:rPr>
              <a:t>returns</a:t>
            </a:r>
            <a:endParaRPr lang="en-US" sz="1600">
              <a:latin typeface="Aptos" panose="020B0004020202020204" pitchFamily="34" charset="0"/>
              <a:cs typeface="Rubik Bold"/>
            </a:endParaRPr>
          </a:p>
        </p:txBody>
      </p:sp>
      <p:sp>
        <p:nvSpPr>
          <p:cNvPr id="46" name="object 13">
            <a:extLst>
              <a:ext uri="{FF2B5EF4-FFF2-40B4-BE49-F238E27FC236}">
                <a16:creationId xmlns:a16="http://schemas.microsoft.com/office/drawing/2014/main" id="{A175BAE2-4064-60FB-008D-CA469F8B0834}"/>
              </a:ext>
            </a:extLst>
          </p:cNvPr>
          <p:cNvSpPr txBox="1">
            <a:spLocks noGrp="1"/>
          </p:cNvSpPr>
          <p:nvPr>
            <p:ph type="sldNum" sz="quarter" idx="7"/>
          </p:nvPr>
        </p:nvSpPr>
        <p:spPr>
          <a:xfrm>
            <a:off x="11716511" y="6546342"/>
            <a:ext cx="360171" cy="214802"/>
          </a:xfrm>
          <a:prstGeom prst="rect">
            <a:avLst/>
          </a:prstGeom>
        </p:spPr>
        <p:txBody>
          <a:bodyPr vert="horz" wrap="square" lIns="0" tIns="29845" rIns="0" bIns="0" rtlCol="0">
            <a:spAutoFit/>
          </a:bodyPr>
          <a:lstStyle/>
          <a:p>
            <a:pPr marL="137795">
              <a:lnSpc>
                <a:spcPct val="100000"/>
              </a:lnSpc>
              <a:spcBef>
                <a:spcPts val="235"/>
              </a:spcBef>
            </a:pPr>
            <a:fld id="{81D60167-4931-47E6-BA6A-407CBD079E47}" type="slidenum">
              <a:rPr lang="en-IN" dirty="0">
                <a:latin typeface="Aptos" panose="020B0004020202020204" pitchFamily="34" charset="0"/>
              </a:rPr>
              <a:t>7</a:t>
            </a:fld>
            <a:endParaRPr lang="en-IN">
              <a:latin typeface="Aptos" panose="020B0004020202020204" pitchFamily="34" charset="0"/>
            </a:endParaRPr>
          </a:p>
        </p:txBody>
      </p:sp>
      <p:sp>
        <p:nvSpPr>
          <p:cNvPr id="47" name="TextBox 46">
            <a:extLst>
              <a:ext uri="{FF2B5EF4-FFF2-40B4-BE49-F238E27FC236}">
                <a16:creationId xmlns:a16="http://schemas.microsoft.com/office/drawing/2014/main" id="{4C4B21B4-77A6-6FB5-EFB1-CAFB144E6DDF}"/>
              </a:ext>
            </a:extLst>
          </p:cNvPr>
          <p:cNvSpPr txBox="1"/>
          <p:nvPr/>
        </p:nvSpPr>
        <p:spPr>
          <a:xfrm>
            <a:off x="65695" y="6553521"/>
            <a:ext cx="3366627" cy="276999"/>
          </a:xfrm>
          <a:prstGeom prst="rect">
            <a:avLst/>
          </a:prstGeom>
          <a:noFill/>
        </p:spPr>
        <p:txBody>
          <a:bodyPr wrap="none" rtlCol="0">
            <a:spAutoFit/>
          </a:bodyPr>
          <a:lstStyle/>
          <a:p>
            <a:r>
              <a:rPr lang="fr-FR" sz="1200" b="1">
                <a:solidFill>
                  <a:srgbClr val="005CAC"/>
                </a:solidFill>
                <a:latin typeface="Aptos" panose="020B0004020202020204" pitchFamily="34" charset="0"/>
                <a:cs typeface="Rubik Bold" pitchFamily="2" charset="-79"/>
              </a:rPr>
              <a:t>BAJAJ FINSERV ASSET MANAGEMENT LIMITED</a:t>
            </a:r>
            <a:endParaRPr lang="en-US" sz="1200" b="1">
              <a:solidFill>
                <a:srgbClr val="005CAC"/>
              </a:solidFill>
              <a:latin typeface="Aptos" panose="020B0004020202020204" pitchFamily="34" charset="0"/>
              <a:cs typeface="Rubik Bold" pitchFamily="2" charset="-79"/>
            </a:endParaRPr>
          </a:p>
        </p:txBody>
      </p:sp>
      <p:pic>
        <p:nvPicPr>
          <p:cNvPr id="48" name="Picture 47" descr="A blue and black sign with white text&#10;&#10;AI-generated content may be incorrect.">
            <a:extLst>
              <a:ext uri="{FF2B5EF4-FFF2-40B4-BE49-F238E27FC236}">
                <a16:creationId xmlns:a16="http://schemas.microsoft.com/office/drawing/2014/main" id="{1055A9D1-28B9-C97B-6F8B-E6C43941D31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66249" y="123340"/>
            <a:ext cx="1401991" cy="5910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594103"/>
            <a:ext cx="12192000" cy="4808220"/>
            <a:chOff x="0" y="1594103"/>
            <a:chExt cx="12192000" cy="4808220"/>
          </a:xfrm>
        </p:grpSpPr>
        <p:pic>
          <p:nvPicPr>
            <p:cNvPr id="3" name="object 3"/>
            <p:cNvPicPr/>
            <p:nvPr/>
          </p:nvPicPr>
          <p:blipFill>
            <a:blip r:embed="rId2" cstate="print"/>
            <a:stretch>
              <a:fillRect/>
            </a:stretch>
          </p:blipFill>
          <p:spPr>
            <a:xfrm>
              <a:off x="0" y="1594103"/>
              <a:ext cx="12191999" cy="2095500"/>
            </a:xfrm>
            <a:prstGeom prst="rect">
              <a:avLst/>
            </a:prstGeom>
          </p:spPr>
        </p:pic>
        <p:sp>
          <p:nvSpPr>
            <p:cNvPr id="4" name="object 4"/>
            <p:cNvSpPr/>
            <p:nvPr/>
          </p:nvSpPr>
          <p:spPr>
            <a:xfrm>
              <a:off x="0" y="1594103"/>
              <a:ext cx="12192000" cy="2095500"/>
            </a:xfrm>
            <a:custGeom>
              <a:avLst/>
              <a:gdLst/>
              <a:ahLst/>
              <a:cxnLst/>
              <a:rect l="l" t="t" r="r" b="b"/>
              <a:pathLst>
                <a:path w="12192000" h="2095500">
                  <a:moveTo>
                    <a:pt x="0" y="2095500"/>
                  </a:moveTo>
                  <a:lnTo>
                    <a:pt x="12192000" y="2095500"/>
                  </a:lnTo>
                  <a:lnTo>
                    <a:pt x="12192000" y="0"/>
                  </a:lnTo>
                  <a:lnTo>
                    <a:pt x="0" y="0"/>
                  </a:lnTo>
                  <a:lnTo>
                    <a:pt x="0" y="2095500"/>
                  </a:lnTo>
                  <a:close/>
                </a:path>
              </a:pathLst>
            </a:custGeom>
            <a:solidFill>
              <a:srgbClr val="3A3838">
                <a:alpha val="54116"/>
              </a:srgbClr>
            </a:solidFill>
          </p:spPr>
          <p:txBody>
            <a:bodyPr wrap="square" lIns="0" tIns="0" rIns="0" bIns="0" rtlCol="0"/>
            <a:lstStyle/>
            <a:p>
              <a:endParaRPr/>
            </a:p>
          </p:txBody>
        </p:sp>
        <p:pic>
          <p:nvPicPr>
            <p:cNvPr id="5" name="object 5"/>
            <p:cNvPicPr/>
            <p:nvPr/>
          </p:nvPicPr>
          <p:blipFill>
            <a:blip r:embed="rId3" cstate="print"/>
            <a:stretch>
              <a:fillRect/>
            </a:stretch>
          </p:blipFill>
          <p:spPr>
            <a:xfrm>
              <a:off x="499872" y="2095499"/>
              <a:ext cx="4939284" cy="4306824"/>
            </a:xfrm>
            <a:prstGeom prst="rect">
              <a:avLst/>
            </a:prstGeom>
          </p:spPr>
        </p:pic>
        <p:sp>
          <p:nvSpPr>
            <p:cNvPr id="6" name="object 6"/>
            <p:cNvSpPr/>
            <p:nvPr/>
          </p:nvSpPr>
          <p:spPr>
            <a:xfrm>
              <a:off x="611886" y="2201417"/>
              <a:ext cx="4724400" cy="4104640"/>
            </a:xfrm>
            <a:custGeom>
              <a:avLst/>
              <a:gdLst/>
              <a:ahLst/>
              <a:cxnLst/>
              <a:rect l="l" t="t" r="r" b="b"/>
              <a:pathLst>
                <a:path w="4724400" h="4104640">
                  <a:moveTo>
                    <a:pt x="4724400" y="0"/>
                  </a:moveTo>
                  <a:lnTo>
                    <a:pt x="0" y="0"/>
                  </a:lnTo>
                  <a:lnTo>
                    <a:pt x="0" y="4104132"/>
                  </a:lnTo>
                  <a:lnTo>
                    <a:pt x="4724400" y="4104132"/>
                  </a:lnTo>
                  <a:lnTo>
                    <a:pt x="4724400" y="0"/>
                  </a:lnTo>
                  <a:close/>
                </a:path>
              </a:pathLst>
            </a:custGeom>
            <a:solidFill>
              <a:srgbClr val="005DAC">
                <a:alpha val="90194"/>
              </a:srgbClr>
            </a:solidFill>
          </p:spPr>
          <p:txBody>
            <a:bodyPr wrap="square" lIns="0" tIns="0" rIns="0" bIns="0" rtlCol="0"/>
            <a:lstStyle/>
            <a:p>
              <a:endParaRPr/>
            </a:p>
          </p:txBody>
        </p:sp>
      </p:grpSp>
      <p:sp>
        <p:nvSpPr>
          <p:cNvPr id="7" name="object 7"/>
          <p:cNvSpPr txBox="1">
            <a:spLocks noGrp="1"/>
          </p:cNvSpPr>
          <p:nvPr>
            <p:ph type="title"/>
          </p:nvPr>
        </p:nvSpPr>
        <p:spPr>
          <a:prstGeom prst="rect">
            <a:avLst/>
          </a:prstGeom>
        </p:spPr>
        <p:txBody>
          <a:bodyPr vert="horz" wrap="square" lIns="0" tIns="64135" rIns="0" bIns="0" rtlCol="0">
            <a:spAutoFit/>
          </a:bodyPr>
          <a:lstStyle/>
          <a:p>
            <a:pPr marL="12700" marR="5080">
              <a:lnSpc>
                <a:spcPts val="3240"/>
              </a:lnSpc>
              <a:spcBef>
                <a:spcPts val="505"/>
              </a:spcBef>
            </a:pPr>
            <a:r>
              <a:t>Characteristics</a:t>
            </a:r>
            <a:r>
              <a:rPr spc="-25"/>
              <a:t> </a:t>
            </a:r>
            <a:r>
              <a:t>and</a:t>
            </a:r>
            <a:r>
              <a:rPr spc="5"/>
              <a:t> </a:t>
            </a:r>
            <a:r>
              <a:t>Implications</a:t>
            </a:r>
            <a:r>
              <a:rPr spc="-15"/>
              <a:t> </a:t>
            </a:r>
            <a:r>
              <a:t>of</a:t>
            </a:r>
            <a:r>
              <a:rPr spc="5"/>
              <a:t> </a:t>
            </a:r>
            <a:r>
              <a:t>Wide</a:t>
            </a:r>
            <a:r>
              <a:rPr spc="5"/>
              <a:t> </a:t>
            </a:r>
            <a:r>
              <a:rPr spc="-10"/>
              <a:t>Economic </a:t>
            </a:r>
            <a:r>
              <a:t>Moat </a:t>
            </a:r>
            <a:r>
              <a:rPr spc="-10"/>
              <a:t>Advantage</a:t>
            </a:r>
          </a:p>
        </p:txBody>
      </p:sp>
      <p:sp>
        <p:nvSpPr>
          <p:cNvPr id="8" name="object 8"/>
          <p:cNvSpPr/>
          <p:nvPr/>
        </p:nvSpPr>
        <p:spPr>
          <a:xfrm>
            <a:off x="427481" y="1245108"/>
            <a:ext cx="1095375" cy="57150"/>
          </a:xfrm>
          <a:custGeom>
            <a:avLst/>
            <a:gdLst/>
            <a:ahLst/>
            <a:cxnLst/>
            <a:rect l="l" t="t" r="r" b="b"/>
            <a:pathLst>
              <a:path w="1095375" h="57150">
                <a:moveTo>
                  <a:pt x="1094994" y="0"/>
                </a:moveTo>
                <a:lnTo>
                  <a:pt x="0" y="0"/>
                </a:lnTo>
                <a:lnTo>
                  <a:pt x="0" y="57150"/>
                </a:lnTo>
                <a:lnTo>
                  <a:pt x="1094994" y="57150"/>
                </a:lnTo>
                <a:lnTo>
                  <a:pt x="1094994" y="0"/>
                </a:lnTo>
                <a:close/>
              </a:path>
            </a:pathLst>
          </a:custGeom>
          <a:solidFill>
            <a:srgbClr val="005DAC"/>
          </a:solidFill>
        </p:spPr>
        <p:txBody>
          <a:bodyPr wrap="square" lIns="0" tIns="0" rIns="0" bIns="0" rtlCol="0"/>
          <a:lstStyle/>
          <a:p>
            <a:endParaRPr/>
          </a:p>
        </p:txBody>
      </p:sp>
      <p:sp>
        <p:nvSpPr>
          <p:cNvPr id="9" name="object 9"/>
          <p:cNvSpPr txBox="1"/>
          <p:nvPr/>
        </p:nvSpPr>
        <p:spPr>
          <a:xfrm>
            <a:off x="1515872" y="2826766"/>
            <a:ext cx="3556635" cy="925638"/>
          </a:xfrm>
          <a:prstGeom prst="rect">
            <a:avLst/>
          </a:prstGeom>
        </p:spPr>
        <p:txBody>
          <a:bodyPr vert="horz" wrap="square" lIns="0" tIns="37465" rIns="0" bIns="0" rtlCol="0">
            <a:spAutoFit/>
          </a:bodyPr>
          <a:lstStyle/>
          <a:p>
            <a:pPr marL="12700" marR="5080" algn="l">
              <a:lnSpc>
                <a:spcPct val="90000"/>
              </a:lnSpc>
              <a:spcBef>
                <a:spcPts val="295"/>
              </a:spcBef>
            </a:pPr>
            <a:r>
              <a:rPr lang="en-US" sz="1600" dirty="0">
                <a:solidFill>
                  <a:srgbClr val="FFFFFF"/>
                </a:solidFill>
                <a:latin typeface="Aptos" panose="020B0004020202020204" pitchFamily="34" charset="0"/>
                <a:cs typeface="Rubik Bold"/>
              </a:rPr>
              <a:t>Powerful</a:t>
            </a:r>
            <a:r>
              <a:rPr lang="en-US" sz="1600" spc="60" dirty="0">
                <a:solidFill>
                  <a:srgbClr val="FFFFFF"/>
                </a:solidFill>
                <a:latin typeface="Aptos" panose="020B0004020202020204" pitchFamily="34" charset="0"/>
                <a:cs typeface="Rubik Bold"/>
              </a:rPr>
              <a:t>  </a:t>
            </a:r>
            <a:r>
              <a:rPr lang="en-US" sz="1600" dirty="0">
                <a:solidFill>
                  <a:srgbClr val="FFFFFF"/>
                </a:solidFill>
                <a:latin typeface="Aptos" panose="020B0004020202020204" pitchFamily="34" charset="0"/>
                <a:cs typeface="Rubik Bold"/>
              </a:rPr>
              <a:t>and</a:t>
            </a:r>
            <a:r>
              <a:rPr lang="en-US" sz="1600" spc="55" dirty="0">
                <a:solidFill>
                  <a:srgbClr val="FFFFFF"/>
                </a:solidFill>
                <a:latin typeface="Aptos" panose="020B0004020202020204" pitchFamily="34" charset="0"/>
                <a:cs typeface="Rubik Bold"/>
              </a:rPr>
              <a:t>  </a:t>
            </a:r>
            <a:r>
              <a:rPr lang="en-US" sz="1600" dirty="0">
                <a:solidFill>
                  <a:srgbClr val="FFFFFF"/>
                </a:solidFill>
                <a:latin typeface="Aptos" panose="020B0004020202020204" pitchFamily="34" charset="0"/>
                <a:cs typeface="Rubik Bold"/>
              </a:rPr>
              <a:t>enduring</a:t>
            </a:r>
            <a:r>
              <a:rPr lang="en-US" sz="1600" spc="55" dirty="0">
                <a:solidFill>
                  <a:srgbClr val="FFFFFF"/>
                </a:solidFill>
                <a:latin typeface="Aptos" panose="020B0004020202020204" pitchFamily="34" charset="0"/>
                <a:cs typeface="Rubik Bold"/>
              </a:rPr>
              <a:t>  </a:t>
            </a:r>
            <a:r>
              <a:rPr lang="en-US" sz="1600" spc="-10" dirty="0">
                <a:solidFill>
                  <a:srgbClr val="FFFFFF"/>
                </a:solidFill>
                <a:latin typeface="Aptos" panose="020B0004020202020204" pitchFamily="34" charset="0"/>
                <a:cs typeface="Rubik Bold"/>
              </a:rPr>
              <a:t>competitive </a:t>
            </a:r>
            <a:r>
              <a:rPr lang="en-US" sz="1600" dirty="0">
                <a:solidFill>
                  <a:srgbClr val="FFFFFF"/>
                </a:solidFill>
                <a:latin typeface="Aptos" panose="020B0004020202020204" pitchFamily="34" charset="0"/>
                <a:cs typeface="Rubik Bold"/>
              </a:rPr>
              <a:t>advantage</a:t>
            </a:r>
            <a:r>
              <a:rPr lang="en-US" sz="1600" spc="250" dirty="0">
                <a:solidFill>
                  <a:srgbClr val="FFFFFF"/>
                </a:solidFill>
                <a:latin typeface="Aptos" panose="020B0004020202020204" pitchFamily="34" charset="0"/>
                <a:cs typeface="Rubik Bold"/>
              </a:rPr>
              <a:t>   </a:t>
            </a:r>
            <a:r>
              <a:rPr lang="en-US" sz="1600" dirty="0">
                <a:solidFill>
                  <a:srgbClr val="FFFFFF"/>
                </a:solidFill>
                <a:latin typeface="Aptos" panose="020B0004020202020204" pitchFamily="34" charset="0"/>
                <a:cs typeface="Rubik Bold"/>
              </a:rPr>
              <a:t>leading</a:t>
            </a:r>
            <a:r>
              <a:rPr lang="en-US" sz="1600" spc="250" dirty="0">
                <a:solidFill>
                  <a:srgbClr val="FFFFFF"/>
                </a:solidFill>
                <a:latin typeface="Aptos" panose="020B0004020202020204" pitchFamily="34" charset="0"/>
                <a:cs typeface="Rubik Bold"/>
              </a:rPr>
              <a:t>   </a:t>
            </a:r>
            <a:r>
              <a:rPr lang="en-US" sz="1600" dirty="0">
                <a:solidFill>
                  <a:srgbClr val="FFFFFF"/>
                </a:solidFill>
                <a:latin typeface="Aptos" panose="020B0004020202020204" pitchFamily="34" charset="0"/>
                <a:cs typeface="Rubik Bold"/>
              </a:rPr>
              <a:t>to</a:t>
            </a:r>
            <a:r>
              <a:rPr lang="en-US" sz="1600" spc="250" dirty="0">
                <a:solidFill>
                  <a:srgbClr val="FFFFFF"/>
                </a:solidFill>
                <a:latin typeface="Aptos" panose="020B0004020202020204" pitchFamily="34" charset="0"/>
                <a:cs typeface="Rubik Bold"/>
              </a:rPr>
              <a:t>   </a:t>
            </a:r>
            <a:r>
              <a:rPr lang="en-US" sz="1600" spc="-10" dirty="0">
                <a:solidFill>
                  <a:srgbClr val="FFFFFF"/>
                </a:solidFill>
                <a:latin typeface="Aptos" panose="020B0004020202020204" pitchFamily="34" charset="0"/>
                <a:cs typeface="Rubik Bold"/>
              </a:rPr>
              <a:t>dominant </a:t>
            </a:r>
            <a:r>
              <a:rPr lang="en-US" sz="1600" dirty="0">
                <a:solidFill>
                  <a:srgbClr val="FFFFFF"/>
                </a:solidFill>
                <a:latin typeface="Aptos" panose="020B0004020202020204" pitchFamily="34" charset="0"/>
                <a:cs typeface="Rubik Bold"/>
              </a:rPr>
              <a:t>brand,</a:t>
            </a:r>
            <a:r>
              <a:rPr lang="en-US" sz="1600" spc="75" dirty="0">
                <a:solidFill>
                  <a:srgbClr val="FFFFFF"/>
                </a:solidFill>
                <a:latin typeface="Aptos" panose="020B0004020202020204" pitchFamily="34" charset="0"/>
                <a:cs typeface="Rubik Bold"/>
              </a:rPr>
              <a:t> </a:t>
            </a:r>
            <a:r>
              <a:rPr lang="en-US" sz="1600" dirty="0">
                <a:solidFill>
                  <a:srgbClr val="FFFFFF"/>
                </a:solidFill>
                <a:latin typeface="Aptos" panose="020B0004020202020204" pitchFamily="34" charset="0"/>
                <a:cs typeface="Rubik Bold"/>
              </a:rPr>
              <a:t>unmatched</a:t>
            </a:r>
            <a:r>
              <a:rPr lang="en-US" sz="1600" spc="75" dirty="0">
                <a:solidFill>
                  <a:srgbClr val="FFFFFF"/>
                </a:solidFill>
                <a:latin typeface="Aptos" panose="020B0004020202020204" pitchFamily="34" charset="0"/>
                <a:cs typeface="Rubik Bold"/>
              </a:rPr>
              <a:t> </a:t>
            </a:r>
            <a:r>
              <a:rPr lang="en-US" sz="1600" dirty="0">
                <a:solidFill>
                  <a:srgbClr val="FFFFFF"/>
                </a:solidFill>
                <a:latin typeface="Aptos" panose="020B0004020202020204" pitchFamily="34" charset="0"/>
                <a:cs typeface="Rubik Bold"/>
              </a:rPr>
              <a:t>operational</a:t>
            </a:r>
            <a:r>
              <a:rPr lang="en-US" sz="1600" spc="80" dirty="0">
                <a:solidFill>
                  <a:srgbClr val="FFFFFF"/>
                </a:solidFill>
                <a:latin typeface="Aptos" panose="020B0004020202020204" pitchFamily="34" charset="0"/>
                <a:cs typeface="Rubik Bold"/>
              </a:rPr>
              <a:t> </a:t>
            </a:r>
            <a:r>
              <a:rPr lang="en-US" sz="1600" spc="-10" dirty="0">
                <a:solidFill>
                  <a:srgbClr val="FFFFFF"/>
                </a:solidFill>
                <a:latin typeface="Aptos" panose="020B0004020202020204" pitchFamily="34" charset="0"/>
                <a:cs typeface="Rubik Bold"/>
              </a:rPr>
              <a:t>scales </a:t>
            </a:r>
            <a:r>
              <a:rPr lang="en-US" sz="1600" dirty="0">
                <a:solidFill>
                  <a:srgbClr val="FFFFFF"/>
                </a:solidFill>
                <a:latin typeface="Aptos" panose="020B0004020202020204" pitchFamily="34" charset="0"/>
                <a:cs typeface="Rubik Bold"/>
              </a:rPr>
              <a:t>and/or</a:t>
            </a:r>
            <a:r>
              <a:rPr lang="en-US" sz="1600" spc="-35" dirty="0">
                <a:solidFill>
                  <a:srgbClr val="FFFFFF"/>
                </a:solidFill>
                <a:latin typeface="Aptos" panose="020B0004020202020204" pitchFamily="34" charset="0"/>
                <a:cs typeface="Rubik Bold"/>
              </a:rPr>
              <a:t> </a:t>
            </a:r>
            <a:r>
              <a:rPr lang="en-US" sz="1600" dirty="0">
                <a:solidFill>
                  <a:srgbClr val="FFFFFF"/>
                </a:solidFill>
                <a:latin typeface="Aptos" panose="020B0004020202020204" pitchFamily="34" charset="0"/>
                <a:cs typeface="Rubik Bold"/>
              </a:rPr>
              <a:t>unique</a:t>
            </a:r>
            <a:r>
              <a:rPr lang="en-US" sz="1600" spc="-5" dirty="0">
                <a:solidFill>
                  <a:srgbClr val="FFFFFF"/>
                </a:solidFill>
                <a:latin typeface="Aptos" panose="020B0004020202020204" pitchFamily="34" charset="0"/>
                <a:cs typeface="Rubik Bold"/>
              </a:rPr>
              <a:t> </a:t>
            </a:r>
            <a:r>
              <a:rPr lang="en-US" sz="1600" spc="-10" dirty="0">
                <a:solidFill>
                  <a:srgbClr val="FFFFFF"/>
                </a:solidFill>
                <a:latin typeface="Aptos" panose="020B0004020202020204" pitchFamily="34" charset="0"/>
                <a:cs typeface="Rubik Bold"/>
              </a:rPr>
              <a:t>technology.</a:t>
            </a:r>
            <a:endParaRPr lang="en-US" sz="1600" dirty="0">
              <a:latin typeface="Aptos" panose="020B0004020202020204" pitchFamily="34" charset="0"/>
              <a:cs typeface="Rubik Bold"/>
            </a:endParaRPr>
          </a:p>
        </p:txBody>
      </p:sp>
      <p:sp>
        <p:nvSpPr>
          <p:cNvPr id="10" name="object 10"/>
          <p:cNvSpPr txBox="1"/>
          <p:nvPr/>
        </p:nvSpPr>
        <p:spPr>
          <a:xfrm>
            <a:off x="1515872" y="4076953"/>
            <a:ext cx="3556000" cy="708660"/>
          </a:xfrm>
          <a:prstGeom prst="rect">
            <a:avLst/>
          </a:prstGeom>
        </p:spPr>
        <p:txBody>
          <a:bodyPr vert="horz" wrap="square" lIns="0" tIns="40005" rIns="0" bIns="0" rtlCol="0">
            <a:spAutoFit/>
          </a:bodyPr>
          <a:lstStyle/>
          <a:p>
            <a:pPr marL="12700" marR="5080" algn="l">
              <a:lnSpc>
                <a:spcPts val="1730"/>
              </a:lnSpc>
              <a:spcBef>
                <a:spcPts val="315"/>
              </a:spcBef>
            </a:pPr>
            <a:r>
              <a:rPr lang="en-US" sz="1600">
                <a:solidFill>
                  <a:srgbClr val="FFFFFF"/>
                </a:solidFill>
                <a:latin typeface="Aptos" panose="020B0004020202020204" pitchFamily="34" charset="0"/>
                <a:cs typeface="Rubik Bold"/>
              </a:rPr>
              <a:t>Robust</a:t>
            </a:r>
            <a:r>
              <a:rPr lang="en-US" sz="1600" spc="420">
                <a:solidFill>
                  <a:srgbClr val="FFFFFF"/>
                </a:solidFill>
                <a:latin typeface="Aptos" panose="020B0004020202020204" pitchFamily="34" charset="0"/>
                <a:cs typeface="Rubik Bold"/>
              </a:rPr>
              <a:t> </a:t>
            </a:r>
            <a:r>
              <a:rPr lang="en-US" sz="1600">
                <a:solidFill>
                  <a:srgbClr val="FFFFFF"/>
                </a:solidFill>
                <a:latin typeface="Aptos" panose="020B0004020202020204" pitchFamily="34" charset="0"/>
                <a:cs typeface="Rubik Bold"/>
              </a:rPr>
              <a:t>protective</a:t>
            </a:r>
            <a:r>
              <a:rPr lang="en-US" sz="1600" spc="440">
                <a:solidFill>
                  <a:srgbClr val="FFFFFF"/>
                </a:solidFill>
                <a:latin typeface="Aptos" panose="020B0004020202020204" pitchFamily="34" charset="0"/>
                <a:cs typeface="Rubik Bold"/>
              </a:rPr>
              <a:t> </a:t>
            </a:r>
            <a:r>
              <a:rPr lang="en-US" sz="1600">
                <a:solidFill>
                  <a:srgbClr val="FFFFFF"/>
                </a:solidFill>
                <a:latin typeface="Aptos" panose="020B0004020202020204" pitchFamily="34" charset="0"/>
                <a:cs typeface="Rubik Bold"/>
              </a:rPr>
              <a:t>barriers</a:t>
            </a:r>
            <a:r>
              <a:rPr lang="en-US" sz="1600" spc="434">
                <a:solidFill>
                  <a:srgbClr val="FFFFFF"/>
                </a:solidFill>
                <a:latin typeface="Aptos" panose="020B0004020202020204" pitchFamily="34" charset="0"/>
                <a:cs typeface="Rubik Bold"/>
              </a:rPr>
              <a:t> </a:t>
            </a:r>
            <a:r>
              <a:rPr lang="en-US" sz="1600" spc="-10">
                <a:solidFill>
                  <a:srgbClr val="FFFFFF"/>
                </a:solidFill>
                <a:latin typeface="Aptos" panose="020B0004020202020204" pitchFamily="34" charset="0"/>
                <a:cs typeface="Rubik Bold"/>
              </a:rPr>
              <a:t>resulting </a:t>
            </a:r>
            <a:r>
              <a:rPr lang="en-US" sz="1600">
                <a:solidFill>
                  <a:srgbClr val="FFFFFF"/>
                </a:solidFill>
                <a:latin typeface="Aptos" panose="020B0004020202020204" pitchFamily="34" charset="0"/>
                <a:cs typeface="Rubik Bold"/>
              </a:rPr>
              <a:t>in</a:t>
            </a:r>
            <a:r>
              <a:rPr lang="en-US" sz="1600" spc="475">
                <a:solidFill>
                  <a:srgbClr val="FFFFFF"/>
                </a:solidFill>
                <a:latin typeface="Aptos" panose="020B0004020202020204" pitchFamily="34" charset="0"/>
                <a:cs typeface="Rubik Bold"/>
              </a:rPr>
              <a:t> </a:t>
            </a:r>
            <a:r>
              <a:rPr lang="en-US" sz="1600">
                <a:solidFill>
                  <a:srgbClr val="FFFFFF"/>
                </a:solidFill>
                <a:latin typeface="Aptos" panose="020B0004020202020204" pitchFamily="34" charset="0"/>
                <a:cs typeface="Rubik Bold"/>
              </a:rPr>
              <a:t>long</a:t>
            </a:r>
            <a:r>
              <a:rPr lang="en-US" sz="1600" spc="490">
                <a:solidFill>
                  <a:srgbClr val="FFFFFF"/>
                </a:solidFill>
                <a:latin typeface="Aptos" panose="020B0004020202020204" pitchFamily="34" charset="0"/>
                <a:cs typeface="Rubik Bold"/>
              </a:rPr>
              <a:t> </a:t>
            </a:r>
            <a:r>
              <a:rPr lang="en-US" sz="1600">
                <a:solidFill>
                  <a:srgbClr val="FFFFFF"/>
                </a:solidFill>
                <a:latin typeface="Aptos" panose="020B0004020202020204" pitchFamily="34" charset="0"/>
                <a:cs typeface="Rubik Bold"/>
              </a:rPr>
              <a:t>term</a:t>
            </a:r>
            <a:r>
              <a:rPr lang="en-US" sz="1600" spc="480">
                <a:solidFill>
                  <a:srgbClr val="FFFFFF"/>
                </a:solidFill>
                <a:latin typeface="Aptos" panose="020B0004020202020204" pitchFamily="34" charset="0"/>
                <a:cs typeface="Rubik Bold"/>
              </a:rPr>
              <a:t> </a:t>
            </a:r>
            <a:r>
              <a:rPr lang="en-US" sz="1600">
                <a:solidFill>
                  <a:srgbClr val="FFFFFF"/>
                </a:solidFill>
                <a:latin typeface="Aptos" panose="020B0004020202020204" pitchFamily="34" charset="0"/>
                <a:cs typeface="Rubik Bold"/>
              </a:rPr>
              <a:t>resilience</a:t>
            </a:r>
            <a:r>
              <a:rPr lang="en-US" sz="1600" spc="484">
                <a:solidFill>
                  <a:srgbClr val="FFFFFF"/>
                </a:solidFill>
                <a:latin typeface="Aptos" panose="020B0004020202020204" pitchFamily="34" charset="0"/>
                <a:cs typeface="Rubik Bold"/>
              </a:rPr>
              <a:t> </a:t>
            </a:r>
            <a:r>
              <a:rPr lang="en-US" sz="1600">
                <a:solidFill>
                  <a:srgbClr val="FFFFFF"/>
                </a:solidFill>
                <a:latin typeface="Aptos" panose="020B0004020202020204" pitchFamily="34" charset="0"/>
                <a:cs typeface="Rubik Bold"/>
              </a:rPr>
              <a:t>and</a:t>
            </a:r>
            <a:r>
              <a:rPr lang="en-US" sz="1600" spc="480">
                <a:solidFill>
                  <a:srgbClr val="FFFFFF"/>
                </a:solidFill>
                <a:latin typeface="Aptos" panose="020B0004020202020204" pitchFamily="34" charset="0"/>
                <a:cs typeface="Rubik Bold"/>
              </a:rPr>
              <a:t> </a:t>
            </a:r>
            <a:r>
              <a:rPr lang="en-US" sz="1600" spc="-10">
                <a:solidFill>
                  <a:srgbClr val="FFFFFF"/>
                </a:solidFill>
                <a:latin typeface="Aptos" panose="020B0004020202020204" pitchFamily="34" charset="0"/>
                <a:cs typeface="Rubik Bold"/>
              </a:rPr>
              <a:t>growth potential.</a:t>
            </a:r>
            <a:endParaRPr lang="en-US" sz="1600">
              <a:latin typeface="Aptos" panose="020B0004020202020204" pitchFamily="34" charset="0"/>
              <a:cs typeface="Rubik Bold"/>
            </a:endParaRPr>
          </a:p>
        </p:txBody>
      </p:sp>
      <p:sp>
        <p:nvSpPr>
          <p:cNvPr id="11" name="object 11"/>
          <p:cNvSpPr txBox="1"/>
          <p:nvPr/>
        </p:nvSpPr>
        <p:spPr>
          <a:xfrm>
            <a:off x="1515872" y="5107178"/>
            <a:ext cx="3556635" cy="708660"/>
          </a:xfrm>
          <a:prstGeom prst="rect">
            <a:avLst/>
          </a:prstGeom>
        </p:spPr>
        <p:txBody>
          <a:bodyPr vert="horz" wrap="square" lIns="0" tIns="40005" rIns="0" bIns="0" rtlCol="0">
            <a:spAutoFit/>
          </a:bodyPr>
          <a:lstStyle/>
          <a:p>
            <a:pPr marL="12700" marR="5080" algn="l">
              <a:lnSpc>
                <a:spcPts val="1730"/>
              </a:lnSpc>
              <a:spcBef>
                <a:spcPts val="315"/>
              </a:spcBef>
            </a:pPr>
            <a:r>
              <a:rPr lang="en-US" sz="1600" dirty="0">
                <a:solidFill>
                  <a:srgbClr val="FFFFFF"/>
                </a:solidFill>
                <a:latin typeface="Aptos" panose="020B0004020202020204" pitchFamily="34" charset="0"/>
                <a:cs typeface="Rubik Bold"/>
              </a:rPr>
              <a:t>Consistent</a:t>
            </a:r>
            <a:r>
              <a:rPr lang="en-US" sz="1600" spc="70" dirty="0">
                <a:solidFill>
                  <a:srgbClr val="FFFFFF"/>
                </a:solidFill>
                <a:latin typeface="Aptos" panose="020B0004020202020204" pitchFamily="34" charset="0"/>
                <a:cs typeface="Rubik Bold"/>
              </a:rPr>
              <a:t> </a:t>
            </a:r>
            <a:r>
              <a:rPr lang="en-US" sz="1600" dirty="0">
                <a:solidFill>
                  <a:srgbClr val="FFFFFF"/>
                </a:solidFill>
                <a:latin typeface="Aptos" panose="020B0004020202020204" pitchFamily="34" charset="0"/>
                <a:cs typeface="Rubik Bold"/>
              </a:rPr>
              <a:t>profits</a:t>
            </a:r>
            <a:r>
              <a:rPr lang="en-US" sz="1600" spc="70" dirty="0">
                <a:solidFill>
                  <a:srgbClr val="FFFFFF"/>
                </a:solidFill>
                <a:latin typeface="Aptos" panose="020B0004020202020204" pitchFamily="34" charset="0"/>
                <a:cs typeface="Rubik Bold"/>
              </a:rPr>
              <a:t> </a:t>
            </a:r>
            <a:r>
              <a:rPr lang="en-US" sz="1600" dirty="0">
                <a:solidFill>
                  <a:srgbClr val="FFFFFF"/>
                </a:solidFill>
                <a:latin typeface="Aptos" panose="020B0004020202020204" pitchFamily="34" charset="0"/>
                <a:cs typeface="Rubik Bold"/>
              </a:rPr>
              <a:t>creating</a:t>
            </a:r>
            <a:r>
              <a:rPr lang="en-US" sz="1600" spc="70" dirty="0">
                <a:solidFill>
                  <a:srgbClr val="FFFFFF"/>
                </a:solidFill>
                <a:latin typeface="Aptos" panose="020B0004020202020204" pitchFamily="34" charset="0"/>
                <a:cs typeface="Rubik Bold"/>
              </a:rPr>
              <a:t> </a:t>
            </a:r>
            <a:r>
              <a:rPr lang="en-US" sz="1600" dirty="0">
                <a:solidFill>
                  <a:srgbClr val="FFFFFF"/>
                </a:solidFill>
                <a:latin typeface="Aptos" panose="020B0004020202020204" pitchFamily="34" charset="0"/>
                <a:cs typeface="Rubik Bold"/>
              </a:rPr>
              <a:t>long</a:t>
            </a:r>
            <a:r>
              <a:rPr lang="en-US" sz="1600" spc="75" dirty="0">
                <a:solidFill>
                  <a:srgbClr val="FFFFFF"/>
                </a:solidFill>
                <a:latin typeface="Aptos" panose="020B0004020202020204" pitchFamily="34" charset="0"/>
                <a:cs typeface="Rubik Bold"/>
              </a:rPr>
              <a:t> </a:t>
            </a:r>
            <a:r>
              <a:rPr lang="en-US" sz="1600" spc="-20" dirty="0">
                <a:solidFill>
                  <a:srgbClr val="FFFFFF"/>
                </a:solidFill>
                <a:latin typeface="Aptos" panose="020B0004020202020204" pitchFamily="34" charset="0"/>
                <a:cs typeface="Rubik Bold"/>
              </a:rPr>
              <a:t>term </a:t>
            </a:r>
            <a:r>
              <a:rPr lang="en-US" sz="1600" dirty="0">
                <a:solidFill>
                  <a:srgbClr val="FFFFFF"/>
                </a:solidFill>
                <a:latin typeface="Aptos" panose="020B0004020202020204" pitchFamily="34" charset="0"/>
                <a:cs typeface="Rubik Bold"/>
              </a:rPr>
              <a:t>wealth</a:t>
            </a:r>
            <a:r>
              <a:rPr lang="en-US" sz="1600" spc="310" dirty="0">
                <a:solidFill>
                  <a:srgbClr val="FFFFFF"/>
                </a:solidFill>
                <a:latin typeface="Aptos" panose="020B0004020202020204" pitchFamily="34" charset="0"/>
                <a:cs typeface="Rubik Bold"/>
              </a:rPr>
              <a:t>   </a:t>
            </a:r>
            <a:r>
              <a:rPr lang="en-US" sz="1600" dirty="0">
                <a:solidFill>
                  <a:srgbClr val="FFFFFF"/>
                </a:solidFill>
                <a:latin typeface="Aptos" panose="020B0004020202020204" pitchFamily="34" charset="0"/>
                <a:cs typeface="Rubik Bold"/>
              </a:rPr>
              <a:t>for</a:t>
            </a:r>
            <a:r>
              <a:rPr lang="en-US" sz="1600" spc="305" dirty="0">
                <a:solidFill>
                  <a:srgbClr val="FFFFFF"/>
                </a:solidFill>
                <a:latin typeface="Aptos" panose="020B0004020202020204" pitchFamily="34" charset="0"/>
                <a:cs typeface="Rubik Bold"/>
              </a:rPr>
              <a:t>   </a:t>
            </a:r>
            <a:r>
              <a:rPr lang="en-US" sz="1600" dirty="0">
                <a:solidFill>
                  <a:srgbClr val="FFFFFF"/>
                </a:solidFill>
                <a:latin typeface="Aptos" panose="020B0004020202020204" pitchFamily="34" charset="0"/>
                <a:cs typeface="Rubik Bold"/>
              </a:rPr>
              <a:t>the</a:t>
            </a:r>
            <a:r>
              <a:rPr lang="en-US" sz="1600" spc="310" dirty="0">
                <a:solidFill>
                  <a:srgbClr val="FFFFFF"/>
                </a:solidFill>
                <a:latin typeface="Aptos" panose="020B0004020202020204" pitchFamily="34" charset="0"/>
                <a:cs typeface="Rubik Bold"/>
              </a:rPr>
              <a:t>   </a:t>
            </a:r>
            <a:r>
              <a:rPr lang="en-US" sz="1600" dirty="0">
                <a:solidFill>
                  <a:srgbClr val="FFFFFF"/>
                </a:solidFill>
                <a:latin typeface="Aptos" panose="020B0004020202020204" pitchFamily="34" charset="0"/>
                <a:cs typeface="Rubik Bold"/>
              </a:rPr>
              <a:t>investors</a:t>
            </a:r>
            <a:r>
              <a:rPr lang="en-US" sz="1600" spc="305" dirty="0">
                <a:solidFill>
                  <a:srgbClr val="FFFFFF"/>
                </a:solidFill>
                <a:latin typeface="Aptos" panose="020B0004020202020204" pitchFamily="34" charset="0"/>
                <a:cs typeface="Rubik Bold"/>
              </a:rPr>
              <a:t>   </a:t>
            </a:r>
            <a:r>
              <a:rPr lang="en-US" sz="1600" spc="-25" dirty="0">
                <a:solidFill>
                  <a:srgbClr val="FFFFFF"/>
                </a:solidFill>
                <a:latin typeface="Aptos" panose="020B0004020202020204" pitchFamily="34" charset="0"/>
                <a:cs typeface="Rubik Bold"/>
              </a:rPr>
              <a:t>and </a:t>
            </a:r>
            <a:r>
              <a:rPr lang="en-US" sz="1600" spc="-10" dirty="0">
                <a:solidFill>
                  <a:srgbClr val="FFFFFF"/>
                </a:solidFill>
                <a:latin typeface="Aptos" panose="020B0004020202020204" pitchFamily="34" charset="0"/>
                <a:cs typeface="Rubik Bold"/>
              </a:rPr>
              <a:t>stakeholders.</a:t>
            </a:r>
            <a:endParaRPr lang="en-US" sz="1600" dirty="0">
              <a:latin typeface="Aptos" panose="020B0004020202020204" pitchFamily="34" charset="0"/>
              <a:cs typeface="Rubik Bold"/>
            </a:endParaRPr>
          </a:p>
        </p:txBody>
      </p:sp>
      <p:sp>
        <p:nvSpPr>
          <p:cNvPr id="21" name="object 21"/>
          <p:cNvSpPr txBox="1"/>
          <p:nvPr/>
        </p:nvSpPr>
        <p:spPr>
          <a:xfrm>
            <a:off x="9966706" y="3975608"/>
            <a:ext cx="1769110" cy="771558"/>
          </a:xfrm>
          <a:prstGeom prst="rect">
            <a:avLst/>
          </a:prstGeom>
        </p:spPr>
        <p:txBody>
          <a:bodyPr vert="horz" wrap="square" lIns="0" tIns="12700" rIns="0" bIns="0" rtlCol="0">
            <a:spAutoFit/>
          </a:bodyPr>
          <a:lstStyle/>
          <a:p>
            <a:pPr marL="12700" marR="5080" algn="l">
              <a:lnSpc>
                <a:spcPct val="141400"/>
              </a:lnSpc>
              <a:spcBef>
                <a:spcPts val="100"/>
              </a:spcBef>
            </a:pPr>
            <a:r>
              <a:rPr lang="en-US" sz="1200">
                <a:solidFill>
                  <a:srgbClr val="3A3838"/>
                </a:solidFill>
                <a:latin typeface="Aptos" panose="020B0004020202020204" pitchFamily="34" charset="0"/>
                <a:cs typeface="Rubik Bold"/>
              </a:rPr>
              <a:t>Wide</a:t>
            </a:r>
            <a:r>
              <a:rPr lang="en-US" sz="1200" spc="10">
                <a:solidFill>
                  <a:srgbClr val="3A3838"/>
                </a:solidFill>
                <a:latin typeface="Aptos" panose="020B0004020202020204" pitchFamily="34" charset="0"/>
                <a:cs typeface="Rubik Bold"/>
              </a:rPr>
              <a:t> </a:t>
            </a:r>
            <a:r>
              <a:rPr lang="en-US" sz="1200">
                <a:solidFill>
                  <a:srgbClr val="3A3838"/>
                </a:solidFill>
                <a:latin typeface="Aptos" panose="020B0004020202020204" pitchFamily="34" charset="0"/>
                <a:cs typeface="Rubik Bold"/>
              </a:rPr>
              <a:t>Moat </a:t>
            </a:r>
            <a:r>
              <a:rPr lang="en-US" sz="1200" spc="-10">
                <a:solidFill>
                  <a:srgbClr val="3A3838"/>
                </a:solidFill>
                <a:latin typeface="Aptos" panose="020B0004020202020204" pitchFamily="34" charset="0"/>
                <a:cs typeface="Rubik Bold"/>
              </a:rPr>
              <a:t>Businesses </a:t>
            </a:r>
            <a:r>
              <a:rPr lang="en-US" sz="1200">
                <a:solidFill>
                  <a:srgbClr val="3A3838"/>
                </a:solidFill>
                <a:latin typeface="Aptos" panose="020B0004020202020204" pitchFamily="34" charset="0"/>
                <a:cs typeface="Rubik Bold"/>
              </a:rPr>
              <a:t>Narrow</a:t>
            </a:r>
            <a:r>
              <a:rPr lang="en-US" sz="1200" spc="10">
                <a:solidFill>
                  <a:srgbClr val="3A3838"/>
                </a:solidFill>
                <a:latin typeface="Aptos" panose="020B0004020202020204" pitchFamily="34" charset="0"/>
                <a:cs typeface="Rubik Bold"/>
              </a:rPr>
              <a:t> </a:t>
            </a:r>
            <a:r>
              <a:rPr lang="en-US" sz="1200">
                <a:solidFill>
                  <a:srgbClr val="3A3838"/>
                </a:solidFill>
                <a:latin typeface="Aptos" panose="020B0004020202020204" pitchFamily="34" charset="0"/>
                <a:cs typeface="Rubik Bold"/>
              </a:rPr>
              <a:t>Moat</a:t>
            </a:r>
            <a:r>
              <a:rPr lang="en-US" sz="1200" spc="-5">
                <a:solidFill>
                  <a:srgbClr val="3A3838"/>
                </a:solidFill>
                <a:latin typeface="Aptos" panose="020B0004020202020204" pitchFamily="34" charset="0"/>
                <a:cs typeface="Rubik Bold"/>
              </a:rPr>
              <a:t> </a:t>
            </a:r>
            <a:r>
              <a:rPr lang="en-US" sz="1200" spc="-10">
                <a:solidFill>
                  <a:srgbClr val="3A3838"/>
                </a:solidFill>
                <a:latin typeface="Aptos" panose="020B0004020202020204" pitchFamily="34" charset="0"/>
                <a:cs typeface="Rubik Bold"/>
              </a:rPr>
              <a:t>Businesses </a:t>
            </a:r>
            <a:r>
              <a:rPr lang="en-US" sz="1200">
                <a:solidFill>
                  <a:srgbClr val="3A3838"/>
                </a:solidFill>
                <a:latin typeface="Aptos" panose="020B0004020202020204" pitchFamily="34" charset="0"/>
                <a:cs typeface="Rubik Bold"/>
              </a:rPr>
              <a:t>No</a:t>
            </a:r>
            <a:r>
              <a:rPr lang="en-US" sz="1200" spc="5">
                <a:solidFill>
                  <a:srgbClr val="3A3838"/>
                </a:solidFill>
                <a:latin typeface="Aptos" panose="020B0004020202020204" pitchFamily="34" charset="0"/>
                <a:cs typeface="Rubik Bold"/>
              </a:rPr>
              <a:t> </a:t>
            </a:r>
            <a:r>
              <a:rPr lang="en-US" sz="1200">
                <a:solidFill>
                  <a:srgbClr val="3A3838"/>
                </a:solidFill>
                <a:latin typeface="Aptos" panose="020B0004020202020204" pitchFamily="34" charset="0"/>
                <a:cs typeface="Rubik Bold"/>
              </a:rPr>
              <a:t>Moat</a:t>
            </a:r>
            <a:r>
              <a:rPr lang="en-US" sz="1200" spc="5">
                <a:solidFill>
                  <a:srgbClr val="3A3838"/>
                </a:solidFill>
                <a:latin typeface="Aptos" panose="020B0004020202020204" pitchFamily="34" charset="0"/>
                <a:cs typeface="Rubik Bold"/>
              </a:rPr>
              <a:t> </a:t>
            </a:r>
            <a:r>
              <a:rPr lang="en-US" sz="1200" spc="-10">
                <a:solidFill>
                  <a:srgbClr val="3A3838"/>
                </a:solidFill>
                <a:latin typeface="Aptos" panose="020B0004020202020204" pitchFamily="34" charset="0"/>
                <a:cs typeface="Rubik Bold"/>
              </a:rPr>
              <a:t>Businesses</a:t>
            </a:r>
            <a:endParaRPr lang="en-US" sz="1200">
              <a:latin typeface="Aptos" panose="020B0004020202020204" pitchFamily="34" charset="0"/>
              <a:cs typeface="Rubik Bold"/>
            </a:endParaRPr>
          </a:p>
        </p:txBody>
      </p:sp>
      <p:sp>
        <p:nvSpPr>
          <p:cNvPr id="22" name="object 22"/>
          <p:cNvSpPr txBox="1"/>
          <p:nvPr/>
        </p:nvSpPr>
        <p:spPr>
          <a:xfrm>
            <a:off x="6559439" y="3885098"/>
            <a:ext cx="153888" cy="2185035"/>
          </a:xfrm>
          <a:prstGeom prst="rect">
            <a:avLst/>
          </a:prstGeom>
        </p:spPr>
        <p:txBody>
          <a:bodyPr vert="vert270" wrap="square" lIns="0" tIns="4445" rIns="0" bIns="0" rtlCol="0">
            <a:spAutoFit/>
          </a:bodyPr>
          <a:lstStyle/>
          <a:p>
            <a:pPr marL="12700" algn="l">
              <a:lnSpc>
                <a:spcPct val="100000"/>
              </a:lnSpc>
              <a:spcBef>
                <a:spcPts val="35"/>
              </a:spcBef>
            </a:pPr>
            <a:r>
              <a:rPr lang="en-US" sz="1000">
                <a:solidFill>
                  <a:srgbClr val="3A3838"/>
                </a:solidFill>
                <a:latin typeface="Aptos" panose="020B0004020202020204" pitchFamily="34" charset="0"/>
                <a:cs typeface="Rubik Bold"/>
              </a:rPr>
              <a:t>Return</a:t>
            </a:r>
            <a:r>
              <a:rPr lang="en-US" sz="1000" spc="-10">
                <a:solidFill>
                  <a:srgbClr val="3A3838"/>
                </a:solidFill>
                <a:latin typeface="Aptos" panose="020B0004020202020204" pitchFamily="34" charset="0"/>
                <a:cs typeface="Rubik Bold"/>
              </a:rPr>
              <a:t> </a:t>
            </a:r>
            <a:r>
              <a:rPr lang="en-US" sz="1000">
                <a:solidFill>
                  <a:srgbClr val="3A3838"/>
                </a:solidFill>
                <a:latin typeface="Aptos" panose="020B0004020202020204" pitchFamily="34" charset="0"/>
                <a:cs typeface="Rubik Bold"/>
              </a:rPr>
              <a:t>on</a:t>
            </a:r>
            <a:r>
              <a:rPr lang="en-US" sz="1000" spc="-5">
                <a:solidFill>
                  <a:srgbClr val="3A3838"/>
                </a:solidFill>
                <a:latin typeface="Aptos" panose="020B0004020202020204" pitchFamily="34" charset="0"/>
                <a:cs typeface="Rubik Bold"/>
              </a:rPr>
              <a:t> </a:t>
            </a:r>
            <a:r>
              <a:rPr lang="en-US" sz="1000">
                <a:solidFill>
                  <a:srgbClr val="3A3838"/>
                </a:solidFill>
                <a:latin typeface="Aptos" panose="020B0004020202020204" pitchFamily="34" charset="0"/>
                <a:cs typeface="Rubik Bold"/>
              </a:rPr>
              <a:t>Incremental</a:t>
            </a:r>
            <a:r>
              <a:rPr lang="en-US" sz="1000" spc="-10">
                <a:solidFill>
                  <a:srgbClr val="3A3838"/>
                </a:solidFill>
                <a:latin typeface="Aptos" panose="020B0004020202020204" pitchFamily="34" charset="0"/>
                <a:cs typeface="Rubik Bold"/>
              </a:rPr>
              <a:t> </a:t>
            </a:r>
            <a:r>
              <a:rPr lang="en-US" sz="1000">
                <a:solidFill>
                  <a:srgbClr val="3A3838"/>
                </a:solidFill>
                <a:latin typeface="Aptos" panose="020B0004020202020204" pitchFamily="34" charset="0"/>
                <a:cs typeface="Rubik Bold"/>
              </a:rPr>
              <a:t>Capital</a:t>
            </a:r>
            <a:r>
              <a:rPr lang="en-US" sz="1000" spc="-10">
                <a:solidFill>
                  <a:srgbClr val="3A3838"/>
                </a:solidFill>
                <a:latin typeface="Aptos" panose="020B0004020202020204" pitchFamily="34" charset="0"/>
                <a:cs typeface="Rubik Bold"/>
              </a:rPr>
              <a:t> (RoIC)</a:t>
            </a:r>
            <a:endParaRPr lang="en-US" sz="1000">
              <a:latin typeface="Aptos" panose="020B0004020202020204" pitchFamily="34" charset="0"/>
              <a:cs typeface="Rubik Bold"/>
            </a:endParaRPr>
          </a:p>
        </p:txBody>
      </p:sp>
      <p:grpSp>
        <p:nvGrpSpPr>
          <p:cNvPr id="23" name="object 23"/>
          <p:cNvGrpSpPr/>
          <p:nvPr/>
        </p:nvGrpSpPr>
        <p:grpSpPr>
          <a:xfrm>
            <a:off x="975042" y="2829851"/>
            <a:ext cx="461620" cy="2827757"/>
            <a:chOff x="975042" y="2829851"/>
            <a:chExt cx="461620" cy="2827757"/>
          </a:xfrm>
        </p:grpSpPr>
        <p:sp>
          <p:nvSpPr>
            <p:cNvPr id="24" name="object 24"/>
            <p:cNvSpPr/>
            <p:nvPr/>
          </p:nvSpPr>
          <p:spPr>
            <a:xfrm>
              <a:off x="984542" y="2829851"/>
              <a:ext cx="452120" cy="1722755"/>
            </a:xfrm>
            <a:custGeom>
              <a:avLst/>
              <a:gdLst/>
              <a:ahLst/>
              <a:cxnLst/>
              <a:rect l="l" t="t" r="r" b="b"/>
              <a:pathLst>
                <a:path w="452119" h="1722754">
                  <a:moveTo>
                    <a:pt x="49187" y="151790"/>
                  </a:moveTo>
                  <a:lnTo>
                    <a:pt x="17576" y="125095"/>
                  </a:lnTo>
                  <a:lnTo>
                    <a:pt x="13931" y="123672"/>
                  </a:lnTo>
                  <a:lnTo>
                    <a:pt x="8826" y="121335"/>
                  </a:lnTo>
                  <a:lnTo>
                    <a:pt x="5918" y="124256"/>
                  </a:lnTo>
                  <a:lnTo>
                    <a:pt x="1155" y="126822"/>
                  </a:lnTo>
                  <a:lnTo>
                    <a:pt x="0" y="133908"/>
                  </a:lnTo>
                  <a:lnTo>
                    <a:pt x="33921" y="159029"/>
                  </a:lnTo>
                  <a:lnTo>
                    <a:pt x="37490" y="160528"/>
                  </a:lnTo>
                  <a:lnTo>
                    <a:pt x="45567" y="158216"/>
                  </a:lnTo>
                  <a:lnTo>
                    <a:pt x="49187" y="151790"/>
                  </a:lnTo>
                  <a:close/>
                </a:path>
                <a:path w="452119" h="1722754">
                  <a:moveTo>
                    <a:pt x="77343" y="1332471"/>
                  </a:moveTo>
                  <a:lnTo>
                    <a:pt x="71780" y="1328102"/>
                  </a:lnTo>
                  <a:lnTo>
                    <a:pt x="62484" y="1328102"/>
                  </a:lnTo>
                  <a:lnTo>
                    <a:pt x="52666" y="1328039"/>
                  </a:lnTo>
                  <a:lnTo>
                    <a:pt x="46393" y="1332598"/>
                  </a:lnTo>
                  <a:lnTo>
                    <a:pt x="48158" y="1348803"/>
                  </a:lnTo>
                  <a:lnTo>
                    <a:pt x="54432" y="1351229"/>
                  </a:lnTo>
                  <a:lnTo>
                    <a:pt x="62395" y="1350848"/>
                  </a:lnTo>
                  <a:lnTo>
                    <a:pt x="71704" y="1350810"/>
                  </a:lnTo>
                  <a:lnTo>
                    <a:pt x="77266" y="1346581"/>
                  </a:lnTo>
                  <a:lnTo>
                    <a:pt x="77343" y="1332471"/>
                  </a:lnTo>
                  <a:close/>
                </a:path>
                <a:path w="452119" h="1722754">
                  <a:moveTo>
                    <a:pt x="124307" y="1346733"/>
                  </a:moveTo>
                  <a:lnTo>
                    <a:pt x="123215" y="1331112"/>
                  </a:lnTo>
                  <a:lnTo>
                    <a:pt x="117690" y="1328077"/>
                  </a:lnTo>
                  <a:lnTo>
                    <a:pt x="109931" y="1328077"/>
                  </a:lnTo>
                  <a:lnTo>
                    <a:pt x="99885" y="1327975"/>
                  </a:lnTo>
                  <a:lnTo>
                    <a:pt x="93954" y="1331988"/>
                  </a:lnTo>
                  <a:lnTo>
                    <a:pt x="93408" y="1346149"/>
                  </a:lnTo>
                  <a:lnTo>
                    <a:pt x="99009" y="1350721"/>
                  </a:lnTo>
                  <a:lnTo>
                    <a:pt x="108140" y="1350848"/>
                  </a:lnTo>
                  <a:lnTo>
                    <a:pt x="118071" y="1351013"/>
                  </a:lnTo>
                  <a:lnTo>
                    <a:pt x="124307" y="1346733"/>
                  </a:lnTo>
                  <a:close/>
                </a:path>
                <a:path w="452119" h="1722754">
                  <a:moveTo>
                    <a:pt x="138341" y="76885"/>
                  </a:moveTo>
                  <a:lnTo>
                    <a:pt x="119113" y="42849"/>
                  </a:lnTo>
                  <a:lnTo>
                    <a:pt x="110667" y="38747"/>
                  </a:lnTo>
                  <a:lnTo>
                    <a:pt x="103759" y="40360"/>
                  </a:lnTo>
                  <a:lnTo>
                    <a:pt x="101498" y="45224"/>
                  </a:lnTo>
                  <a:lnTo>
                    <a:pt x="97802" y="49428"/>
                  </a:lnTo>
                  <a:lnTo>
                    <a:pt x="109753" y="68567"/>
                  </a:lnTo>
                  <a:lnTo>
                    <a:pt x="115697" y="77685"/>
                  </a:lnTo>
                  <a:lnTo>
                    <a:pt x="121907" y="86499"/>
                  </a:lnTo>
                  <a:lnTo>
                    <a:pt x="123240" y="88290"/>
                  </a:lnTo>
                  <a:lnTo>
                    <a:pt x="131114" y="87960"/>
                  </a:lnTo>
                  <a:lnTo>
                    <a:pt x="136067" y="83350"/>
                  </a:lnTo>
                  <a:lnTo>
                    <a:pt x="138341" y="76885"/>
                  </a:lnTo>
                  <a:close/>
                </a:path>
                <a:path w="452119" h="1722754">
                  <a:moveTo>
                    <a:pt x="236220" y="546912"/>
                  </a:moveTo>
                  <a:lnTo>
                    <a:pt x="230682" y="542353"/>
                  </a:lnTo>
                  <a:lnTo>
                    <a:pt x="227787" y="538149"/>
                  </a:lnTo>
                  <a:lnTo>
                    <a:pt x="222783" y="538302"/>
                  </a:lnTo>
                  <a:lnTo>
                    <a:pt x="220116" y="542645"/>
                  </a:lnTo>
                  <a:lnTo>
                    <a:pt x="215125" y="547128"/>
                  </a:lnTo>
                  <a:lnTo>
                    <a:pt x="215709" y="554926"/>
                  </a:lnTo>
                  <a:lnTo>
                    <a:pt x="222338" y="561352"/>
                  </a:lnTo>
                  <a:lnTo>
                    <a:pt x="229412" y="560171"/>
                  </a:lnTo>
                  <a:lnTo>
                    <a:pt x="235254" y="554405"/>
                  </a:lnTo>
                  <a:lnTo>
                    <a:pt x="236220" y="546912"/>
                  </a:lnTo>
                  <a:close/>
                </a:path>
                <a:path w="452119" h="1722754">
                  <a:moveTo>
                    <a:pt x="237934" y="45339"/>
                  </a:moveTo>
                  <a:lnTo>
                    <a:pt x="236537" y="38684"/>
                  </a:lnTo>
                  <a:lnTo>
                    <a:pt x="236537" y="32537"/>
                  </a:lnTo>
                  <a:lnTo>
                    <a:pt x="236537" y="25996"/>
                  </a:lnTo>
                  <a:lnTo>
                    <a:pt x="236689" y="19456"/>
                  </a:lnTo>
                  <a:lnTo>
                    <a:pt x="236270" y="5664"/>
                  </a:lnTo>
                  <a:lnTo>
                    <a:pt x="232359" y="0"/>
                  </a:lnTo>
                  <a:lnTo>
                    <a:pt x="221183" y="2374"/>
                  </a:lnTo>
                  <a:lnTo>
                    <a:pt x="215607" y="8407"/>
                  </a:lnTo>
                  <a:lnTo>
                    <a:pt x="215163" y="12611"/>
                  </a:lnTo>
                  <a:lnTo>
                    <a:pt x="214401" y="22110"/>
                  </a:lnTo>
                  <a:lnTo>
                    <a:pt x="214147" y="31623"/>
                  </a:lnTo>
                  <a:lnTo>
                    <a:pt x="214401" y="41135"/>
                  </a:lnTo>
                  <a:lnTo>
                    <a:pt x="215163" y="50634"/>
                  </a:lnTo>
                  <a:lnTo>
                    <a:pt x="215620" y="54800"/>
                  </a:lnTo>
                  <a:lnTo>
                    <a:pt x="221843" y="58305"/>
                  </a:lnTo>
                  <a:lnTo>
                    <a:pt x="225425" y="62115"/>
                  </a:lnTo>
                  <a:lnTo>
                    <a:pt x="229120" y="58420"/>
                  </a:lnTo>
                  <a:lnTo>
                    <a:pt x="234594" y="55270"/>
                  </a:lnTo>
                  <a:lnTo>
                    <a:pt x="237934" y="45339"/>
                  </a:lnTo>
                  <a:close/>
                </a:path>
                <a:path w="452119" h="1722754">
                  <a:moveTo>
                    <a:pt x="353072" y="49898"/>
                  </a:moveTo>
                  <a:lnTo>
                    <a:pt x="349821" y="45847"/>
                  </a:lnTo>
                  <a:lnTo>
                    <a:pt x="347713" y="40576"/>
                  </a:lnTo>
                  <a:lnTo>
                    <a:pt x="340715" y="38493"/>
                  </a:lnTo>
                  <a:lnTo>
                    <a:pt x="314286" y="73914"/>
                  </a:lnTo>
                  <a:lnTo>
                    <a:pt x="312928" y="76885"/>
                  </a:lnTo>
                  <a:lnTo>
                    <a:pt x="315277" y="83604"/>
                  </a:lnTo>
                  <a:lnTo>
                    <a:pt x="320827" y="87998"/>
                  </a:lnTo>
                  <a:lnTo>
                    <a:pt x="328790" y="87998"/>
                  </a:lnTo>
                  <a:lnTo>
                    <a:pt x="336169" y="77368"/>
                  </a:lnTo>
                  <a:lnTo>
                    <a:pt x="341744" y="68567"/>
                  </a:lnTo>
                  <a:lnTo>
                    <a:pt x="353072" y="49898"/>
                  </a:lnTo>
                  <a:close/>
                </a:path>
                <a:path w="452119" h="1722754">
                  <a:moveTo>
                    <a:pt x="368109" y="263359"/>
                  </a:moveTo>
                  <a:lnTo>
                    <a:pt x="367982" y="236689"/>
                  </a:lnTo>
                  <a:lnTo>
                    <a:pt x="367766" y="215099"/>
                  </a:lnTo>
                  <a:lnTo>
                    <a:pt x="363321" y="197319"/>
                  </a:lnTo>
                  <a:lnTo>
                    <a:pt x="361340" y="194779"/>
                  </a:lnTo>
                  <a:lnTo>
                    <a:pt x="352437" y="183349"/>
                  </a:lnTo>
                  <a:lnTo>
                    <a:pt x="345897" y="179603"/>
                  </a:lnTo>
                  <a:lnTo>
                    <a:pt x="345897" y="281139"/>
                  </a:lnTo>
                  <a:lnTo>
                    <a:pt x="344081" y="290029"/>
                  </a:lnTo>
                  <a:lnTo>
                    <a:pt x="339496" y="297649"/>
                  </a:lnTo>
                  <a:lnTo>
                    <a:pt x="332701" y="301459"/>
                  </a:lnTo>
                  <a:lnTo>
                    <a:pt x="324218" y="303999"/>
                  </a:lnTo>
                  <a:lnTo>
                    <a:pt x="315683" y="301459"/>
                  </a:lnTo>
                  <a:lnTo>
                    <a:pt x="308787" y="297649"/>
                  </a:lnTo>
                  <a:lnTo>
                    <a:pt x="304126" y="290029"/>
                  </a:lnTo>
                  <a:lnTo>
                    <a:pt x="303618" y="287489"/>
                  </a:lnTo>
                  <a:lnTo>
                    <a:pt x="302336" y="281139"/>
                  </a:lnTo>
                  <a:lnTo>
                    <a:pt x="302234" y="269709"/>
                  </a:lnTo>
                  <a:lnTo>
                    <a:pt x="302336" y="216369"/>
                  </a:lnTo>
                  <a:lnTo>
                    <a:pt x="304088" y="207479"/>
                  </a:lnTo>
                  <a:lnTo>
                    <a:pt x="308673" y="201129"/>
                  </a:lnTo>
                  <a:lnTo>
                    <a:pt x="315506" y="196049"/>
                  </a:lnTo>
                  <a:lnTo>
                    <a:pt x="324002" y="194779"/>
                  </a:lnTo>
                  <a:lnTo>
                    <a:pt x="332498" y="196049"/>
                  </a:lnTo>
                  <a:lnTo>
                    <a:pt x="339356" y="201129"/>
                  </a:lnTo>
                  <a:lnTo>
                    <a:pt x="344004" y="207479"/>
                  </a:lnTo>
                  <a:lnTo>
                    <a:pt x="345884" y="216369"/>
                  </a:lnTo>
                  <a:lnTo>
                    <a:pt x="345897" y="281139"/>
                  </a:lnTo>
                  <a:lnTo>
                    <a:pt x="345897" y="179603"/>
                  </a:lnTo>
                  <a:lnTo>
                    <a:pt x="336943" y="174459"/>
                  </a:lnTo>
                  <a:lnTo>
                    <a:pt x="318643" y="173189"/>
                  </a:lnTo>
                  <a:lnTo>
                    <a:pt x="311645" y="173189"/>
                  </a:lnTo>
                  <a:lnTo>
                    <a:pt x="304990" y="176999"/>
                  </a:lnTo>
                  <a:lnTo>
                    <a:pt x="298119" y="179539"/>
                  </a:lnTo>
                  <a:lnTo>
                    <a:pt x="296900" y="178269"/>
                  </a:lnTo>
                  <a:lnTo>
                    <a:pt x="283502" y="164299"/>
                  </a:lnTo>
                  <a:lnTo>
                    <a:pt x="281101" y="163029"/>
                  </a:lnTo>
                  <a:lnTo>
                    <a:pt x="280123" y="162521"/>
                  </a:lnTo>
                  <a:lnTo>
                    <a:pt x="280123" y="248119"/>
                  </a:lnTo>
                  <a:lnTo>
                    <a:pt x="279895" y="265899"/>
                  </a:lnTo>
                  <a:lnTo>
                    <a:pt x="278079" y="274789"/>
                  </a:lnTo>
                  <a:lnTo>
                    <a:pt x="273431" y="281139"/>
                  </a:lnTo>
                  <a:lnTo>
                    <a:pt x="266623" y="284949"/>
                  </a:lnTo>
                  <a:lnTo>
                    <a:pt x="258368" y="287489"/>
                  </a:lnTo>
                  <a:lnTo>
                    <a:pt x="249809" y="284949"/>
                  </a:lnTo>
                  <a:lnTo>
                    <a:pt x="242951" y="281139"/>
                  </a:lnTo>
                  <a:lnTo>
                    <a:pt x="238353" y="273519"/>
                  </a:lnTo>
                  <a:lnTo>
                    <a:pt x="236499" y="264629"/>
                  </a:lnTo>
                  <a:lnTo>
                    <a:pt x="236588" y="231609"/>
                  </a:lnTo>
                  <a:lnTo>
                    <a:pt x="236486" y="215099"/>
                  </a:lnTo>
                  <a:lnTo>
                    <a:pt x="258572" y="178269"/>
                  </a:lnTo>
                  <a:lnTo>
                    <a:pt x="259308" y="178269"/>
                  </a:lnTo>
                  <a:lnTo>
                    <a:pt x="280123" y="248119"/>
                  </a:lnTo>
                  <a:lnTo>
                    <a:pt x="280123" y="162521"/>
                  </a:lnTo>
                  <a:lnTo>
                    <a:pt x="269100" y="156679"/>
                  </a:lnTo>
                  <a:lnTo>
                    <a:pt x="252857" y="156679"/>
                  </a:lnTo>
                  <a:lnTo>
                    <a:pt x="232740" y="163029"/>
                  </a:lnTo>
                  <a:lnTo>
                    <a:pt x="231406" y="161759"/>
                  </a:lnTo>
                  <a:lnTo>
                    <a:pt x="222059" y="152869"/>
                  </a:lnTo>
                  <a:lnTo>
                    <a:pt x="215392" y="146519"/>
                  </a:lnTo>
                  <a:lnTo>
                    <a:pt x="214617" y="146177"/>
                  </a:lnTo>
                  <a:lnTo>
                    <a:pt x="214617" y="184619"/>
                  </a:lnTo>
                  <a:lnTo>
                    <a:pt x="214617" y="281139"/>
                  </a:lnTo>
                  <a:lnTo>
                    <a:pt x="195529" y="272249"/>
                  </a:lnTo>
                  <a:lnTo>
                    <a:pt x="185788" y="267169"/>
                  </a:lnTo>
                  <a:lnTo>
                    <a:pt x="176098" y="263359"/>
                  </a:lnTo>
                  <a:lnTo>
                    <a:pt x="173316" y="260819"/>
                  </a:lnTo>
                  <a:lnTo>
                    <a:pt x="171526" y="258279"/>
                  </a:lnTo>
                  <a:lnTo>
                    <a:pt x="171234" y="254469"/>
                  </a:lnTo>
                  <a:lnTo>
                    <a:pt x="171221" y="253199"/>
                  </a:lnTo>
                  <a:lnTo>
                    <a:pt x="171196" y="250659"/>
                  </a:lnTo>
                  <a:lnTo>
                    <a:pt x="171081" y="241769"/>
                  </a:lnTo>
                  <a:lnTo>
                    <a:pt x="170954" y="226529"/>
                  </a:lnTo>
                  <a:lnTo>
                    <a:pt x="171081" y="187159"/>
                  </a:lnTo>
                  <a:lnTo>
                    <a:pt x="193243" y="161759"/>
                  </a:lnTo>
                  <a:lnTo>
                    <a:pt x="201688" y="163029"/>
                  </a:lnTo>
                  <a:lnTo>
                    <a:pt x="208419" y="168109"/>
                  </a:lnTo>
                  <a:lnTo>
                    <a:pt x="212915" y="175729"/>
                  </a:lnTo>
                  <a:lnTo>
                    <a:pt x="214617" y="184619"/>
                  </a:lnTo>
                  <a:lnTo>
                    <a:pt x="214617" y="146177"/>
                  </a:lnTo>
                  <a:lnTo>
                    <a:pt x="198259" y="138899"/>
                  </a:lnTo>
                  <a:lnTo>
                    <a:pt x="180162" y="141439"/>
                  </a:lnTo>
                  <a:lnTo>
                    <a:pt x="159931" y="152869"/>
                  </a:lnTo>
                  <a:lnTo>
                    <a:pt x="158508" y="152869"/>
                  </a:lnTo>
                  <a:lnTo>
                    <a:pt x="157594" y="151599"/>
                  </a:lnTo>
                  <a:lnTo>
                    <a:pt x="156806" y="150329"/>
                  </a:lnTo>
                  <a:lnTo>
                    <a:pt x="148932" y="145961"/>
                  </a:lnTo>
                  <a:lnTo>
                    <a:pt x="148932" y="250659"/>
                  </a:lnTo>
                  <a:lnTo>
                    <a:pt x="128320" y="241769"/>
                  </a:lnTo>
                  <a:lnTo>
                    <a:pt x="118668" y="236689"/>
                  </a:lnTo>
                  <a:lnTo>
                    <a:pt x="109245" y="232879"/>
                  </a:lnTo>
                  <a:lnTo>
                    <a:pt x="107035" y="231609"/>
                  </a:lnTo>
                  <a:lnTo>
                    <a:pt x="105638" y="229069"/>
                  </a:lnTo>
                  <a:lnTo>
                    <a:pt x="105410" y="226529"/>
                  </a:lnTo>
                  <a:lnTo>
                    <a:pt x="105206" y="215099"/>
                  </a:lnTo>
                  <a:lnTo>
                    <a:pt x="105295" y="187159"/>
                  </a:lnTo>
                  <a:lnTo>
                    <a:pt x="127444" y="161759"/>
                  </a:lnTo>
                  <a:lnTo>
                    <a:pt x="135559" y="163029"/>
                  </a:lnTo>
                  <a:lnTo>
                    <a:pt x="148932" y="250659"/>
                  </a:lnTo>
                  <a:lnTo>
                    <a:pt x="148932" y="145961"/>
                  </a:lnTo>
                  <a:lnTo>
                    <a:pt x="145364" y="143979"/>
                  </a:lnTo>
                  <a:lnTo>
                    <a:pt x="133362" y="140169"/>
                  </a:lnTo>
                  <a:lnTo>
                    <a:pt x="120878" y="140169"/>
                  </a:lnTo>
                  <a:lnTo>
                    <a:pt x="89039" y="161759"/>
                  </a:lnTo>
                  <a:lnTo>
                    <a:pt x="83489" y="215099"/>
                  </a:lnTo>
                  <a:lnTo>
                    <a:pt x="83400" y="218909"/>
                  </a:lnTo>
                  <a:lnTo>
                    <a:pt x="66967" y="248119"/>
                  </a:lnTo>
                  <a:lnTo>
                    <a:pt x="61468" y="254469"/>
                  </a:lnTo>
                  <a:lnTo>
                    <a:pt x="37465" y="301459"/>
                  </a:lnTo>
                  <a:lnTo>
                    <a:pt x="30149" y="325589"/>
                  </a:lnTo>
                  <a:lnTo>
                    <a:pt x="30670" y="349719"/>
                  </a:lnTo>
                  <a:lnTo>
                    <a:pt x="54838" y="392899"/>
                  </a:lnTo>
                  <a:lnTo>
                    <a:pt x="108864" y="443699"/>
                  </a:lnTo>
                  <a:lnTo>
                    <a:pt x="114096" y="447509"/>
                  </a:lnTo>
                  <a:lnTo>
                    <a:pt x="116903" y="455129"/>
                  </a:lnTo>
                  <a:lnTo>
                    <a:pt x="116395" y="461479"/>
                  </a:lnTo>
                  <a:lnTo>
                    <a:pt x="116281" y="474179"/>
                  </a:lnTo>
                  <a:lnTo>
                    <a:pt x="116192" y="509739"/>
                  </a:lnTo>
                  <a:lnTo>
                    <a:pt x="116306" y="559269"/>
                  </a:lnTo>
                  <a:lnTo>
                    <a:pt x="119659" y="561809"/>
                  </a:lnTo>
                  <a:lnTo>
                    <a:pt x="180340" y="561809"/>
                  </a:lnTo>
                  <a:lnTo>
                    <a:pt x="186880" y="560539"/>
                  </a:lnTo>
                  <a:lnTo>
                    <a:pt x="186918" y="542759"/>
                  </a:lnTo>
                  <a:lnTo>
                    <a:pt x="180479" y="540219"/>
                  </a:lnTo>
                  <a:lnTo>
                    <a:pt x="138188" y="540219"/>
                  </a:lnTo>
                  <a:lnTo>
                    <a:pt x="138150" y="470369"/>
                  </a:lnTo>
                  <a:lnTo>
                    <a:pt x="115062" y="419569"/>
                  </a:lnTo>
                  <a:lnTo>
                    <a:pt x="99796" y="404329"/>
                  </a:lnTo>
                  <a:lnTo>
                    <a:pt x="69227" y="376389"/>
                  </a:lnTo>
                  <a:lnTo>
                    <a:pt x="58026" y="361149"/>
                  </a:lnTo>
                  <a:lnTo>
                    <a:pt x="52235" y="345909"/>
                  </a:lnTo>
                  <a:lnTo>
                    <a:pt x="51866" y="329399"/>
                  </a:lnTo>
                  <a:lnTo>
                    <a:pt x="56984" y="311619"/>
                  </a:lnTo>
                  <a:lnTo>
                    <a:pt x="61747" y="301459"/>
                  </a:lnTo>
                  <a:lnTo>
                    <a:pt x="66649" y="290029"/>
                  </a:lnTo>
                  <a:lnTo>
                    <a:pt x="90436" y="254469"/>
                  </a:lnTo>
                  <a:lnTo>
                    <a:pt x="99593" y="253199"/>
                  </a:lnTo>
                  <a:lnTo>
                    <a:pt x="110578" y="257009"/>
                  </a:lnTo>
                  <a:lnTo>
                    <a:pt x="158076" y="278599"/>
                  </a:lnTo>
                  <a:lnTo>
                    <a:pt x="205562" y="301459"/>
                  </a:lnTo>
                  <a:lnTo>
                    <a:pt x="208407" y="302729"/>
                  </a:lnTo>
                  <a:lnTo>
                    <a:pt x="211137" y="303999"/>
                  </a:lnTo>
                  <a:lnTo>
                    <a:pt x="214007" y="305269"/>
                  </a:lnTo>
                  <a:lnTo>
                    <a:pt x="200939" y="319239"/>
                  </a:lnTo>
                  <a:lnTo>
                    <a:pt x="185039" y="325589"/>
                  </a:lnTo>
                  <a:lnTo>
                    <a:pt x="167449" y="328129"/>
                  </a:lnTo>
                  <a:lnTo>
                    <a:pt x="149301" y="323049"/>
                  </a:lnTo>
                  <a:lnTo>
                    <a:pt x="133959" y="315429"/>
                  </a:lnTo>
                  <a:lnTo>
                    <a:pt x="126263" y="312889"/>
                  </a:lnTo>
                  <a:lnTo>
                    <a:pt x="118414" y="309079"/>
                  </a:lnTo>
                  <a:lnTo>
                    <a:pt x="114579" y="307809"/>
                  </a:lnTo>
                  <a:lnTo>
                    <a:pt x="106743" y="310349"/>
                  </a:lnTo>
                  <a:lnTo>
                    <a:pt x="103200" y="316699"/>
                  </a:lnTo>
                  <a:lnTo>
                    <a:pt x="105308" y="325589"/>
                  </a:lnTo>
                  <a:lnTo>
                    <a:pt x="108216" y="326859"/>
                  </a:lnTo>
                  <a:lnTo>
                    <a:pt x="123151" y="335749"/>
                  </a:lnTo>
                  <a:lnTo>
                    <a:pt x="138328" y="342099"/>
                  </a:lnTo>
                  <a:lnTo>
                    <a:pt x="154216" y="348449"/>
                  </a:lnTo>
                  <a:lnTo>
                    <a:pt x="171284" y="349719"/>
                  </a:lnTo>
                  <a:lnTo>
                    <a:pt x="176453" y="350989"/>
                  </a:lnTo>
                  <a:lnTo>
                    <a:pt x="206654" y="395439"/>
                  </a:lnTo>
                  <a:lnTo>
                    <a:pt x="214515" y="438619"/>
                  </a:lnTo>
                  <a:lnTo>
                    <a:pt x="214731" y="446239"/>
                  </a:lnTo>
                  <a:lnTo>
                    <a:pt x="217487" y="451319"/>
                  </a:lnTo>
                  <a:lnTo>
                    <a:pt x="233845" y="451319"/>
                  </a:lnTo>
                  <a:lnTo>
                    <a:pt x="237058" y="446239"/>
                  </a:lnTo>
                  <a:lnTo>
                    <a:pt x="233133" y="408139"/>
                  </a:lnTo>
                  <a:lnTo>
                    <a:pt x="214477" y="359879"/>
                  </a:lnTo>
                  <a:lnTo>
                    <a:pt x="204685" y="345909"/>
                  </a:lnTo>
                  <a:lnTo>
                    <a:pt x="222211" y="328129"/>
                  </a:lnTo>
                  <a:lnTo>
                    <a:pt x="240982" y="309079"/>
                  </a:lnTo>
                  <a:lnTo>
                    <a:pt x="286181" y="303999"/>
                  </a:lnTo>
                  <a:lnTo>
                    <a:pt x="296418" y="316699"/>
                  </a:lnTo>
                  <a:lnTo>
                    <a:pt x="309473" y="323049"/>
                  </a:lnTo>
                  <a:lnTo>
                    <a:pt x="325374" y="325589"/>
                  </a:lnTo>
                  <a:lnTo>
                    <a:pt x="344144" y="321779"/>
                  </a:lnTo>
                  <a:lnTo>
                    <a:pt x="329425" y="376389"/>
                  </a:lnTo>
                  <a:lnTo>
                    <a:pt x="318008" y="430999"/>
                  </a:lnTo>
                  <a:lnTo>
                    <a:pt x="312280" y="484339"/>
                  </a:lnTo>
                  <a:lnTo>
                    <a:pt x="314617" y="540219"/>
                  </a:lnTo>
                  <a:lnTo>
                    <a:pt x="268681" y="540219"/>
                  </a:lnTo>
                  <a:lnTo>
                    <a:pt x="264045" y="544029"/>
                  </a:lnTo>
                  <a:lnTo>
                    <a:pt x="264350" y="559269"/>
                  </a:lnTo>
                  <a:lnTo>
                    <a:pt x="268846" y="561809"/>
                  </a:lnTo>
                  <a:lnTo>
                    <a:pt x="331241" y="561809"/>
                  </a:lnTo>
                  <a:lnTo>
                    <a:pt x="334911" y="556729"/>
                  </a:lnTo>
                  <a:lnTo>
                    <a:pt x="335000" y="536409"/>
                  </a:lnTo>
                  <a:lnTo>
                    <a:pt x="335127" y="522439"/>
                  </a:lnTo>
                  <a:lnTo>
                    <a:pt x="335064" y="504659"/>
                  </a:lnTo>
                  <a:lnTo>
                    <a:pt x="334911" y="497039"/>
                  </a:lnTo>
                  <a:lnTo>
                    <a:pt x="335013" y="470369"/>
                  </a:lnTo>
                  <a:lnTo>
                    <a:pt x="337159" y="444969"/>
                  </a:lnTo>
                  <a:lnTo>
                    <a:pt x="341579" y="419569"/>
                  </a:lnTo>
                  <a:lnTo>
                    <a:pt x="348475" y="394169"/>
                  </a:lnTo>
                  <a:lnTo>
                    <a:pt x="359803" y="349719"/>
                  </a:lnTo>
                  <a:lnTo>
                    <a:pt x="363689" y="321779"/>
                  </a:lnTo>
                  <a:lnTo>
                    <a:pt x="365988" y="305269"/>
                  </a:lnTo>
                  <a:lnTo>
                    <a:pt x="368109" y="263359"/>
                  </a:lnTo>
                  <a:close/>
                </a:path>
                <a:path w="452119" h="1722754">
                  <a:moveTo>
                    <a:pt x="394843" y="1335582"/>
                  </a:moveTo>
                  <a:lnTo>
                    <a:pt x="383527" y="1327162"/>
                  </a:lnTo>
                  <a:lnTo>
                    <a:pt x="380136" y="1328102"/>
                  </a:lnTo>
                  <a:lnTo>
                    <a:pt x="268947" y="1328102"/>
                  </a:lnTo>
                  <a:lnTo>
                    <a:pt x="155879" y="1328102"/>
                  </a:lnTo>
                  <a:lnTo>
                    <a:pt x="152527" y="1327162"/>
                  </a:lnTo>
                  <a:lnTo>
                    <a:pt x="141643" y="1335087"/>
                  </a:lnTo>
                  <a:lnTo>
                    <a:pt x="139319" y="1345666"/>
                  </a:lnTo>
                  <a:lnTo>
                    <a:pt x="144437" y="1349781"/>
                  </a:lnTo>
                  <a:lnTo>
                    <a:pt x="151066" y="1350721"/>
                  </a:lnTo>
                  <a:lnTo>
                    <a:pt x="380428" y="1350848"/>
                  </a:lnTo>
                  <a:lnTo>
                    <a:pt x="383857" y="1351788"/>
                  </a:lnTo>
                  <a:lnTo>
                    <a:pt x="394843" y="1343050"/>
                  </a:lnTo>
                  <a:lnTo>
                    <a:pt x="394843" y="1335582"/>
                  </a:lnTo>
                  <a:close/>
                </a:path>
                <a:path w="452119" h="1722754">
                  <a:moveTo>
                    <a:pt x="442315" y="1317586"/>
                  </a:moveTo>
                  <a:lnTo>
                    <a:pt x="439674" y="1303616"/>
                  </a:lnTo>
                  <a:lnTo>
                    <a:pt x="432308" y="1292186"/>
                  </a:lnTo>
                  <a:lnTo>
                    <a:pt x="421068" y="1284566"/>
                  </a:lnTo>
                  <a:lnTo>
                    <a:pt x="406768" y="1282026"/>
                  </a:lnTo>
                  <a:lnTo>
                    <a:pt x="36144" y="1282026"/>
                  </a:lnTo>
                  <a:lnTo>
                    <a:pt x="3200" y="1303616"/>
                  </a:lnTo>
                  <a:lnTo>
                    <a:pt x="431" y="1473796"/>
                  </a:lnTo>
                  <a:lnTo>
                    <a:pt x="546" y="1603336"/>
                  </a:lnTo>
                  <a:lnTo>
                    <a:pt x="3213" y="1617306"/>
                  </a:lnTo>
                  <a:lnTo>
                    <a:pt x="10566" y="1628736"/>
                  </a:lnTo>
                  <a:lnTo>
                    <a:pt x="21805" y="1636356"/>
                  </a:lnTo>
                  <a:lnTo>
                    <a:pt x="36106" y="1638896"/>
                  </a:lnTo>
                  <a:lnTo>
                    <a:pt x="124383" y="1638896"/>
                  </a:lnTo>
                  <a:lnTo>
                    <a:pt x="128016" y="1657946"/>
                  </a:lnTo>
                  <a:lnTo>
                    <a:pt x="135801" y="1671916"/>
                  </a:lnTo>
                  <a:lnTo>
                    <a:pt x="147497" y="1684616"/>
                  </a:lnTo>
                  <a:lnTo>
                    <a:pt x="162826" y="1693506"/>
                  </a:lnTo>
                  <a:lnTo>
                    <a:pt x="175514" y="1701126"/>
                  </a:lnTo>
                  <a:lnTo>
                    <a:pt x="200558" y="1713826"/>
                  </a:lnTo>
                  <a:lnTo>
                    <a:pt x="213258" y="1721446"/>
                  </a:lnTo>
                  <a:lnTo>
                    <a:pt x="218313" y="1722716"/>
                  </a:lnTo>
                  <a:lnTo>
                    <a:pt x="224066" y="1722716"/>
                  </a:lnTo>
                  <a:lnTo>
                    <a:pt x="229196" y="1721446"/>
                  </a:lnTo>
                  <a:lnTo>
                    <a:pt x="244297" y="1713826"/>
                  </a:lnTo>
                  <a:lnTo>
                    <a:pt x="259270" y="1704936"/>
                  </a:lnTo>
                  <a:lnTo>
                    <a:pt x="271640" y="1698586"/>
                  </a:lnTo>
                  <a:lnTo>
                    <a:pt x="310438" y="1668106"/>
                  </a:lnTo>
                  <a:lnTo>
                    <a:pt x="318135" y="1638896"/>
                  </a:lnTo>
                  <a:lnTo>
                    <a:pt x="318135" y="1561426"/>
                  </a:lnTo>
                  <a:lnTo>
                    <a:pt x="331482" y="1561426"/>
                  </a:lnTo>
                  <a:lnTo>
                    <a:pt x="336969" y="1563966"/>
                  </a:lnTo>
                  <a:lnTo>
                    <a:pt x="341769" y="1570316"/>
                  </a:lnTo>
                  <a:lnTo>
                    <a:pt x="348869" y="1577936"/>
                  </a:lnTo>
                  <a:lnTo>
                    <a:pt x="358444" y="1583016"/>
                  </a:lnTo>
                  <a:lnTo>
                    <a:pt x="369328" y="1584286"/>
                  </a:lnTo>
                  <a:lnTo>
                    <a:pt x="380365" y="1583016"/>
                  </a:lnTo>
                  <a:lnTo>
                    <a:pt x="389788" y="1576666"/>
                  </a:lnTo>
                  <a:lnTo>
                    <a:pt x="397065" y="1570316"/>
                  </a:lnTo>
                  <a:lnTo>
                    <a:pt x="401777" y="1560156"/>
                  </a:lnTo>
                  <a:lnTo>
                    <a:pt x="403466" y="1549996"/>
                  </a:lnTo>
                  <a:lnTo>
                    <a:pt x="401662" y="1538566"/>
                  </a:lnTo>
                  <a:lnTo>
                    <a:pt x="396875" y="1529676"/>
                  </a:lnTo>
                  <a:lnTo>
                    <a:pt x="389521" y="1522056"/>
                  </a:lnTo>
                  <a:lnTo>
                    <a:pt x="380809" y="1517396"/>
                  </a:lnTo>
                  <a:lnTo>
                    <a:pt x="380809" y="1549996"/>
                  </a:lnTo>
                  <a:lnTo>
                    <a:pt x="380072" y="1556346"/>
                  </a:lnTo>
                  <a:lnTo>
                    <a:pt x="376516" y="1561426"/>
                  </a:lnTo>
                  <a:lnTo>
                    <a:pt x="361708" y="1561426"/>
                  </a:lnTo>
                  <a:lnTo>
                    <a:pt x="356806" y="1556346"/>
                  </a:lnTo>
                  <a:lnTo>
                    <a:pt x="357098" y="1549996"/>
                  </a:lnTo>
                  <a:lnTo>
                    <a:pt x="357581" y="1542376"/>
                  </a:lnTo>
                  <a:lnTo>
                    <a:pt x="361619" y="1538566"/>
                  </a:lnTo>
                  <a:lnTo>
                    <a:pt x="376161" y="1538566"/>
                  </a:lnTo>
                  <a:lnTo>
                    <a:pt x="379818" y="1542376"/>
                  </a:lnTo>
                  <a:lnTo>
                    <a:pt x="380809" y="1549996"/>
                  </a:lnTo>
                  <a:lnTo>
                    <a:pt x="380809" y="1517396"/>
                  </a:lnTo>
                  <a:lnTo>
                    <a:pt x="380034" y="1516976"/>
                  </a:lnTo>
                  <a:lnTo>
                    <a:pt x="368973" y="1515706"/>
                  </a:lnTo>
                  <a:lnTo>
                    <a:pt x="358140" y="1516976"/>
                  </a:lnTo>
                  <a:lnTo>
                    <a:pt x="348627" y="1522056"/>
                  </a:lnTo>
                  <a:lnTo>
                    <a:pt x="341541" y="1529676"/>
                  </a:lnTo>
                  <a:lnTo>
                    <a:pt x="336753" y="1536026"/>
                  </a:lnTo>
                  <a:lnTo>
                    <a:pt x="331406" y="1538566"/>
                  </a:lnTo>
                  <a:lnTo>
                    <a:pt x="319290" y="1538566"/>
                  </a:lnTo>
                  <a:lnTo>
                    <a:pt x="318808" y="1530946"/>
                  </a:lnTo>
                  <a:lnTo>
                    <a:pt x="318503" y="1524596"/>
                  </a:lnTo>
                  <a:lnTo>
                    <a:pt x="317614" y="1518246"/>
                  </a:lnTo>
                  <a:lnTo>
                    <a:pt x="315417" y="1513166"/>
                  </a:lnTo>
                  <a:lnTo>
                    <a:pt x="311264" y="1508086"/>
                  </a:lnTo>
                  <a:lnTo>
                    <a:pt x="301396" y="1505546"/>
                  </a:lnTo>
                  <a:lnTo>
                    <a:pt x="295656" y="1502829"/>
                  </a:lnTo>
                  <a:lnTo>
                    <a:pt x="295656" y="1529676"/>
                  </a:lnTo>
                  <a:lnTo>
                    <a:pt x="295503" y="1537296"/>
                  </a:lnTo>
                  <a:lnTo>
                    <a:pt x="295376" y="1586826"/>
                  </a:lnTo>
                  <a:lnTo>
                    <a:pt x="295363" y="1637626"/>
                  </a:lnTo>
                  <a:lnTo>
                    <a:pt x="264922" y="1676996"/>
                  </a:lnTo>
                  <a:lnTo>
                    <a:pt x="251980" y="1683346"/>
                  </a:lnTo>
                  <a:lnTo>
                    <a:pt x="238975" y="1690966"/>
                  </a:lnTo>
                  <a:lnTo>
                    <a:pt x="225907" y="1697316"/>
                  </a:lnTo>
                  <a:lnTo>
                    <a:pt x="222796" y="1698586"/>
                  </a:lnTo>
                  <a:lnTo>
                    <a:pt x="219329" y="1698586"/>
                  </a:lnTo>
                  <a:lnTo>
                    <a:pt x="216306" y="1697316"/>
                  </a:lnTo>
                  <a:lnTo>
                    <a:pt x="203428" y="1690966"/>
                  </a:lnTo>
                  <a:lnTo>
                    <a:pt x="190627" y="1683346"/>
                  </a:lnTo>
                  <a:lnTo>
                    <a:pt x="177901" y="1676996"/>
                  </a:lnTo>
                  <a:lnTo>
                    <a:pt x="148475" y="1647786"/>
                  </a:lnTo>
                  <a:lnTo>
                    <a:pt x="147345" y="1637626"/>
                  </a:lnTo>
                  <a:lnTo>
                    <a:pt x="147358" y="1616036"/>
                  </a:lnTo>
                  <a:lnTo>
                    <a:pt x="147231" y="1548726"/>
                  </a:lnTo>
                  <a:lnTo>
                    <a:pt x="147078" y="1530946"/>
                  </a:lnTo>
                  <a:lnTo>
                    <a:pt x="149733" y="1528406"/>
                  </a:lnTo>
                  <a:lnTo>
                    <a:pt x="155409" y="1527136"/>
                  </a:lnTo>
                  <a:lnTo>
                    <a:pt x="170281" y="1522056"/>
                  </a:lnTo>
                  <a:lnTo>
                    <a:pt x="199961" y="1513166"/>
                  </a:lnTo>
                  <a:lnTo>
                    <a:pt x="214833" y="1509356"/>
                  </a:lnTo>
                  <a:lnTo>
                    <a:pt x="219113" y="1508086"/>
                  </a:lnTo>
                  <a:lnTo>
                    <a:pt x="223608" y="1508086"/>
                  </a:lnTo>
                  <a:lnTo>
                    <a:pt x="227914" y="1509356"/>
                  </a:lnTo>
                  <a:lnTo>
                    <a:pt x="287756" y="1524596"/>
                  </a:lnTo>
                  <a:lnTo>
                    <a:pt x="294157" y="1527136"/>
                  </a:lnTo>
                  <a:lnTo>
                    <a:pt x="295656" y="1529676"/>
                  </a:lnTo>
                  <a:lnTo>
                    <a:pt x="295656" y="1502829"/>
                  </a:lnTo>
                  <a:lnTo>
                    <a:pt x="293382" y="1501736"/>
                  </a:lnTo>
                  <a:lnTo>
                    <a:pt x="294640" y="1497926"/>
                  </a:lnTo>
                  <a:lnTo>
                    <a:pt x="295059" y="1496656"/>
                  </a:lnTo>
                  <a:lnTo>
                    <a:pt x="302577" y="1473796"/>
                  </a:lnTo>
                  <a:lnTo>
                    <a:pt x="305739" y="1464906"/>
                  </a:lnTo>
                  <a:lnTo>
                    <a:pt x="306298" y="1463636"/>
                  </a:lnTo>
                  <a:lnTo>
                    <a:pt x="307327" y="1461096"/>
                  </a:lnTo>
                  <a:lnTo>
                    <a:pt x="308241" y="1461096"/>
                  </a:lnTo>
                  <a:lnTo>
                    <a:pt x="316585" y="1459826"/>
                  </a:lnTo>
                  <a:lnTo>
                    <a:pt x="324967" y="1459826"/>
                  </a:lnTo>
                  <a:lnTo>
                    <a:pt x="336054" y="1461096"/>
                  </a:lnTo>
                  <a:lnTo>
                    <a:pt x="338480" y="1466176"/>
                  </a:lnTo>
                  <a:lnTo>
                    <a:pt x="341185" y="1469986"/>
                  </a:lnTo>
                  <a:lnTo>
                    <a:pt x="341807" y="1469986"/>
                  </a:lnTo>
                  <a:lnTo>
                    <a:pt x="342480" y="1471256"/>
                  </a:lnTo>
                  <a:lnTo>
                    <a:pt x="353187" y="1480146"/>
                  </a:lnTo>
                  <a:lnTo>
                    <a:pt x="365899" y="1482686"/>
                  </a:lnTo>
                  <a:lnTo>
                    <a:pt x="379031" y="1481416"/>
                  </a:lnTo>
                  <a:lnTo>
                    <a:pt x="391033" y="1475066"/>
                  </a:lnTo>
                  <a:lnTo>
                    <a:pt x="391541" y="1475066"/>
                  </a:lnTo>
                  <a:lnTo>
                    <a:pt x="392518" y="1473796"/>
                  </a:lnTo>
                  <a:lnTo>
                    <a:pt x="400443" y="1462366"/>
                  </a:lnTo>
                  <a:lnTo>
                    <a:pt x="400735" y="1461096"/>
                  </a:lnTo>
                  <a:lnTo>
                    <a:pt x="403364" y="1449666"/>
                  </a:lnTo>
                  <a:lnTo>
                    <a:pt x="401231" y="1436966"/>
                  </a:lnTo>
                  <a:lnTo>
                    <a:pt x="394004" y="1425536"/>
                  </a:lnTo>
                  <a:lnTo>
                    <a:pt x="381850" y="1416646"/>
                  </a:lnTo>
                  <a:lnTo>
                    <a:pt x="380542" y="1416418"/>
                  </a:lnTo>
                  <a:lnTo>
                    <a:pt x="380542" y="1447126"/>
                  </a:lnTo>
                  <a:lnTo>
                    <a:pt x="380542" y="1452206"/>
                  </a:lnTo>
                  <a:lnTo>
                    <a:pt x="380365" y="1456016"/>
                  </a:lnTo>
                  <a:lnTo>
                    <a:pt x="374992" y="1461096"/>
                  </a:lnTo>
                  <a:lnTo>
                    <a:pt x="368668" y="1461096"/>
                  </a:lnTo>
                  <a:lnTo>
                    <a:pt x="361518" y="1459826"/>
                  </a:lnTo>
                  <a:lnTo>
                    <a:pt x="357225" y="1456016"/>
                  </a:lnTo>
                  <a:lnTo>
                    <a:pt x="357098" y="1442046"/>
                  </a:lnTo>
                  <a:lnTo>
                    <a:pt x="361581" y="1438236"/>
                  </a:lnTo>
                  <a:lnTo>
                    <a:pt x="368490" y="1436966"/>
                  </a:lnTo>
                  <a:lnTo>
                    <a:pt x="375615" y="1438236"/>
                  </a:lnTo>
                  <a:lnTo>
                    <a:pt x="380009" y="1440776"/>
                  </a:lnTo>
                  <a:lnTo>
                    <a:pt x="380542" y="1447126"/>
                  </a:lnTo>
                  <a:lnTo>
                    <a:pt x="380542" y="1416418"/>
                  </a:lnTo>
                  <a:lnTo>
                    <a:pt x="367855" y="1414106"/>
                  </a:lnTo>
                  <a:lnTo>
                    <a:pt x="354330" y="1416646"/>
                  </a:lnTo>
                  <a:lnTo>
                    <a:pt x="343585" y="1425536"/>
                  </a:lnTo>
                  <a:lnTo>
                    <a:pt x="337794" y="1433156"/>
                  </a:lnTo>
                  <a:lnTo>
                    <a:pt x="331558" y="1435696"/>
                  </a:lnTo>
                  <a:lnTo>
                    <a:pt x="324688" y="1438236"/>
                  </a:lnTo>
                  <a:lnTo>
                    <a:pt x="316992" y="1436966"/>
                  </a:lnTo>
                  <a:lnTo>
                    <a:pt x="306298" y="1436966"/>
                  </a:lnTo>
                  <a:lnTo>
                    <a:pt x="271132" y="1496656"/>
                  </a:lnTo>
                  <a:lnTo>
                    <a:pt x="249262" y="1492846"/>
                  </a:lnTo>
                  <a:lnTo>
                    <a:pt x="237832" y="1487766"/>
                  </a:lnTo>
                  <a:lnTo>
                    <a:pt x="233400" y="1476336"/>
                  </a:lnTo>
                  <a:lnTo>
                    <a:pt x="232537" y="1456016"/>
                  </a:lnTo>
                  <a:lnTo>
                    <a:pt x="232473" y="1448396"/>
                  </a:lnTo>
                  <a:lnTo>
                    <a:pt x="233718" y="1442046"/>
                  </a:lnTo>
                  <a:lnTo>
                    <a:pt x="241338" y="1438236"/>
                  </a:lnTo>
                  <a:lnTo>
                    <a:pt x="251244" y="1428076"/>
                  </a:lnTo>
                  <a:lnTo>
                    <a:pt x="253263" y="1421726"/>
                  </a:lnTo>
                  <a:lnTo>
                    <a:pt x="255701" y="1414106"/>
                  </a:lnTo>
                  <a:lnTo>
                    <a:pt x="254647" y="1401406"/>
                  </a:lnTo>
                  <a:lnTo>
                    <a:pt x="252653" y="1397596"/>
                  </a:lnTo>
                  <a:lnTo>
                    <a:pt x="248018" y="1388706"/>
                  </a:lnTo>
                  <a:lnTo>
                    <a:pt x="247408" y="1387436"/>
                  </a:lnTo>
                  <a:lnTo>
                    <a:pt x="246773" y="1386166"/>
                  </a:lnTo>
                  <a:lnTo>
                    <a:pt x="246113" y="1386166"/>
                  </a:lnTo>
                  <a:lnTo>
                    <a:pt x="234797" y="1378546"/>
                  </a:lnTo>
                  <a:lnTo>
                    <a:pt x="233311" y="1378267"/>
                  </a:lnTo>
                  <a:lnTo>
                    <a:pt x="233311" y="1409026"/>
                  </a:lnTo>
                  <a:lnTo>
                    <a:pt x="232727" y="1416646"/>
                  </a:lnTo>
                  <a:lnTo>
                    <a:pt x="229222" y="1420456"/>
                  </a:lnTo>
                  <a:lnTo>
                    <a:pt x="221983" y="1421726"/>
                  </a:lnTo>
                  <a:lnTo>
                    <a:pt x="214337" y="1421726"/>
                  </a:lnTo>
                  <a:lnTo>
                    <a:pt x="209359" y="1416646"/>
                  </a:lnTo>
                  <a:lnTo>
                    <a:pt x="209537" y="1410296"/>
                  </a:lnTo>
                  <a:lnTo>
                    <a:pt x="209918" y="1402676"/>
                  </a:lnTo>
                  <a:lnTo>
                    <a:pt x="213893" y="1398866"/>
                  </a:lnTo>
                  <a:lnTo>
                    <a:pt x="221170" y="1398866"/>
                  </a:lnTo>
                  <a:lnTo>
                    <a:pt x="228447" y="1397596"/>
                  </a:lnTo>
                  <a:lnTo>
                    <a:pt x="232181" y="1402676"/>
                  </a:lnTo>
                  <a:lnTo>
                    <a:pt x="233311" y="1409026"/>
                  </a:lnTo>
                  <a:lnTo>
                    <a:pt x="233311" y="1378267"/>
                  </a:lnTo>
                  <a:lnTo>
                    <a:pt x="221830" y="1376006"/>
                  </a:lnTo>
                  <a:lnTo>
                    <a:pt x="208775" y="1377276"/>
                  </a:lnTo>
                  <a:lnTo>
                    <a:pt x="197231" y="1384896"/>
                  </a:lnTo>
                  <a:lnTo>
                    <a:pt x="189153" y="1397596"/>
                  </a:lnTo>
                  <a:lnTo>
                    <a:pt x="186423" y="1411566"/>
                  </a:lnTo>
                  <a:lnTo>
                    <a:pt x="189382" y="1424266"/>
                  </a:lnTo>
                  <a:lnTo>
                    <a:pt x="198399" y="1434426"/>
                  </a:lnTo>
                  <a:lnTo>
                    <a:pt x="205181" y="1440776"/>
                  </a:lnTo>
                  <a:lnTo>
                    <a:pt x="208724" y="1447126"/>
                  </a:lnTo>
                  <a:lnTo>
                    <a:pt x="210019" y="1454746"/>
                  </a:lnTo>
                  <a:lnTo>
                    <a:pt x="209994" y="1463636"/>
                  </a:lnTo>
                  <a:lnTo>
                    <a:pt x="209905" y="1469986"/>
                  </a:lnTo>
                  <a:lnTo>
                    <a:pt x="210146" y="1473796"/>
                  </a:lnTo>
                  <a:lnTo>
                    <a:pt x="210159" y="1476336"/>
                  </a:lnTo>
                  <a:lnTo>
                    <a:pt x="209689" y="1483956"/>
                  </a:lnTo>
                  <a:lnTo>
                    <a:pt x="208254" y="1487766"/>
                  </a:lnTo>
                  <a:lnTo>
                    <a:pt x="206667" y="1487766"/>
                  </a:lnTo>
                  <a:lnTo>
                    <a:pt x="172212" y="1497926"/>
                  </a:lnTo>
                  <a:lnTo>
                    <a:pt x="163715" y="1473796"/>
                  </a:lnTo>
                  <a:lnTo>
                    <a:pt x="159689" y="1461096"/>
                  </a:lnTo>
                  <a:lnTo>
                    <a:pt x="159258" y="1459826"/>
                  </a:lnTo>
                  <a:lnTo>
                    <a:pt x="155905" y="1449666"/>
                  </a:lnTo>
                  <a:lnTo>
                    <a:pt x="153187" y="1440776"/>
                  </a:lnTo>
                  <a:lnTo>
                    <a:pt x="149694" y="1438236"/>
                  </a:lnTo>
                  <a:lnTo>
                    <a:pt x="147942" y="1436966"/>
                  </a:lnTo>
                  <a:lnTo>
                    <a:pt x="131737" y="1438236"/>
                  </a:lnTo>
                  <a:lnTo>
                    <a:pt x="124714" y="1436966"/>
                  </a:lnTo>
                  <a:lnTo>
                    <a:pt x="110274" y="1438236"/>
                  </a:lnTo>
                  <a:lnTo>
                    <a:pt x="108064" y="1436966"/>
                  </a:lnTo>
                  <a:lnTo>
                    <a:pt x="105854" y="1435696"/>
                  </a:lnTo>
                  <a:lnTo>
                    <a:pt x="101981" y="1429346"/>
                  </a:lnTo>
                  <a:lnTo>
                    <a:pt x="94754" y="1421726"/>
                  </a:lnTo>
                  <a:lnTo>
                    <a:pt x="85940" y="1416951"/>
                  </a:lnTo>
                  <a:lnTo>
                    <a:pt x="85940" y="1454746"/>
                  </a:lnTo>
                  <a:lnTo>
                    <a:pt x="80543" y="1461096"/>
                  </a:lnTo>
                  <a:lnTo>
                    <a:pt x="73012" y="1461096"/>
                  </a:lnTo>
                  <a:lnTo>
                    <a:pt x="67043" y="1459826"/>
                  </a:lnTo>
                  <a:lnTo>
                    <a:pt x="62636" y="1456016"/>
                  </a:lnTo>
                  <a:lnTo>
                    <a:pt x="62115" y="1449666"/>
                  </a:lnTo>
                  <a:lnTo>
                    <a:pt x="62141" y="1447126"/>
                  </a:lnTo>
                  <a:lnTo>
                    <a:pt x="62395" y="1442046"/>
                  </a:lnTo>
                  <a:lnTo>
                    <a:pt x="67767" y="1436966"/>
                  </a:lnTo>
                  <a:lnTo>
                    <a:pt x="81305" y="1436966"/>
                  </a:lnTo>
                  <a:lnTo>
                    <a:pt x="85331" y="1442046"/>
                  </a:lnTo>
                  <a:lnTo>
                    <a:pt x="85940" y="1454746"/>
                  </a:lnTo>
                  <a:lnTo>
                    <a:pt x="85940" y="1416951"/>
                  </a:lnTo>
                  <a:lnTo>
                    <a:pt x="85394" y="1416646"/>
                  </a:lnTo>
                  <a:lnTo>
                    <a:pt x="74790" y="1414106"/>
                  </a:lnTo>
                  <a:lnTo>
                    <a:pt x="63804" y="1415376"/>
                  </a:lnTo>
                  <a:lnTo>
                    <a:pt x="53924" y="1420456"/>
                  </a:lnTo>
                  <a:lnTo>
                    <a:pt x="46189" y="1428076"/>
                  </a:lnTo>
                  <a:lnTo>
                    <a:pt x="41097" y="1438236"/>
                  </a:lnTo>
                  <a:lnTo>
                    <a:pt x="39128" y="1448396"/>
                  </a:lnTo>
                  <a:lnTo>
                    <a:pt x="40881" y="1459826"/>
                  </a:lnTo>
                  <a:lnTo>
                    <a:pt x="45923" y="1468716"/>
                  </a:lnTo>
                  <a:lnTo>
                    <a:pt x="53746" y="1476336"/>
                  </a:lnTo>
                  <a:lnTo>
                    <a:pt x="63842" y="1481416"/>
                  </a:lnTo>
                  <a:lnTo>
                    <a:pt x="74815" y="1483956"/>
                  </a:lnTo>
                  <a:lnTo>
                    <a:pt x="85432" y="1481416"/>
                  </a:lnTo>
                  <a:lnTo>
                    <a:pt x="94792" y="1476336"/>
                  </a:lnTo>
                  <a:lnTo>
                    <a:pt x="101993" y="1468716"/>
                  </a:lnTo>
                  <a:lnTo>
                    <a:pt x="106032" y="1461096"/>
                  </a:lnTo>
                  <a:lnTo>
                    <a:pt x="110413" y="1459826"/>
                  </a:lnTo>
                  <a:lnTo>
                    <a:pt x="117513" y="1459826"/>
                  </a:lnTo>
                  <a:lnTo>
                    <a:pt x="122021" y="1461096"/>
                  </a:lnTo>
                  <a:lnTo>
                    <a:pt x="126606" y="1459826"/>
                  </a:lnTo>
                  <a:lnTo>
                    <a:pt x="150698" y="1505546"/>
                  </a:lnTo>
                  <a:lnTo>
                    <a:pt x="136944" y="1508086"/>
                  </a:lnTo>
                  <a:lnTo>
                    <a:pt x="127927" y="1514436"/>
                  </a:lnTo>
                  <a:lnTo>
                    <a:pt x="123875" y="1524596"/>
                  </a:lnTo>
                  <a:lnTo>
                    <a:pt x="124980" y="1537296"/>
                  </a:lnTo>
                  <a:lnTo>
                    <a:pt x="115735" y="1538566"/>
                  </a:lnTo>
                  <a:lnTo>
                    <a:pt x="110197" y="1538566"/>
                  </a:lnTo>
                  <a:lnTo>
                    <a:pt x="106172" y="1534756"/>
                  </a:lnTo>
                  <a:lnTo>
                    <a:pt x="101434" y="1529676"/>
                  </a:lnTo>
                  <a:lnTo>
                    <a:pt x="93751" y="1522056"/>
                  </a:lnTo>
                  <a:lnTo>
                    <a:pt x="85839" y="1517777"/>
                  </a:lnTo>
                  <a:lnTo>
                    <a:pt x="85839" y="1549996"/>
                  </a:lnTo>
                  <a:lnTo>
                    <a:pt x="85140" y="1556346"/>
                  </a:lnTo>
                  <a:lnTo>
                    <a:pt x="81572" y="1561426"/>
                  </a:lnTo>
                  <a:lnTo>
                    <a:pt x="66776" y="1561426"/>
                  </a:lnTo>
                  <a:lnTo>
                    <a:pt x="61849" y="1556346"/>
                  </a:lnTo>
                  <a:lnTo>
                    <a:pt x="62115" y="1549996"/>
                  </a:lnTo>
                  <a:lnTo>
                    <a:pt x="62547" y="1542376"/>
                  </a:lnTo>
                  <a:lnTo>
                    <a:pt x="66573" y="1538566"/>
                  </a:lnTo>
                  <a:lnTo>
                    <a:pt x="81127" y="1538566"/>
                  </a:lnTo>
                  <a:lnTo>
                    <a:pt x="84797" y="1542376"/>
                  </a:lnTo>
                  <a:lnTo>
                    <a:pt x="85839" y="1549996"/>
                  </a:lnTo>
                  <a:lnTo>
                    <a:pt x="85839" y="1517777"/>
                  </a:lnTo>
                  <a:lnTo>
                    <a:pt x="84366" y="1516976"/>
                  </a:lnTo>
                  <a:lnTo>
                    <a:pt x="74002" y="1515706"/>
                  </a:lnTo>
                  <a:lnTo>
                    <a:pt x="63398" y="1516976"/>
                  </a:lnTo>
                  <a:lnTo>
                    <a:pt x="53568" y="1522056"/>
                  </a:lnTo>
                  <a:lnTo>
                    <a:pt x="45948" y="1529676"/>
                  </a:lnTo>
                  <a:lnTo>
                    <a:pt x="41008" y="1539836"/>
                  </a:lnTo>
                  <a:lnTo>
                    <a:pt x="39230" y="1549996"/>
                  </a:lnTo>
                  <a:lnTo>
                    <a:pt x="40982" y="1560156"/>
                  </a:lnTo>
                  <a:lnTo>
                    <a:pt x="45745" y="1570316"/>
                  </a:lnTo>
                  <a:lnTo>
                    <a:pt x="53060" y="1577936"/>
                  </a:lnTo>
                  <a:lnTo>
                    <a:pt x="62509" y="1583016"/>
                  </a:lnTo>
                  <a:lnTo>
                    <a:pt x="73533" y="1584286"/>
                  </a:lnTo>
                  <a:lnTo>
                    <a:pt x="84404" y="1583016"/>
                  </a:lnTo>
                  <a:lnTo>
                    <a:pt x="93941" y="1577936"/>
                  </a:lnTo>
                  <a:lnTo>
                    <a:pt x="101003" y="1570316"/>
                  </a:lnTo>
                  <a:lnTo>
                    <a:pt x="105816" y="1563966"/>
                  </a:lnTo>
                  <a:lnTo>
                    <a:pt x="111239" y="1561426"/>
                  </a:lnTo>
                  <a:lnTo>
                    <a:pt x="123990" y="1561426"/>
                  </a:lnTo>
                  <a:lnTo>
                    <a:pt x="123990" y="1616036"/>
                  </a:lnTo>
                  <a:lnTo>
                    <a:pt x="32054" y="1616036"/>
                  </a:lnTo>
                  <a:lnTo>
                    <a:pt x="26492" y="1613496"/>
                  </a:lnTo>
                  <a:lnTo>
                    <a:pt x="23787" y="1607146"/>
                  </a:lnTo>
                  <a:lnTo>
                    <a:pt x="23075" y="1598256"/>
                  </a:lnTo>
                  <a:lnTo>
                    <a:pt x="23075" y="1398866"/>
                  </a:lnTo>
                  <a:lnTo>
                    <a:pt x="158013" y="1398866"/>
                  </a:lnTo>
                  <a:lnTo>
                    <a:pt x="164198" y="1395056"/>
                  </a:lnTo>
                  <a:lnTo>
                    <a:pt x="169672" y="1389976"/>
                  </a:lnTo>
                  <a:lnTo>
                    <a:pt x="169672" y="1383626"/>
                  </a:lnTo>
                  <a:lnTo>
                    <a:pt x="163969" y="1378546"/>
                  </a:lnTo>
                  <a:lnTo>
                    <a:pt x="160020" y="1376006"/>
                  </a:lnTo>
                  <a:lnTo>
                    <a:pt x="158051" y="1374736"/>
                  </a:lnTo>
                  <a:lnTo>
                    <a:pt x="154330" y="1376006"/>
                  </a:lnTo>
                  <a:lnTo>
                    <a:pt x="23114" y="1376006"/>
                  </a:lnTo>
                  <a:lnTo>
                    <a:pt x="23114" y="1325206"/>
                  </a:lnTo>
                  <a:lnTo>
                    <a:pt x="23774" y="1315046"/>
                  </a:lnTo>
                  <a:lnTo>
                    <a:pt x="26504" y="1308696"/>
                  </a:lnTo>
                  <a:lnTo>
                    <a:pt x="32410" y="1306156"/>
                  </a:lnTo>
                  <a:lnTo>
                    <a:pt x="42621" y="1304886"/>
                  </a:lnTo>
                  <a:lnTo>
                    <a:pt x="402501" y="1304886"/>
                  </a:lnTo>
                  <a:lnTo>
                    <a:pt x="406120" y="1303616"/>
                  </a:lnTo>
                  <a:lnTo>
                    <a:pt x="412356" y="1308696"/>
                  </a:lnTo>
                  <a:lnTo>
                    <a:pt x="418668" y="1312506"/>
                  </a:lnTo>
                  <a:lnTo>
                    <a:pt x="418858" y="1315046"/>
                  </a:lnTo>
                  <a:lnTo>
                    <a:pt x="419392" y="1330286"/>
                  </a:lnTo>
                  <a:lnTo>
                    <a:pt x="419417" y="1365846"/>
                  </a:lnTo>
                  <a:lnTo>
                    <a:pt x="419379" y="1376006"/>
                  </a:lnTo>
                  <a:lnTo>
                    <a:pt x="277164" y="1376006"/>
                  </a:lnTo>
                  <a:lnTo>
                    <a:pt x="271500" y="1379816"/>
                  </a:lnTo>
                  <a:lnTo>
                    <a:pt x="273050" y="1395056"/>
                  </a:lnTo>
                  <a:lnTo>
                    <a:pt x="278218" y="1397596"/>
                  </a:lnTo>
                  <a:lnTo>
                    <a:pt x="419506" y="1397596"/>
                  </a:lnTo>
                  <a:lnTo>
                    <a:pt x="419569" y="1612226"/>
                  </a:lnTo>
                  <a:lnTo>
                    <a:pt x="414172" y="1616036"/>
                  </a:lnTo>
                  <a:lnTo>
                    <a:pt x="348361" y="1616036"/>
                  </a:lnTo>
                  <a:lnTo>
                    <a:pt x="342353" y="1619846"/>
                  </a:lnTo>
                  <a:lnTo>
                    <a:pt x="342455" y="1636356"/>
                  </a:lnTo>
                  <a:lnTo>
                    <a:pt x="348526" y="1638896"/>
                  </a:lnTo>
                  <a:lnTo>
                    <a:pt x="406704" y="1638896"/>
                  </a:lnTo>
                  <a:lnTo>
                    <a:pt x="421043" y="1636356"/>
                  </a:lnTo>
                  <a:lnTo>
                    <a:pt x="432308" y="1628736"/>
                  </a:lnTo>
                  <a:lnTo>
                    <a:pt x="439674" y="1617306"/>
                  </a:lnTo>
                  <a:lnTo>
                    <a:pt x="442315" y="1603336"/>
                  </a:lnTo>
                  <a:lnTo>
                    <a:pt x="442315" y="1317586"/>
                  </a:lnTo>
                  <a:close/>
                </a:path>
                <a:path w="452119" h="1722754">
                  <a:moveTo>
                    <a:pt x="451688" y="135521"/>
                  </a:moveTo>
                  <a:lnTo>
                    <a:pt x="449973" y="128511"/>
                  </a:lnTo>
                  <a:lnTo>
                    <a:pt x="446112" y="124206"/>
                  </a:lnTo>
                  <a:lnTo>
                    <a:pt x="440740" y="122758"/>
                  </a:lnTo>
                  <a:lnTo>
                    <a:pt x="434492" y="124333"/>
                  </a:lnTo>
                  <a:lnTo>
                    <a:pt x="427748" y="128003"/>
                  </a:lnTo>
                  <a:lnTo>
                    <a:pt x="421106" y="131826"/>
                  </a:lnTo>
                  <a:lnTo>
                    <a:pt x="401599" y="143446"/>
                  </a:lnTo>
                  <a:lnTo>
                    <a:pt x="399529" y="149123"/>
                  </a:lnTo>
                  <a:lnTo>
                    <a:pt x="407047" y="161290"/>
                  </a:lnTo>
                  <a:lnTo>
                    <a:pt x="412699" y="162166"/>
                  </a:lnTo>
                  <a:lnTo>
                    <a:pt x="418680" y="158737"/>
                  </a:lnTo>
                  <a:lnTo>
                    <a:pt x="432054" y="151295"/>
                  </a:lnTo>
                  <a:lnTo>
                    <a:pt x="438645" y="147447"/>
                  </a:lnTo>
                  <a:lnTo>
                    <a:pt x="448398" y="141224"/>
                  </a:lnTo>
                  <a:lnTo>
                    <a:pt x="450367" y="137160"/>
                  </a:lnTo>
                  <a:lnTo>
                    <a:pt x="451688" y="135521"/>
                  </a:lnTo>
                  <a:close/>
                </a:path>
              </a:pathLst>
            </a:custGeom>
            <a:solidFill>
              <a:srgbClr val="FFFFFF"/>
            </a:solidFill>
          </p:spPr>
          <p:txBody>
            <a:bodyPr wrap="square" lIns="0" tIns="0" rIns="0" bIns="0" rtlCol="0"/>
            <a:lstStyle/>
            <a:p>
              <a:pPr algn="l"/>
              <a:endParaRPr>
                <a:latin typeface="Aptos" panose="020B0004020202020204" pitchFamily="34" charset="0"/>
              </a:endParaRPr>
            </a:p>
          </p:txBody>
        </p:sp>
        <p:pic>
          <p:nvPicPr>
            <p:cNvPr id="25" name="object 25"/>
            <p:cNvPicPr/>
            <p:nvPr/>
          </p:nvPicPr>
          <p:blipFill>
            <a:blip r:embed="rId4" cstate="print"/>
            <a:stretch>
              <a:fillRect/>
            </a:stretch>
          </p:blipFill>
          <p:spPr>
            <a:xfrm>
              <a:off x="1153270" y="4388103"/>
              <a:ext cx="104741" cy="73694"/>
            </a:xfrm>
            <a:prstGeom prst="rect">
              <a:avLst/>
            </a:prstGeom>
          </p:spPr>
        </p:pic>
        <p:sp>
          <p:nvSpPr>
            <p:cNvPr id="26" name="object 26"/>
            <p:cNvSpPr/>
            <p:nvPr/>
          </p:nvSpPr>
          <p:spPr>
            <a:xfrm>
              <a:off x="975042" y="5189613"/>
              <a:ext cx="450850" cy="467995"/>
            </a:xfrm>
            <a:custGeom>
              <a:avLst/>
              <a:gdLst/>
              <a:ahLst/>
              <a:cxnLst/>
              <a:rect l="l" t="t" r="r" b="b"/>
              <a:pathLst>
                <a:path w="450850" h="467995">
                  <a:moveTo>
                    <a:pt x="196011" y="36842"/>
                  </a:moveTo>
                  <a:lnTo>
                    <a:pt x="195122" y="31521"/>
                  </a:lnTo>
                  <a:lnTo>
                    <a:pt x="190296" y="28651"/>
                  </a:lnTo>
                  <a:lnTo>
                    <a:pt x="183832" y="26936"/>
                  </a:lnTo>
                  <a:lnTo>
                    <a:pt x="176682" y="29311"/>
                  </a:lnTo>
                  <a:lnTo>
                    <a:pt x="130632" y="45770"/>
                  </a:lnTo>
                  <a:lnTo>
                    <a:pt x="90639" y="71056"/>
                  </a:lnTo>
                  <a:lnTo>
                    <a:pt x="57454" y="103695"/>
                  </a:lnTo>
                  <a:lnTo>
                    <a:pt x="31864" y="142214"/>
                  </a:lnTo>
                  <a:lnTo>
                    <a:pt x="14643" y="185140"/>
                  </a:lnTo>
                  <a:lnTo>
                    <a:pt x="6540" y="231000"/>
                  </a:lnTo>
                  <a:lnTo>
                    <a:pt x="8356" y="278333"/>
                  </a:lnTo>
                  <a:lnTo>
                    <a:pt x="20866" y="325666"/>
                  </a:lnTo>
                  <a:lnTo>
                    <a:pt x="25057" y="337299"/>
                  </a:lnTo>
                  <a:lnTo>
                    <a:pt x="19456" y="335305"/>
                  </a:lnTo>
                  <a:lnTo>
                    <a:pt x="15798" y="332892"/>
                  </a:lnTo>
                  <a:lnTo>
                    <a:pt x="8140" y="333311"/>
                  </a:lnTo>
                  <a:lnTo>
                    <a:pt x="4203" y="335788"/>
                  </a:lnTo>
                  <a:lnTo>
                    <a:pt x="0" y="337299"/>
                  </a:lnTo>
                  <a:lnTo>
                    <a:pt x="2146" y="341045"/>
                  </a:lnTo>
                  <a:lnTo>
                    <a:pt x="3365" y="346760"/>
                  </a:lnTo>
                  <a:lnTo>
                    <a:pt x="22517" y="354825"/>
                  </a:lnTo>
                  <a:lnTo>
                    <a:pt x="42392" y="360819"/>
                  </a:lnTo>
                  <a:lnTo>
                    <a:pt x="49288" y="358279"/>
                  </a:lnTo>
                  <a:lnTo>
                    <a:pt x="57708" y="338048"/>
                  </a:lnTo>
                  <a:lnTo>
                    <a:pt x="64249" y="317322"/>
                  </a:lnTo>
                  <a:lnTo>
                    <a:pt x="60655" y="313245"/>
                  </a:lnTo>
                  <a:lnTo>
                    <a:pt x="59080" y="309765"/>
                  </a:lnTo>
                  <a:lnTo>
                    <a:pt x="55410" y="311505"/>
                  </a:lnTo>
                  <a:lnTo>
                    <a:pt x="50546" y="312331"/>
                  </a:lnTo>
                  <a:lnTo>
                    <a:pt x="45326" y="319163"/>
                  </a:lnTo>
                  <a:lnTo>
                    <a:pt x="44310" y="324688"/>
                  </a:lnTo>
                  <a:lnTo>
                    <a:pt x="41757" y="331355"/>
                  </a:lnTo>
                  <a:lnTo>
                    <a:pt x="38862" y="325234"/>
                  </a:lnTo>
                  <a:lnTo>
                    <a:pt x="25755" y="281063"/>
                  </a:lnTo>
                  <a:lnTo>
                    <a:pt x="22847" y="238696"/>
                  </a:lnTo>
                  <a:lnTo>
                    <a:pt x="28689" y="197281"/>
                  </a:lnTo>
                  <a:lnTo>
                    <a:pt x="42646" y="158089"/>
                  </a:lnTo>
                  <a:lnTo>
                    <a:pt x="64135" y="122415"/>
                  </a:lnTo>
                  <a:lnTo>
                    <a:pt x="92544" y="91541"/>
                  </a:lnTo>
                  <a:lnTo>
                    <a:pt x="127241" y="66776"/>
                  </a:lnTo>
                  <a:lnTo>
                    <a:pt x="167640" y="49403"/>
                  </a:lnTo>
                  <a:lnTo>
                    <a:pt x="182765" y="46177"/>
                  </a:lnTo>
                  <a:lnTo>
                    <a:pt x="192671" y="42049"/>
                  </a:lnTo>
                  <a:lnTo>
                    <a:pt x="196011" y="36842"/>
                  </a:lnTo>
                  <a:close/>
                </a:path>
                <a:path w="450850" h="467995">
                  <a:moveTo>
                    <a:pt x="367817" y="243446"/>
                  </a:moveTo>
                  <a:lnTo>
                    <a:pt x="360819" y="198221"/>
                  </a:lnTo>
                  <a:lnTo>
                    <a:pt x="350913" y="178739"/>
                  </a:lnTo>
                  <a:lnTo>
                    <a:pt x="350913" y="242354"/>
                  </a:lnTo>
                  <a:lnTo>
                    <a:pt x="340969" y="291172"/>
                  </a:lnTo>
                  <a:lnTo>
                    <a:pt x="313905" y="331190"/>
                  </a:lnTo>
                  <a:lnTo>
                    <a:pt x="273837" y="358152"/>
                  </a:lnTo>
                  <a:lnTo>
                    <a:pt x="224790" y="368033"/>
                  </a:lnTo>
                  <a:lnTo>
                    <a:pt x="176047" y="357962"/>
                  </a:lnTo>
                  <a:lnTo>
                    <a:pt x="136245" y="331000"/>
                  </a:lnTo>
                  <a:lnTo>
                    <a:pt x="109372" y="291134"/>
                  </a:lnTo>
                  <a:lnTo>
                    <a:pt x="99428" y="242354"/>
                  </a:lnTo>
                  <a:lnTo>
                    <a:pt x="99555" y="241477"/>
                  </a:lnTo>
                  <a:lnTo>
                    <a:pt x="109423" y="193103"/>
                  </a:lnTo>
                  <a:lnTo>
                    <a:pt x="136486" y="153136"/>
                  </a:lnTo>
                  <a:lnTo>
                    <a:pt x="176568" y="126250"/>
                  </a:lnTo>
                  <a:lnTo>
                    <a:pt x="225590" y="116471"/>
                  </a:lnTo>
                  <a:lnTo>
                    <a:pt x="274396" y="126403"/>
                  </a:lnTo>
                  <a:lnTo>
                    <a:pt x="314236" y="153377"/>
                  </a:lnTo>
                  <a:lnTo>
                    <a:pt x="341096" y="193306"/>
                  </a:lnTo>
                  <a:lnTo>
                    <a:pt x="350824" y="241477"/>
                  </a:lnTo>
                  <a:lnTo>
                    <a:pt x="350913" y="242354"/>
                  </a:lnTo>
                  <a:lnTo>
                    <a:pt x="350913" y="178739"/>
                  </a:lnTo>
                  <a:lnTo>
                    <a:pt x="340791" y="158826"/>
                  </a:lnTo>
                  <a:lnTo>
                    <a:pt x="310095" y="127660"/>
                  </a:lnTo>
                  <a:lnTo>
                    <a:pt x="288671" y="116370"/>
                  </a:lnTo>
                  <a:lnTo>
                    <a:pt x="271106" y="107111"/>
                  </a:lnTo>
                  <a:lnTo>
                    <a:pt x="226174" y="99606"/>
                  </a:lnTo>
                  <a:lnTo>
                    <a:pt x="181038" y="106641"/>
                  </a:lnTo>
                  <a:lnTo>
                    <a:pt x="141744" y="126669"/>
                  </a:lnTo>
                  <a:lnTo>
                    <a:pt x="110655" y="157378"/>
                  </a:lnTo>
                  <a:lnTo>
                    <a:pt x="90157" y="196418"/>
                  </a:lnTo>
                  <a:lnTo>
                    <a:pt x="82588" y="241477"/>
                  </a:lnTo>
                  <a:lnTo>
                    <a:pt x="89623" y="286359"/>
                  </a:lnTo>
                  <a:lnTo>
                    <a:pt x="109613" y="325539"/>
                  </a:lnTo>
                  <a:lnTo>
                    <a:pt x="140195" y="356616"/>
                  </a:lnTo>
                  <a:lnTo>
                    <a:pt x="178993" y="377190"/>
                  </a:lnTo>
                  <a:lnTo>
                    <a:pt x="223659" y="384860"/>
                  </a:lnTo>
                  <a:lnTo>
                    <a:pt x="268884" y="377913"/>
                  </a:lnTo>
                  <a:lnTo>
                    <a:pt x="288391" y="368033"/>
                  </a:lnTo>
                  <a:lnTo>
                    <a:pt x="308317" y="357936"/>
                  </a:lnTo>
                  <a:lnTo>
                    <a:pt x="339559" y="327291"/>
                  </a:lnTo>
                  <a:lnTo>
                    <a:pt x="360197" y="288340"/>
                  </a:lnTo>
                  <a:lnTo>
                    <a:pt x="367817" y="243446"/>
                  </a:lnTo>
                  <a:close/>
                </a:path>
                <a:path w="450850" h="467995">
                  <a:moveTo>
                    <a:pt x="428599" y="390080"/>
                  </a:moveTo>
                  <a:lnTo>
                    <a:pt x="427278" y="378180"/>
                  </a:lnTo>
                  <a:lnTo>
                    <a:pt x="421601" y="346570"/>
                  </a:lnTo>
                  <a:lnTo>
                    <a:pt x="417512" y="343941"/>
                  </a:lnTo>
                  <a:lnTo>
                    <a:pt x="372999" y="352399"/>
                  </a:lnTo>
                  <a:lnTo>
                    <a:pt x="371144" y="357352"/>
                  </a:lnTo>
                  <a:lnTo>
                    <a:pt x="368808" y="360375"/>
                  </a:lnTo>
                  <a:lnTo>
                    <a:pt x="372059" y="362877"/>
                  </a:lnTo>
                  <a:lnTo>
                    <a:pt x="375069" y="366852"/>
                  </a:lnTo>
                  <a:lnTo>
                    <a:pt x="383146" y="368261"/>
                  </a:lnTo>
                  <a:lnTo>
                    <a:pt x="388150" y="366318"/>
                  </a:lnTo>
                  <a:lnTo>
                    <a:pt x="393928" y="365366"/>
                  </a:lnTo>
                  <a:lnTo>
                    <a:pt x="393649" y="367677"/>
                  </a:lnTo>
                  <a:lnTo>
                    <a:pt x="352285" y="409803"/>
                  </a:lnTo>
                  <a:lnTo>
                    <a:pt x="312966" y="433908"/>
                  </a:lnTo>
                  <a:lnTo>
                    <a:pt x="270357" y="447776"/>
                  </a:lnTo>
                  <a:lnTo>
                    <a:pt x="224447" y="451281"/>
                  </a:lnTo>
                  <a:lnTo>
                    <a:pt x="175272" y="444360"/>
                  </a:lnTo>
                  <a:lnTo>
                    <a:pt x="147154" y="435203"/>
                  </a:lnTo>
                  <a:lnTo>
                    <a:pt x="121348" y="421932"/>
                  </a:lnTo>
                  <a:lnTo>
                    <a:pt x="97802" y="404850"/>
                  </a:lnTo>
                  <a:lnTo>
                    <a:pt x="67373" y="375018"/>
                  </a:lnTo>
                  <a:lnTo>
                    <a:pt x="55537" y="386092"/>
                  </a:lnTo>
                  <a:lnTo>
                    <a:pt x="87096" y="417880"/>
                  </a:lnTo>
                  <a:lnTo>
                    <a:pt x="124434" y="442912"/>
                  </a:lnTo>
                  <a:lnTo>
                    <a:pt x="164782" y="459498"/>
                  </a:lnTo>
                  <a:lnTo>
                    <a:pt x="206870" y="467753"/>
                  </a:lnTo>
                  <a:lnTo>
                    <a:pt x="249453" y="467804"/>
                  </a:lnTo>
                  <a:lnTo>
                    <a:pt x="291274" y="459765"/>
                  </a:lnTo>
                  <a:lnTo>
                    <a:pt x="331063" y="443750"/>
                  </a:lnTo>
                  <a:lnTo>
                    <a:pt x="367576" y="419900"/>
                  </a:lnTo>
                  <a:lnTo>
                    <a:pt x="399554" y="388302"/>
                  </a:lnTo>
                  <a:lnTo>
                    <a:pt x="409422" y="376428"/>
                  </a:lnTo>
                  <a:lnTo>
                    <a:pt x="412953" y="394843"/>
                  </a:lnTo>
                  <a:lnTo>
                    <a:pt x="416102" y="399757"/>
                  </a:lnTo>
                  <a:lnTo>
                    <a:pt x="425310" y="396227"/>
                  </a:lnTo>
                  <a:lnTo>
                    <a:pt x="428599" y="390080"/>
                  </a:lnTo>
                  <a:close/>
                </a:path>
                <a:path w="450850" h="467995">
                  <a:moveTo>
                    <a:pt x="450354" y="225450"/>
                  </a:moveTo>
                  <a:lnTo>
                    <a:pt x="442226" y="183438"/>
                  </a:lnTo>
                  <a:lnTo>
                    <a:pt x="426389" y="143941"/>
                  </a:lnTo>
                  <a:lnTo>
                    <a:pt x="403428" y="108127"/>
                  </a:lnTo>
                  <a:lnTo>
                    <a:pt x="373938" y="77152"/>
                  </a:lnTo>
                  <a:lnTo>
                    <a:pt x="338518" y="52197"/>
                  </a:lnTo>
                  <a:lnTo>
                    <a:pt x="297789" y="34429"/>
                  </a:lnTo>
                  <a:lnTo>
                    <a:pt x="252234" y="23050"/>
                  </a:lnTo>
                  <a:lnTo>
                    <a:pt x="255676" y="20040"/>
                  </a:lnTo>
                  <a:lnTo>
                    <a:pt x="259765" y="18148"/>
                  </a:lnTo>
                  <a:lnTo>
                    <a:pt x="263372" y="10845"/>
                  </a:lnTo>
                  <a:lnTo>
                    <a:pt x="262864" y="5905"/>
                  </a:lnTo>
                  <a:lnTo>
                    <a:pt x="263372" y="1714"/>
                  </a:lnTo>
                  <a:lnTo>
                    <a:pt x="259321" y="1676"/>
                  </a:lnTo>
                  <a:lnTo>
                    <a:pt x="254076" y="0"/>
                  </a:lnTo>
                  <a:lnTo>
                    <a:pt x="237299" y="12776"/>
                  </a:lnTo>
                  <a:lnTo>
                    <a:pt x="221792" y="27254"/>
                  </a:lnTo>
                  <a:lnTo>
                    <a:pt x="221157" y="34632"/>
                  </a:lnTo>
                  <a:lnTo>
                    <a:pt x="234276" y="51917"/>
                  </a:lnTo>
                  <a:lnTo>
                    <a:pt x="248754" y="67627"/>
                  </a:lnTo>
                  <a:lnTo>
                    <a:pt x="254482" y="66268"/>
                  </a:lnTo>
                  <a:lnTo>
                    <a:pt x="258533" y="66509"/>
                  </a:lnTo>
                  <a:lnTo>
                    <a:pt x="258775" y="62725"/>
                  </a:lnTo>
                  <a:lnTo>
                    <a:pt x="260184" y="58318"/>
                  </a:lnTo>
                  <a:lnTo>
                    <a:pt x="256679" y="50660"/>
                  </a:lnTo>
                  <a:lnTo>
                    <a:pt x="252552" y="47015"/>
                  </a:lnTo>
                  <a:lnTo>
                    <a:pt x="248158" y="41592"/>
                  </a:lnTo>
                  <a:lnTo>
                    <a:pt x="253072" y="41287"/>
                  </a:lnTo>
                  <a:lnTo>
                    <a:pt x="301447" y="53200"/>
                  </a:lnTo>
                  <a:lnTo>
                    <a:pt x="344652" y="76034"/>
                  </a:lnTo>
                  <a:lnTo>
                    <a:pt x="381152" y="108089"/>
                  </a:lnTo>
                  <a:lnTo>
                    <a:pt x="409371" y="147624"/>
                  </a:lnTo>
                  <a:lnTo>
                    <a:pt x="427799" y="192963"/>
                  </a:lnTo>
                  <a:lnTo>
                    <a:pt x="434860" y="242354"/>
                  </a:lnTo>
                  <a:lnTo>
                    <a:pt x="434276" y="259905"/>
                  </a:lnTo>
                  <a:lnTo>
                    <a:pt x="432282" y="277317"/>
                  </a:lnTo>
                  <a:lnTo>
                    <a:pt x="428891" y="294513"/>
                  </a:lnTo>
                  <a:lnTo>
                    <a:pt x="423100" y="314693"/>
                  </a:lnTo>
                  <a:lnTo>
                    <a:pt x="425272" y="319760"/>
                  </a:lnTo>
                  <a:lnTo>
                    <a:pt x="428358" y="324091"/>
                  </a:lnTo>
                  <a:lnTo>
                    <a:pt x="434162" y="323380"/>
                  </a:lnTo>
                  <a:lnTo>
                    <a:pt x="438950" y="319519"/>
                  </a:lnTo>
                  <a:lnTo>
                    <a:pt x="441058" y="312331"/>
                  </a:lnTo>
                  <a:lnTo>
                    <a:pt x="450164" y="268795"/>
                  </a:lnTo>
                  <a:lnTo>
                    <a:pt x="450354" y="225450"/>
                  </a:lnTo>
                  <a:close/>
                </a:path>
              </a:pathLst>
            </a:custGeom>
            <a:solidFill>
              <a:srgbClr val="FFFFFF"/>
            </a:solidFill>
          </p:spPr>
          <p:txBody>
            <a:bodyPr wrap="square" lIns="0" tIns="0" rIns="0" bIns="0" rtlCol="0"/>
            <a:lstStyle/>
            <a:p>
              <a:pPr algn="l"/>
              <a:endParaRPr>
                <a:latin typeface="Aptos" panose="020B0004020202020204" pitchFamily="34" charset="0"/>
              </a:endParaRPr>
            </a:p>
          </p:txBody>
        </p:sp>
        <p:pic>
          <p:nvPicPr>
            <p:cNvPr id="27" name="object 27"/>
            <p:cNvPicPr/>
            <p:nvPr/>
          </p:nvPicPr>
          <p:blipFill>
            <a:blip r:embed="rId5" cstate="print"/>
            <a:stretch>
              <a:fillRect/>
            </a:stretch>
          </p:blipFill>
          <p:spPr>
            <a:xfrm>
              <a:off x="1106643" y="5356906"/>
              <a:ext cx="187190" cy="150986"/>
            </a:xfrm>
            <a:prstGeom prst="rect">
              <a:avLst/>
            </a:prstGeom>
          </p:spPr>
        </p:pic>
      </p:grpSp>
      <p:sp>
        <p:nvSpPr>
          <p:cNvPr id="28" name="object 28"/>
          <p:cNvSpPr txBox="1"/>
          <p:nvPr/>
        </p:nvSpPr>
        <p:spPr>
          <a:xfrm>
            <a:off x="8316468" y="6306057"/>
            <a:ext cx="3536950" cy="243656"/>
          </a:xfrm>
          <a:prstGeom prst="rect">
            <a:avLst/>
          </a:prstGeom>
        </p:spPr>
        <p:txBody>
          <a:bodyPr vert="horz" wrap="square" lIns="0" tIns="12700" rIns="0" bIns="0" rtlCol="0">
            <a:spAutoFit/>
          </a:bodyPr>
          <a:lstStyle/>
          <a:p>
            <a:pPr marL="12700" algn="l">
              <a:lnSpc>
                <a:spcPct val="100000"/>
              </a:lnSpc>
              <a:spcBef>
                <a:spcPts val="5"/>
              </a:spcBef>
              <a:tabLst>
                <a:tab pos="3435985" algn="l"/>
              </a:tabLst>
            </a:pPr>
            <a:r>
              <a:rPr lang="en-US" sz="1500" baseline="2777">
                <a:solidFill>
                  <a:srgbClr val="3A3838"/>
                </a:solidFill>
                <a:latin typeface="Aptos" panose="020B0004020202020204" pitchFamily="34" charset="0"/>
                <a:cs typeface="Rubik Bold"/>
              </a:rPr>
              <a:t>Based on</a:t>
            </a:r>
            <a:r>
              <a:rPr lang="en-US" sz="1500" spc="-15" baseline="2777">
                <a:solidFill>
                  <a:srgbClr val="3A3838"/>
                </a:solidFill>
                <a:latin typeface="Aptos" panose="020B0004020202020204" pitchFamily="34" charset="0"/>
                <a:cs typeface="Rubik Bold"/>
              </a:rPr>
              <a:t> </a:t>
            </a:r>
            <a:r>
              <a:rPr lang="en-US" sz="1500" baseline="2777">
                <a:solidFill>
                  <a:srgbClr val="3A3838"/>
                </a:solidFill>
                <a:latin typeface="Aptos" panose="020B0004020202020204" pitchFamily="34" charset="0"/>
                <a:cs typeface="Rubik Bold"/>
              </a:rPr>
              <a:t>Morningstar’s</a:t>
            </a:r>
            <a:r>
              <a:rPr lang="en-US" sz="1500" spc="-22" baseline="2777">
                <a:solidFill>
                  <a:srgbClr val="3A3838"/>
                </a:solidFill>
                <a:latin typeface="Aptos" panose="020B0004020202020204" pitchFamily="34" charset="0"/>
                <a:cs typeface="Rubik Bold"/>
              </a:rPr>
              <a:t> </a:t>
            </a:r>
            <a:r>
              <a:rPr lang="en-US" sz="1500" baseline="2777">
                <a:solidFill>
                  <a:srgbClr val="3A3838"/>
                </a:solidFill>
                <a:latin typeface="Aptos" panose="020B0004020202020204" pitchFamily="34" charset="0"/>
                <a:cs typeface="Rubik Bold"/>
              </a:rPr>
              <a:t>“Why</a:t>
            </a:r>
            <a:r>
              <a:rPr lang="en-US" sz="1500" spc="7" baseline="2777">
                <a:solidFill>
                  <a:srgbClr val="3A3838"/>
                </a:solidFill>
                <a:latin typeface="Aptos" panose="020B0004020202020204" pitchFamily="34" charset="0"/>
                <a:cs typeface="Rubik Bold"/>
              </a:rPr>
              <a:t> </a:t>
            </a:r>
            <a:r>
              <a:rPr lang="en-US" sz="1500" baseline="2777">
                <a:solidFill>
                  <a:srgbClr val="3A3838"/>
                </a:solidFill>
                <a:latin typeface="Aptos" panose="020B0004020202020204" pitchFamily="34" charset="0"/>
                <a:cs typeface="Rubik Bold"/>
              </a:rPr>
              <a:t>Economic</a:t>
            </a:r>
            <a:r>
              <a:rPr lang="en-US" sz="1500" spc="-22" baseline="2777">
                <a:solidFill>
                  <a:srgbClr val="3A3838"/>
                </a:solidFill>
                <a:latin typeface="Aptos" panose="020B0004020202020204" pitchFamily="34" charset="0"/>
                <a:cs typeface="Rubik Bold"/>
              </a:rPr>
              <a:t> </a:t>
            </a:r>
            <a:r>
              <a:rPr lang="en-US" sz="1500" baseline="2777">
                <a:solidFill>
                  <a:srgbClr val="3A3838"/>
                </a:solidFill>
                <a:latin typeface="Aptos" panose="020B0004020202020204" pitchFamily="34" charset="0"/>
                <a:cs typeface="Rubik Bold"/>
              </a:rPr>
              <a:t>Moats</a:t>
            </a:r>
            <a:r>
              <a:rPr lang="en-US" sz="1500" spc="-22" baseline="2777">
                <a:solidFill>
                  <a:srgbClr val="3A3838"/>
                </a:solidFill>
                <a:latin typeface="Aptos" panose="020B0004020202020204" pitchFamily="34" charset="0"/>
                <a:cs typeface="Rubik Bold"/>
              </a:rPr>
              <a:t> </a:t>
            </a:r>
            <a:r>
              <a:rPr lang="en-US" sz="1500" spc="-15" baseline="2777">
                <a:solidFill>
                  <a:srgbClr val="3A3838"/>
                </a:solidFill>
                <a:latin typeface="Aptos" panose="020B0004020202020204" pitchFamily="34" charset="0"/>
                <a:cs typeface="Rubik Bold"/>
              </a:rPr>
              <a:t>Matter”</a:t>
            </a:r>
            <a:endParaRPr lang="en-US" sz="1200">
              <a:latin typeface="Aptos" panose="020B0004020202020204" pitchFamily="34" charset="0"/>
              <a:cs typeface="Rubik Light"/>
            </a:endParaRPr>
          </a:p>
        </p:txBody>
      </p:sp>
      <p:pic>
        <p:nvPicPr>
          <p:cNvPr id="29" name="Graphic 28">
            <a:extLst>
              <a:ext uri="{FF2B5EF4-FFF2-40B4-BE49-F238E27FC236}">
                <a16:creationId xmlns:a16="http://schemas.microsoft.com/office/drawing/2014/main" id="{161C041B-113E-D189-8784-DE7EAA3D3BE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761388" y="3979409"/>
            <a:ext cx="4575305" cy="2053804"/>
          </a:xfrm>
          <a:prstGeom prst="rect">
            <a:avLst/>
          </a:prstGeom>
        </p:spPr>
      </p:pic>
      <p:sp>
        <p:nvSpPr>
          <p:cNvPr id="14" name="object 28">
            <a:extLst>
              <a:ext uri="{FF2B5EF4-FFF2-40B4-BE49-F238E27FC236}">
                <a16:creationId xmlns:a16="http://schemas.microsoft.com/office/drawing/2014/main" id="{C621DE40-82A7-7C45-6B60-BE4D4D1F7250}"/>
              </a:ext>
            </a:extLst>
          </p:cNvPr>
          <p:cNvSpPr txBox="1"/>
          <p:nvPr/>
        </p:nvSpPr>
        <p:spPr>
          <a:xfrm>
            <a:off x="8316468" y="6048882"/>
            <a:ext cx="3536950" cy="243656"/>
          </a:xfrm>
          <a:prstGeom prst="rect">
            <a:avLst/>
          </a:prstGeom>
        </p:spPr>
        <p:txBody>
          <a:bodyPr vert="horz" wrap="square" lIns="0" tIns="12700" rIns="0" bIns="0" rtlCol="0">
            <a:spAutoFit/>
          </a:bodyPr>
          <a:lstStyle/>
          <a:p>
            <a:pPr marL="12700" algn="l">
              <a:lnSpc>
                <a:spcPct val="100000"/>
              </a:lnSpc>
              <a:spcBef>
                <a:spcPts val="5"/>
              </a:spcBef>
              <a:tabLst>
                <a:tab pos="3435985" algn="l"/>
              </a:tabLst>
            </a:pPr>
            <a:r>
              <a:rPr lang="en-IN" sz="1500" baseline="2777">
                <a:solidFill>
                  <a:srgbClr val="3A3838"/>
                </a:solidFill>
                <a:latin typeface="Aptos" panose="020B0004020202020204" pitchFamily="34" charset="0"/>
                <a:cs typeface="Rubik Bold"/>
              </a:rPr>
              <a:t>Longevity (Time)</a:t>
            </a:r>
            <a:endParaRPr lang="en-IN" sz="1200">
              <a:latin typeface="Aptos" panose="020B0004020202020204" pitchFamily="34" charset="0"/>
              <a:cs typeface="Rubik Light"/>
            </a:endParaRPr>
          </a:p>
        </p:txBody>
      </p:sp>
      <p:sp>
        <p:nvSpPr>
          <p:cNvPr id="20" name="object 13">
            <a:extLst>
              <a:ext uri="{FF2B5EF4-FFF2-40B4-BE49-F238E27FC236}">
                <a16:creationId xmlns:a16="http://schemas.microsoft.com/office/drawing/2014/main" id="{BBF10511-E8D7-A1F8-3699-BF04CDEC5A5E}"/>
              </a:ext>
            </a:extLst>
          </p:cNvPr>
          <p:cNvSpPr txBox="1">
            <a:spLocks noGrp="1"/>
          </p:cNvSpPr>
          <p:nvPr>
            <p:ph type="sldNum" sz="quarter" idx="7"/>
          </p:nvPr>
        </p:nvSpPr>
        <p:spPr>
          <a:xfrm>
            <a:off x="11716511" y="6546342"/>
            <a:ext cx="360171" cy="214802"/>
          </a:xfrm>
          <a:prstGeom prst="rect">
            <a:avLst/>
          </a:prstGeom>
        </p:spPr>
        <p:txBody>
          <a:bodyPr vert="horz" wrap="square" lIns="0" tIns="29845" rIns="0" bIns="0" rtlCol="0">
            <a:spAutoFit/>
          </a:bodyPr>
          <a:lstStyle/>
          <a:p>
            <a:pPr marL="137795" algn="l">
              <a:lnSpc>
                <a:spcPct val="100000"/>
              </a:lnSpc>
              <a:spcBef>
                <a:spcPts val="235"/>
              </a:spcBef>
            </a:pPr>
            <a:endParaRPr lang="en-IN" dirty="0">
              <a:latin typeface="Aptos" panose="020B0004020202020204" pitchFamily="34" charset="0"/>
            </a:endParaRPr>
          </a:p>
        </p:txBody>
      </p:sp>
      <p:sp>
        <p:nvSpPr>
          <p:cNvPr id="30" name="TextBox 29">
            <a:extLst>
              <a:ext uri="{FF2B5EF4-FFF2-40B4-BE49-F238E27FC236}">
                <a16:creationId xmlns:a16="http://schemas.microsoft.com/office/drawing/2014/main" id="{655D0B22-8768-7F5F-C1DA-14193ADF875A}"/>
              </a:ext>
            </a:extLst>
          </p:cNvPr>
          <p:cNvSpPr txBox="1"/>
          <p:nvPr/>
        </p:nvSpPr>
        <p:spPr>
          <a:xfrm>
            <a:off x="65695" y="6553521"/>
            <a:ext cx="3366627" cy="276999"/>
          </a:xfrm>
          <a:prstGeom prst="rect">
            <a:avLst/>
          </a:prstGeom>
          <a:noFill/>
        </p:spPr>
        <p:txBody>
          <a:bodyPr wrap="none" rtlCol="0">
            <a:spAutoFit/>
          </a:bodyPr>
          <a:lstStyle/>
          <a:p>
            <a:pPr algn="l"/>
            <a:r>
              <a:rPr lang="fr-FR" sz="1200" b="1">
                <a:solidFill>
                  <a:srgbClr val="005CAC"/>
                </a:solidFill>
                <a:latin typeface="Aptos" panose="020B0004020202020204" pitchFamily="34" charset="0"/>
                <a:cs typeface="Rubik Bold" pitchFamily="2" charset="-79"/>
              </a:rPr>
              <a:t>BAJAJ FINSERV ASSET MANAGEMENT LIMITED</a:t>
            </a:r>
            <a:endParaRPr lang="en-US" sz="1200" b="1">
              <a:solidFill>
                <a:srgbClr val="005CAC"/>
              </a:solidFill>
              <a:latin typeface="Aptos" panose="020B0004020202020204" pitchFamily="34" charset="0"/>
              <a:cs typeface="Rubik Bold" pitchFamily="2" charset="-79"/>
            </a:endParaRPr>
          </a:p>
        </p:txBody>
      </p:sp>
      <p:pic>
        <p:nvPicPr>
          <p:cNvPr id="31" name="Picture 30" descr="A blue and black sign with white text&#10;&#10;AI-generated content may be incorrect.">
            <a:extLst>
              <a:ext uri="{FF2B5EF4-FFF2-40B4-BE49-F238E27FC236}">
                <a16:creationId xmlns:a16="http://schemas.microsoft.com/office/drawing/2014/main" id="{2E9ED133-6158-B8BF-5810-1558F65A54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6249" y="123340"/>
            <a:ext cx="1401991" cy="5910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5DAC">
              <a:alpha val="83135"/>
            </a:srgbClr>
          </a:solidFill>
        </p:spPr>
        <p:txBody>
          <a:bodyPr wrap="square" lIns="0" tIns="0" rIns="0" bIns="0" rtlCol="0"/>
          <a:lstStyle/>
          <a:p>
            <a:endParaRPr/>
          </a:p>
        </p:txBody>
      </p:sp>
      <p:pic>
        <p:nvPicPr>
          <p:cNvPr id="4" name="object 4"/>
          <p:cNvPicPr/>
          <p:nvPr/>
        </p:nvPicPr>
        <p:blipFill>
          <a:blip r:embed="rId2" cstate="print"/>
          <a:stretch>
            <a:fillRect/>
          </a:stretch>
        </p:blipFill>
        <p:spPr>
          <a:xfrm>
            <a:off x="10761726" y="166878"/>
            <a:ext cx="1264157" cy="550926"/>
          </a:xfrm>
          <a:prstGeom prst="rect">
            <a:avLst/>
          </a:prstGeom>
        </p:spPr>
      </p:pic>
      <p:sp>
        <p:nvSpPr>
          <p:cNvPr id="5" name="object 5"/>
          <p:cNvSpPr/>
          <p:nvPr/>
        </p:nvSpPr>
        <p:spPr>
          <a:xfrm>
            <a:off x="1696973" y="3951732"/>
            <a:ext cx="1095375" cy="57150"/>
          </a:xfrm>
          <a:custGeom>
            <a:avLst/>
            <a:gdLst/>
            <a:ahLst/>
            <a:cxnLst/>
            <a:rect l="l" t="t" r="r" b="b"/>
            <a:pathLst>
              <a:path w="1095375" h="57150">
                <a:moveTo>
                  <a:pt x="1094994" y="0"/>
                </a:moveTo>
                <a:lnTo>
                  <a:pt x="0" y="0"/>
                </a:lnTo>
                <a:lnTo>
                  <a:pt x="0" y="57150"/>
                </a:lnTo>
                <a:lnTo>
                  <a:pt x="1094994" y="57150"/>
                </a:lnTo>
                <a:lnTo>
                  <a:pt x="1094994" y="0"/>
                </a:lnTo>
                <a:close/>
              </a:path>
            </a:pathLst>
          </a:custGeom>
          <a:solidFill>
            <a:srgbClr val="FFFFFF"/>
          </a:solidFill>
        </p:spPr>
        <p:txBody>
          <a:bodyPr wrap="square" lIns="0" tIns="0" rIns="0" bIns="0" rtlCol="0"/>
          <a:lstStyle/>
          <a:p>
            <a:endParaRPr/>
          </a:p>
        </p:txBody>
      </p:sp>
      <p:grpSp>
        <p:nvGrpSpPr>
          <p:cNvPr id="6" name="object 6"/>
          <p:cNvGrpSpPr/>
          <p:nvPr/>
        </p:nvGrpSpPr>
        <p:grpSpPr>
          <a:xfrm>
            <a:off x="1691004" y="1033399"/>
            <a:ext cx="601980" cy="1603375"/>
            <a:chOff x="1691004" y="1033399"/>
            <a:chExt cx="601980" cy="1603375"/>
          </a:xfrm>
        </p:grpSpPr>
        <p:sp>
          <p:nvSpPr>
            <p:cNvPr id="7" name="object 7"/>
            <p:cNvSpPr/>
            <p:nvPr/>
          </p:nvSpPr>
          <p:spPr>
            <a:xfrm>
              <a:off x="1697354" y="1039749"/>
              <a:ext cx="589280" cy="1590675"/>
            </a:xfrm>
            <a:custGeom>
              <a:avLst/>
              <a:gdLst/>
              <a:ahLst/>
              <a:cxnLst/>
              <a:rect l="l" t="t" r="r" b="b"/>
              <a:pathLst>
                <a:path w="589280" h="1590675">
                  <a:moveTo>
                    <a:pt x="0" y="1590293"/>
                  </a:moveTo>
                  <a:lnTo>
                    <a:pt x="589026" y="1590293"/>
                  </a:lnTo>
                  <a:lnTo>
                    <a:pt x="589026" y="0"/>
                  </a:lnTo>
                  <a:lnTo>
                    <a:pt x="0" y="0"/>
                  </a:lnTo>
                  <a:lnTo>
                    <a:pt x="0" y="1590293"/>
                  </a:lnTo>
                  <a:close/>
                </a:path>
              </a:pathLst>
            </a:custGeom>
            <a:ln w="12700">
              <a:solidFill>
                <a:srgbClr val="FFFFFF"/>
              </a:solidFill>
            </a:ln>
          </p:spPr>
          <p:txBody>
            <a:bodyPr wrap="square" lIns="0" tIns="0" rIns="0" bIns="0" rtlCol="0"/>
            <a:lstStyle/>
            <a:p>
              <a:endParaRPr/>
            </a:p>
          </p:txBody>
        </p:sp>
        <p:sp>
          <p:nvSpPr>
            <p:cNvPr id="8" name="object 8"/>
            <p:cNvSpPr/>
            <p:nvPr/>
          </p:nvSpPr>
          <p:spPr>
            <a:xfrm>
              <a:off x="1774698" y="1142237"/>
              <a:ext cx="455930" cy="1377315"/>
            </a:xfrm>
            <a:custGeom>
              <a:avLst/>
              <a:gdLst/>
              <a:ahLst/>
              <a:cxnLst/>
              <a:rect l="l" t="t" r="r" b="b"/>
              <a:pathLst>
                <a:path w="455930" h="1377314">
                  <a:moveTo>
                    <a:pt x="89154" y="1288554"/>
                  </a:moveTo>
                  <a:lnTo>
                    <a:pt x="0" y="1288554"/>
                  </a:lnTo>
                  <a:lnTo>
                    <a:pt x="0" y="1376934"/>
                  </a:lnTo>
                  <a:lnTo>
                    <a:pt x="89154" y="1376934"/>
                  </a:lnTo>
                  <a:lnTo>
                    <a:pt x="89154" y="1288554"/>
                  </a:lnTo>
                  <a:close/>
                </a:path>
                <a:path w="455930" h="1377314">
                  <a:moveTo>
                    <a:pt x="89154" y="1126998"/>
                  </a:moveTo>
                  <a:lnTo>
                    <a:pt x="0" y="1126998"/>
                  </a:lnTo>
                  <a:lnTo>
                    <a:pt x="0" y="1216152"/>
                  </a:lnTo>
                  <a:lnTo>
                    <a:pt x="89154" y="1216152"/>
                  </a:lnTo>
                  <a:lnTo>
                    <a:pt x="89154" y="1126998"/>
                  </a:lnTo>
                  <a:close/>
                </a:path>
                <a:path w="455930" h="1377314">
                  <a:moveTo>
                    <a:pt x="89154" y="966228"/>
                  </a:moveTo>
                  <a:lnTo>
                    <a:pt x="0" y="966228"/>
                  </a:lnTo>
                  <a:lnTo>
                    <a:pt x="0" y="1055370"/>
                  </a:lnTo>
                  <a:lnTo>
                    <a:pt x="89154" y="1055370"/>
                  </a:lnTo>
                  <a:lnTo>
                    <a:pt x="89154" y="966228"/>
                  </a:lnTo>
                  <a:close/>
                </a:path>
                <a:path w="455930" h="1377314">
                  <a:moveTo>
                    <a:pt x="89154" y="805434"/>
                  </a:moveTo>
                  <a:lnTo>
                    <a:pt x="0" y="805434"/>
                  </a:lnTo>
                  <a:lnTo>
                    <a:pt x="0" y="893826"/>
                  </a:lnTo>
                  <a:lnTo>
                    <a:pt x="89154" y="893826"/>
                  </a:lnTo>
                  <a:lnTo>
                    <a:pt x="89154" y="805434"/>
                  </a:lnTo>
                  <a:close/>
                </a:path>
                <a:path w="455930" h="1377314">
                  <a:moveTo>
                    <a:pt x="89154" y="643902"/>
                  </a:moveTo>
                  <a:lnTo>
                    <a:pt x="0" y="643902"/>
                  </a:lnTo>
                  <a:lnTo>
                    <a:pt x="0" y="733044"/>
                  </a:lnTo>
                  <a:lnTo>
                    <a:pt x="89154" y="733044"/>
                  </a:lnTo>
                  <a:lnTo>
                    <a:pt x="89154" y="643902"/>
                  </a:lnTo>
                  <a:close/>
                </a:path>
                <a:path w="455930" h="1377314">
                  <a:moveTo>
                    <a:pt x="89154" y="483108"/>
                  </a:moveTo>
                  <a:lnTo>
                    <a:pt x="0" y="483108"/>
                  </a:lnTo>
                  <a:lnTo>
                    <a:pt x="0" y="572262"/>
                  </a:lnTo>
                  <a:lnTo>
                    <a:pt x="89154" y="572262"/>
                  </a:lnTo>
                  <a:lnTo>
                    <a:pt x="89154" y="483108"/>
                  </a:lnTo>
                  <a:close/>
                </a:path>
                <a:path w="455930" h="1377314">
                  <a:moveTo>
                    <a:pt x="89154" y="321564"/>
                  </a:moveTo>
                  <a:lnTo>
                    <a:pt x="0" y="321564"/>
                  </a:lnTo>
                  <a:lnTo>
                    <a:pt x="0" y="410718"/>
                  </a:lnTo>
                  <a:lnTo>
                    <a:pt x="89154" y="410718"/>
                  </a:lnTo>
                  <a:lnTo>
                    <a:pt x="89154" y="321564"/>
                  </a:lnTo>
                  <a:close/>
                </a:path>
                <a:path w="455930" h="1377314">
                  <a:moveTo>
                    <a:pt x="89154" y="160782"/>
                  </a:moveTo>
                  <a:lnTo>
                    <a:pt x="0" y="160782"/>
                  </a:lnTo>
                  <a:lnTo>
                    <a:pt x="0" y="249936"/>
                  </a:lnTo>
                  <a:lnTo>
                    <a:pt x="89154" y="249936"/>
                  </a:lnTo>
                  <a:lnTo>
                    <a:pt x="89154" y="160782"/>
                  </a:lnTo>
                  <a:close/>
                </a:path>
                <a:path w="455930" h="1377314">
                  <a:moveTo>
                    <a:pt x="89154" y="0"/>
                  </a:moveTo>
                  <a:lnTo>
                    <a:pt x="0" y="0"/>
                  </a:lnTo>
                  <a:lnTo>
                    <a:pt x="0" y="88392"/>
                  </a:lnTo>
                  <a:lnTo>
                    <a:pt x="89154" y="88392"/>
                  </a:lnTo>
                  <a:lnTo>
                    <a:pt x="89154" y="0"/>
                  </a:lnTo>
                  <a:close/>
                </a:path>
                <a:path w="455930" h="1377314">
                  <a:moveTo>
                    <a:pt x="272034" y="1288554"/>
                  </a:moveTo>
                  <a:lnTo>
                    <a:pt x="183642" y="1288554"/>
                  </a:lnTo>
                  <a:lnTo>
                    <a:pt x="183642" y="1376934"/>
                  </a:lnTo>
                  <a:lnTo>
                    <a:pt x="272034" y="1376934"/>
                  </a:lnTo>
                  <a:lnTo>
                    <a:pt x="272034" y="1288554"/>
                  </a:lnTo>
                  <a:close/>
                </a:path>
                <a:path w="455930" h="1377314">
                  <a:moveTo>
                    <a:pt x="272034" y="1126998"/>
                  </a:moveTo>
                  <a:lnTo>
                    <a:pt x="183642" y="1126998"/>
                  </a:lnTo>
                  <a:lnTo>
                    <a:pt x="183642" y="1216152"/>
                  </a:lnTo>
                  <a:lnTo>
                    <a:pt x="272034" y="1216152"/>
                  </a:lnTo>
                  <a:lnTo>
                    <a:pt x="272034" y="1126998"/>
                  </a:lnTo>
                  <a:close/>
                </a:path>
                <a:path w="455930" h="1377314">
                  <a:moveTo>
                    <a:pt x="272034" y="966228"/>
                  </a:moveTo>
                  <a:lnTo>
                    <a:pt x="183642" y="966228"/>
                  </a:lnTo>
                  <a:lnTo>
                    <a:pt x="183642" y="1055370"/>
                  </a:lnTo>
                  <a:lnTo>
                    <a:pt x="272034" y="1055370"/>
                  </a:lnTo>
                  <a:lnTo>
                    <a:pt x="272034" y="966228"/>
                  </a:lnTo>
                  <a:close/>
                </a:path>
                <a:path w="455930" h="1377314">
                  <a:moveTo>
                    <a:pt x="272034" y="805434"/>
                  </a:moveTo>
                  <a:lnTo>
                    <a:pt x="183642" y="805434"/>
                  </a:lnTo>
                  <a:lnTo>
                    <a:pt x="183642" y="893826"/>
                  </a:lnTo>
                  <a:lnTo>
                    <a:pt x="272034" y="893826"/>
                  </a:lnTo>
                  <a:lnTo>
                    <a:pt x="272034" y="805434"/>
                  </a:lnTo>
                  <a:close/>
                </a:path>
                <a:path w="455930" h="1377314">
                  <a:moveTo>
                    <a:pt x="272034" y="643902"/>
                  </a:moveTo>
                  <a:lnTo>
                    <a:pt x="183642" y="643902"/>
                  </a:lnTo>
                  <a:lnTo>
                    <a:pt x="183642" y="733044"/>
                  </a:lnTo>
                  <a:lnTo>
                    <a:pt x="272034" y="733044"/>
                  </a:lnTo>
                  <a:lnTo>
                    <a:pt x="272034" y="643902"/>
                  </a:lnTo>
                  <a:close/>
                </a:path>
                <a:path w="455930" h="1377314">
                  <a:moveTo>
                    <a:pt x="272034" y="483108"/>
                  </a:moveTo>
                  <a:lnTo>
                    <a:pt x="183642" y="483108"/>
                  </a:lnTo>
                  <a:lnTo>
                    <a:pt x="183642" y="572262"/>
                  </a:lnTo>
                  <a:lnTo>
                    <a:pt x="272034" y="572262"/>
                  </a:lnTo>
                  <a:lnTo>
                    <a:pt x="272034" y="483108"/>
                  </a:lnTo>
                  <a:close/>
                </a:path>
                <a:path w="455930" h="1377314">
                  <a:moveTo>
                    <a:pt x="272034" y="321564"/>
                  </a:moveTo>
                  <a:lnTo>
                    <a:pt x="183642" y="321564"/>
                  </a:lnTo>
                  <a:lnTo>
                    <a:pt x="183642" y="410718"/>
                  </a:lnTo>
                  <a:lnTo>
                    <a:pt x="272034" y="410718"/>
                  </a:lnTo>
                  <a:lnTo>
                    <a:pt x="272034" y="321564"/>
                  </a:lnTo>
                  <a:close/>
                </a:path>
                <a:path w="455930" h="1377314">
                  <a:moveTo>
                    <a:pt x="272034" y="160782"/>
                  </a:moveTo>
                  <a:lnTo>
                    <a:pt x="183642" y="160782"/>
                  </a:lnTo>
                  <a:lnTo>
                    <a:pt x="183642" y="249936"/>
                  </a:lnTo>
                  <a:lnTo>
                    <a:pt x="272034" y="249936"/>
                  </a:lnTo>
                  <a:lnTo>
                    <a:pt x="272034" y="160782"/>
                  </a:lnTo>
                  <a:close/>
                </a:path>
                <a:path w="455930" h="1377314">
                  <a:moveTo>
                    <a:pt x="272034" y="0"/>
                  </a:moveTo>
                  <a:lnTo>
                    <a:pt x="183642" y="0"/>
                  </a:lnTo>
                  <a:lnTo>
                    <a:pt x="183642" y="88392"/>
                  </a:lnTo>
                  <a:lnTo>
                    <a:pt x="272034" y="88392"/>
                  </a:lnTo>
                  <a:lnTo>
                    <a:pt x="272034" y="0"/>
                  </a:lnTo>
                  <a:close/>
                </a:path>
                <a:path w="455930" h="1377314">
                  <a:moveTo>
                    <a:pt x="455676" y="1288554"/>
                  </a:moveTo>
                  <a:lnTo>
                    <a:pt x="366522" y="1288554"/>
                  </a:lnTo>
                  <a:lnTo>
                    <a:pt x="366522" y="1376934"/>
                  </a:lnTo>
                  <a:lnTo>
                    <a:pt x="455676" y="1376934"/>
                  </a:lnTo>
                  <a:lnTo>
                    <a:pt x="455676" y="1288554"/>
                  </a:lnTo>
                  <a:close/>
                </a:path>
                <a:path w="455930" h="1377314">
                  <a:moveTo>
                    <a:pt x="455676" y="1126998"/>
                  </a:moveTo>
                  <a:lnTo>
                    <a:pt x="366522" y="1126998"/>
                  </a:lnTo>
                  <a:lnTo>
                    <a:pt x="366522" y="1216152"/>
                  </a:lnTo>
                  <a:lnTo>
                    <a:pt x="455676" y="1216152"/>
                  </a:lnTo>
                  <a:lnTo>
                    <a:pt x="455676" y="1126998"/>
                  </a:lnTo>
                  <a:close/>
                </a:path>
                <a:path w="455930" h="1377314">
                  <a:moveTo>
                    <a:pt x="455676" y="966228"/>
                  </a:moveTo>
                  <a:lnTo>
                    <a:pt x="366522" y="966228"/>
                  </a:lnTo>
                  <a:lnTo>
                    <a:pt x="366522" y="1055370"/>
                  </a:lnTo>
                  <a:lnTo>
                    <a:pt x="455676" y="1055370"/>
                  </a:lnTo>
                  <a:lnTo>
                    <a:pt x="455676" y="966228"/>
                  </a:lnTo>
                  <a:close/>
                </a:path>
                <a:path w="455930" h="1377314">
                  <a:moveTo>
                    <a:pt x="455676" y="805434"/>
                  </a:moveTo>
                  <a:lnTo>
                    <a:pt x="366522" y="805434"/>
                  </a:lnTo>
                  <a:lnTo>
                    <a:pt x="366522" y="893826"/>
                  </a:lnTo>
                  <a:lnTo>
                    <a:pt x="455676" y="893826"/>
                  </a:lnTo>
                  <a:lnTo>
                    <a:pt x="455676" y="805434"/>
                  </a:lnTo>
                  <a:close/>
                </a:path>
                <a:path w="455930" h="1377314">
                  <a:moveTo>
                    <a:pt x="455676" y="643902"/>
                  </a:moveTo>
                  <a:lnTo>
                    <a:pt x="366522" y="643902"/>
                  </a:lnTo>
                  <a:lnTo>
                    <a:pt x="366522" y="733044"/>
                  </a:lnTo>
                  <a:lnTo>
                    <a:pt x="455676" y="733044"/>
                  </a:lnTo>
                  <a:lnTo>
                    <a:pt x="455676" y="643902"/>
                  </a:lnTo>
                  <a:close/>
                </a:path>
                <a:path w="455930" h="1377314">
                  <a:moveTo>
                    <a:pt x="455676" y="483108"/>
                  </a:moveTo>
                  <a:lnTo>
                    <a:pt x="366522" y="483108"/>
                  </a:lnTo>
                  <a:lnTo>
                    <a:pt x="366522" y="572262"/>
                  </a:lnTo>
                  <a:lnTo>
                    <a:pt x="455676" y="572262"/>
                  </a:lnTo>
                  <a:lnTo>
                    <a:pt x="455676" y="483108"/>
                  </a:lnTo>
                  <a:close/>
                </a:path>
                <a:path w="455930" h="1377314">
                  <a:moveTo>
                    <a:pt x="455676" y="321564"/>
                  </a:moveTo>
                  <a:lnTo>
                    <a:pt x="366522" y="321564"/>
                  </a:lnTo>
                  <a:lnTo>
                    <a:pt x="366522" y="410718"/>
                  </a:lnTo>
                  <a:lnTo>
                    <a:pt x="455676" y="410718"/>
                  </a:lnTo>
                  <a:lnTo>
                    <a:pt x="455676" y="321564"/>
                  </a:lnTo>
                  <a:close/>
                </a:path>
                <a:path w="455930" h="1377314">
                  <a:moveTo>
                    <a:pt x="455676" y="160782"/>
                  </a:moveTo>
                  <a:lnTo>
                    <a:pt x="366522" y="160782"/>
                  </a:lnTo>
                  <a:lnTo>
                    <a:pt x="366522" y="249936"/>
                  </a:lnTo>
                  <a:lnTo>
                    <a:pt x="455676" y="249936"/>
                  </a:lnTo>
                  <a:lnTo>
                    <a:pt x="455676" y="160782"/>
                  </a:lnTo>
                  <a:close/>
                </a:path>
                <a:path w="455930" h="1377314">
                  <a:moveTo>
                    <a:pt x="455676" y="0"/>
                  </a:moveTo>
                  <a:lnTo>
                    <a:pt x="366522" y="0"/>
                  </a:lnTo>
                  <a:lnTo>
                    <a:pt x="366522" y="88392"/>
                  </a:lnTo>
                  <a:lnTo>
                    <a:pt x="455676" y="88392"/>
                  </a:lnTo>
                  <a:lnTo>
                    <a:pt x="455676" y="0"/>
                  </a:lnTo>
                  <a:close/>
                </a:path>
              </a:pathLst>
            </a:custGeom>
            <a:solidFill>
              <a:srgbClr val="FFFFFF"/>
            </a:solidFill>
          </p:spPr>
          <p:txBody>
            <a:bodyPr wrap="square" lIns="0" tIns="0" rIns="0" bIns="0" rtlCol="0"/>
            <a:lstStyle/>
            <a:p>
              <a:endParaRPr/>
            </a:p>
          </p:txBody>
        </p:sp>
      </p:grpSp>
      <p:grpSp>
        <p:nvGrpSpPr>
          <p:cNvPr id="9" name="object 9"/>
          <p:cNvGrpSpPr/>
          <p:nvPr/>
        </p:nvGrpSpPr>
        <p:grpSpPr>
          <a:xfrm>
            <a:off x="2429382" y="1915795"/>
            <a:ext cx="601980" cy="720725"/>
            <a:chOff x="2429382" y="1915795"/>
            <a:chExt cx="601980" cy="720725"/>
          </a:xfrm>
        </p:grpSpPr>
        <p:sp>
          <p:nvSpPr>
            <p:cNvPr id="10" name="object 10"/>
            <p:cNvSpPr/>
            <p:nvPr/>
          </p:nvSpPr>
          <p:spPr>
            <a:xfrm>
              <a:off x="2435732" y="1922145"/>
              <a:ext cx="589280" cy="708025"/>
            </a:xfrm>
            <a:custGeom>
              <a:avLst/>
              <a:gdLst/>
              <a:ahLst/>
              <a:cxnLst/>
              <a:rect l="l" t="t" r="r" b="b"/>
              <a:pathLst>
                <a:path w="589280" h="708025">
                  <a:moveTo>
                    <a:pt x="0" y="707898"/>
                  </a:moveTo>
                  <a:lnTo>
                    <a:pt x="589026" y="707898"/>
                  </a:lnTo>
                  <a:lnTo>
                    <a:pt x="589026" y="0"/>
                  </a:lnTo>
                  <a:lnTo>
                    <a:pt x="0" y="0"/>
                  </a:lnTo>
                  <a:lnTo>
                    <a:pt x="0" y="707898"/>
                  </a:lnTo>
                  <a:close/>
                </a:path>
              </a:pathLst>
            </a:custGeom>
            <a:ln w="12700">
              <a:solidFill>
                <a:srgbClr val="FFFFFF"/>
              </a:solidFill>
            </a:ln>
          </p:spPr>
          <p:txBody>
            <a:bodyPr wrap="square" lIns="0" tIns="0" rIns="0" bIns="0" rtlCol="0"/>
            <a:lstStyle/>
            <a:p>
              <a:endParaRPr/>
            </a:p>
          </p:txBody>
        </p:sp>
        <p:sp>
          <p:nvSpPr>
            <p:cNvPr id="11" name="object 11"/>
            <p:cNvSpPr/>
            <p:nvPr/>
          </p:nvSpPr>
          <p:spPr>
            <a:xfrm>
              <a:off x="2506218" y="1991880"/>
              <a:ext cx="455930" cy="591820"/>
            </a:xfrm>
            <a:custGeom>
              <a:avLst/>
              <a:gdLst/>
              <a:ahLst/>
              <a:cxnLst/>
              <a:rect l="l" t="t" r="r" b="b"/>
              <a:pathLst>
                <a:path w="455930" h="591819">
                  <a:moveTo>
                    <a:pt x="88392" y="502145"/>
                  </a:moveTo>
                  <a:lnTo>
                    <a:pt x="0" y="502145"/>
                  </a:lnTo>
                  <a:lnTo>
                    <a:pt x="0" y="591299"/>
                  </a:lnTo>
                  <a:lnTo>
                    <a:pt x="88392" y="591299"/>
                  </a:lnTo>
                  <a:lnTo>
                    <a:pt x="88392" y="502145"/>
                  </a:lnTo>
                  <a:close/>
                </a:path>
                <a:path w="455930" h="591819">
                  <a:moveTo>
                    <a:pt x="88392" y="324612"/>
                  </a:moveTo>
                  <a:lnTo>
                    <a:pt x="0" y="324612"/>
                  </a:lnTo>
                  <a:lnTo>
                    <a:pt x="0" y="413753"/>
                  </a:lnTo>
                  <a:lnTo>
                    <a:pt x="88392" y="413753"/>
                  </a:lnTo>
                  <a:lnTo>
                    <a:pt x="88392" y="324612"/>
                  </a:lnTo>
                  <a:close/>
                </a:path>
                <a:path w="455930" h="591819">
                  <a:moveTo>
                    <a:pt x="88392" y="169913"/>
                  </a:moveTo>
                  <a:lnTo>
                    <a:pt x="0" y="169913"/>
                  </a:lnTo>
                  <a:lnTo>
                    <a:pt x="0" y="259067"/>
                  </a:lnTo>
                  <a:lnTo>
                    <a:pt x="88392" y="259067"/>
                  </a:lnTo>
                  <a:lnTo>
                    <a:pt x="88392" y="169913"/>
                  </a:lnTo>
                  <a:close/>
                </a:path>
                <a:path w="455930" h="591819">
                  <a:moveTo>
                    <a:pt x="88392" y="0"/>
                  </a:moveTo>
                  <a:lnTo>
                    <a:pt x="0" y="0"/>
                  </a:lnTo>
                  <a:lnTo>
                    <a:pt x="0" y="89141"/>
                  </a:lnTo>
                  <a:lnTo>
                    <a:pt x="88392" y="89141"/>
                  </a:lnTo>
                  <a:lnTo>
                    <a:pt x="88392" y="0"/>
                  </a:lnTo>
                  <a:close/>
                </a:path>
                <a:path w="455930" h="591819">
                  <a:moveTo>
                    <a:pt x="272034" y="502145"/>
                  </a:moveTo>
                  <a:lnTo>
                    <a:pt x="182880" y="502145"/>
                  </a:lnTo>
                  <a:lnTo>
                    <a:pt x="182880" y="591299"/>
                  </a:lnTo>
                  <a:lnTo>
                    <a:pt x="272034" y="591299"/>
                  </a:lnTo>
                  <a:lnTo>
                    <a:pt x="272034" y="502145"/>
                  </a:lnTo>
                  <a:close/>
                </a:path>
                <a:path w="455930" h="591819">
                  <a:moveTo>
                    <a:pt x="272034" y="324612"/>
                  </a:moveTo>
                  <a:lnTo>
                    <a:pt x="182880" y="324612"/>
                  </a:lnTo>
                  <a:lnTo>
                    <a:pt x="182880" y="413753"/>
                  </a:lnTo>
                  <a:lnTo>
                    <a:pt x="272034" y="413753"/>
                  </a:lnTo>
                  <a:lnTo>
                    <a:pt x="272034" y="324612"/>
                  </a:lnTo>
                  <a:close/>
                </a:path>
                <a:path w="455930" h="591819">
                  <a:moveTo>
                    <a:pt x="272034" y="169913"/>
                  </a:moveTo>
                  <a:lnTo>
                    <a:pt x="182880" y="169913"/>
                  </a:lnTo>
                  <a:lnTo>
                    <a:pt x="182880" y="259067"/>
                  </a:lnTo>
                  <a:lnTo>
                    <a:pt x="272034" y="259067"/>
                  </a:lnTo>
                  <a:lnTo>
                    <a:pt x="272034" y="169913"/>
                  </a:lnTo>
                  <a:close/>
                </a:path>
                <a:path w="455930" h="591819">
                  <a:moveTo>
                    <a:pt x="272034" y="0"/>
                  </a:moveTo>
                  <a:lnTo>
                    <a:pt x="182880" y="0"/>
                  </a:lnTo>
                  <a:lnTo>
                    <a:pt x="182880" y="89141"/>
                  </a:lnTo>
                  <a:lnTo>
                    <a:pt x="272034" y="89141"/>
                  </a:lnTo>
                  <a:lnTo>
                    <a:pt x="272034" y="0"/>
                  </a:lnTo>
                  <a:close/>
                </a:path>
                <a:path w="455930" h="591819">
                  <a:moveTo>
                    <a:pt x="455676" y="502145"/>
                  </a:moveTo>
                  <a:lnTo>
                    <a:pt x="366522" y="502145"/>
                  </a:lnTo>
                  <a:lnTo>
                    <a:pt x="366522" y="591299"/>
                  </a:lnTo>
                  <a:lnTo>
                    <a:pt x="455676" y="591299"/>
                  </a:lnTo>
                  <a:lnTo>
                    <a:pt x="455676" y="502145"/>
                  </a:lnTo>
                  <a:close/>
                </a:path>
                <a:path w="455930" h="591819">
                  <a:moveTo>
                    <a:pt x="455676" y="324612"/>
                  </a:moveTo>
                  <a:lnTo>
                    <a:pt x="366522" y="324612"/>
                  </a:lnTo>
                  <a:lnTo>
                    <a:pt x="366522" y="413753"/>
                  </a:lnTo>
                  <a:lnTo>
                    <a:pt x="455676" y="413753"/>
                  </a:lnTo>
                  <a:lnTo>
                    <a:pt x="455676" y="324612"/>
                  </a:lnTo>
                  <a:close/>
                </a:path>
                <a:path w="455930" h="591819">
                  <a:moveTo>
                    <a:pt x="455676" y="169913"/>
                  </a:moveTo>
                  <a:lnTo>
                    <a:pt x="366522" y="169913"/>
                  </a:lnTo>
                  <a:lnTo>
                    <a:pt x="366522" y="259067"/>
                  </a:lnTo>
                  <a:lnTo>
                    <a:pt x="455676" y="259067"/>
                  </a:lnTo>
                  <a:lnTo>
                    <a:pt x="455676" y="169913"/>
                  </a:lnTo>
                  <a:close/>
                </a:path>
                <a:path w="455930" h="591819">
                  <a:moveTo>
                    <a:pt x="455676" y="0"/>
                  </a:moveTo>
                  <a:lnTo>
                    <a:pt x="366522" y="0"/>
                  </a:lnTo>
                  <a:lnTo>
                    <a:pt x="366522" y="89141"/>
                  </a:lnTo>
                  <a:lnTo>
                    <a:pt x="455676" y="89141"/>
                  </a:lnTo>
                  <a:lnTo>
                    <a:pt x="455676" y="0"/>
                  </a:lnTo>
                  <a:close/>
                </a:path>
              </a:pathLst>
            </a:custGeom>
            <a:solidFill>
              <a:srgbClr val="FFFFFF"/>
            </a:solidFill>
          </p:spPr>
          <p:txBody>
            <a:bodyPr wrap="square" lIns="0" tIns="0" rIns="0" bIns="0" rtlCol="0"/>
            <a:lstStyle/>
            <a:p>
              <a:endParaRPr/>
            </a:p>
          </p:txBody>
        </p:sp>
      </p:grpSp>
      <p:sp>
        <p:nvSpPr>
          <p:cNvPr id="12" name="object 12"/>
          <p:cNvSpPr txBox="1">
            <a:spLocks noGrp="1"/>
          </p:cNvSpPr>
          <p:nvPr>
            <p:ph type="title"/>
          </p:nvPr>
        </p:nvSpPr>
        <p:spPr>
          <a:xfrm>
            <a:off x="1576069" y="2410225"/>
            <a:ext cx="9149715" cy="1153160"/>
          </a:xfrm>
          <a:prstGeom prst="rect">
            <a:avLst/>
          </a:prstGeom>
        </p:spPr>
        <p:txBody>
          <a:bodyPr vert="horz" wrap="square" lIns="0" tIns="208280" rIns="0" bIns="0" rtlCol="0">
            <a:spAutoFit/>
          </a:bodyPr>
          <a:lstStyle/>
          <a:p>
            <a:pPr marL="12700">
              <a:lnSpc>
                <a:spcPct val="100000"/>
              </a:lnSpc>
              <a:spcBef>
                <a:spcPts val="1640"/>
              </a:spcBef>
            </a:pPr>
            <a:r>
              <a:rPr sz="4000">
                <a:solidFill>
                  <a:srgbClr val="FFFFFF"/>
                </a:solidFill>
              </a:rPr>
              <a:t>Bajaj</a:t>
            </a:r>
            <a:r>
              <a:rPr sz="4000" spc="-5">
                <a:solidFill>
                  <a:srgbClr val="FFFFFF"/>
                </a:solidFill>
              </a:rPr>
              <a:t> </a:t>
            </a:r>
            <a:r>
              <a:rPr sz="4000">
                <a:solidFill>
                  <a:srgbClr val="FFFFFF"/>
                </a:solidFill>
              </a:rPr>
              <a:t>Finserv</a:t>
            </a:r>
            <a:r>
              <a:rPr sz="4000" spc="-10">
                <a:solidFill>
                  <a:srgbClr val="FFFFFF"/>
                </a:solidFill>
              </a:rPr>
              <a:t> </a:t>
            </a:r>
            <a:r>
              <a:rPr sz="4000">
                <a:solidFill>
                  <a:srgbClr val="FFFFFF"/>
                </a:solidFill>
              </a:rPr>
              <a:t>Large</a:t>
            </a:r>
            <a:r>
              <a:rPr sz="4000" spc="5">
                <a:solidFill>
                  <a:srgbClr val="FFFFFF"/>
                </a:solidFill>
              </a:rPr>
              <a:t> </a:t>
            </a:r>
            <a:r>
              <a:rPr sz="4000">
                <a:solidFill>
                  <a:srgbClr val="FFFFFF"/>
                </a:solidFill>
              </a:rPr>
              <a:t>and</a:t>
            </a:r>
            <a:r>
              <a:rPr sz="4000" spc="-20">
                <a:solidFill>
                  <a:srgbClr val="FFFFFF"/>
                </a:solidFill>
              </a:rPr>
              <a:t> </a:t>
            </a:r>
            <a:r>
              <a:rPr sz="4000">
                <a:solidFill>
                  <a:srgbClr val="FFFFFF"/>
                </a:solidFill>
              </a:rPr>
              <a:t>Mid Cap</a:t>
            </a:r>
            <a:r>
              <a:rPr sz="4000" spc="-15">
                <a:solidFill>
                  <a:srgbClr val="FFFFFF"/>
                </a:solidFill>
              </a:rPr>
              <a:t> </a:t>
            </a:r>
            <a:r>
              <a:rPr sz="4000" spc="-20">
                <a:solidFill>
                  <a:srgbClr val="FFFFFF"/>
                </a:solidFill>
              </a:rPr>
              <a:t>Fund</a:t>
            </a:r>
            <a:endParaRPr sz="4000"/>
          </a:p>
          <a:p>
            <a:pPr marL="91440">
              <a:lnSpc>
                <a:spcPct val="100000"/>
              </a:lnSpc>
              <a:spcBef>
                <a:spcPts val="615"/>
              </a:spcBef>
            </a:pPr>
            <a:r>
              <a:rPr sz="1600" b="0">
                <a:solidFill>
                  <a:srgbClr val="FFFFFF"/>
                </a:solidFill>
                <a:latin typeface="Rubik Light"/>
                <a:cs typeface="Rubik Light"/>
              </a:rPr>
              <a:t>(An</a:t>
            </a:r>
            <a:r>
              <a:rPr sz="1600" b="0" spc="-10">
                <a:solidFill>
                  <a:srgbClr val="FFFFFF"/>
                </a:solidFill>
                <a:latin typeface="Rubik Light"/>
                <a:cs typeface="Rubik Light"/>
              </a:rPr>
              <a:t> </a:t>
            </a:r>
            <a:r>
              <a:rPr sz="1600" b="0">
                <a:solidFill>
                  <a:srgbClr val="FFFFFF"/>
                </a:solidFill>
                <a:latin typeface="Rubik Light"/>
                <a:cs typeface="Rubik Light"/>
              </a:rPr>
              <a:t>open</a:t>
            </a:r>
            <a:r>
              <a:rPr sz="1600" b="0" spc="-15">
                <a:solidFill>
                  <a:srgbClr val="FFFFFF"/>
                </a:solidFill>
                <a:latin typeface="Rubik Light"/>
                <a:cs typeface="Rubik Light"/>
              </a:rPr>
              <a:t> </a:t>
            </a:r>
            <a:r>
              <a:rPr sz="1600" b="0">
                <a:solidFill>
                  <a:srgbClr val="FFFFFF"/>
                </a:solidFill>
                <a:latin typeface="Rubik Light"/>
                <a:cs typeface="Rubik Light"/>
              </a:rPr>
              <a:t>ended</a:t>
            </a:r>
            <a:r>
              <a:rPr sz="1600" b="0" spc="-5">
                <a:solidFill>
                  <a:srgbClr val="FFFFFF"/>
                </a:solidFill>
                <a:latin typeface="Rubik Light"/>
                <a:cs typeface="Rubik Light"/>
              </a:rPr>
              <a:t> </a:t>
            </a:r>
            <a:r>
              <a:rPr sz="1600" b="0">
                <a:solidFill>
                  <a:srgbClr val="FFFFFF"/>
                </a:solidFill>
                <a:latin typeface="Rubik Light"/>
                <a:cs typeface="Rubik Light"/>
              </a:rPr>
              <a:t>equity</a:t>
            </a:r>
            <a:r>
              <a:rPr sz="1600" b="0" spc="-15">
                <a:solidFill>
                  <a:srgbClr val="FFFFFF"/>
                </a:solidFill>
                <a:latin typeface="Rubik Light"/>
                <a:cs typeface="Rubik Light"/>
              </a:rPr>
              <a:t> </a:t>
            </a:r>
            <a:r>
              <a:rPr sz="1600" b="0">
                <a:solidFill>
                  <a:srgbClr val="FFFFFF"/>
                </a:solidFill>
                <a:latin typeface="Rubik Light"/>
                <a:cs typeface="Rubik Light"/>
              </a:rPr>
              <a:t>scheme investing</a:t>
            </a:r>
            <a:r>
              <a:rPr sz="1600" b="0" spc="10">
                <a:solidFill>
                  <a:srgbClr val="FFFFFF"/>
                </a:solidFill>
                <a:latin typeface="Rubik Light"/>
                <a:cs typeface="Rubik Light"/>
              </a:rPr>
              <a:t> </a:t>
            </a:r>
            <a:r>
              <a:rPr sz="1600" b="0">
                <a:solidFill>
                  <a:srgbClr val="FFFFFF"/>
                </a:solidFill>
                <a:latin typeface="Rubik Light"/>
                <a:cs typeface="Rubik Light"/>
              </a:rPr>
              <a:t>in</a:t>
            </a:r>
            <a:r>
              <a:rPr sz="1600" b="0" spc="-5">
                <a:solidFill>
                  <a:srgbClr val="FFFFFF"/>
                </a:solidFill>
                <a:latin typeface="Rubik Light"/>
                <a:cs typeface="Rubik Light"/>
              </a:rPr>
              <a:t> </a:t>
            </a:r>
            <a:r>
              <a:rPr sz="1600" b="0">
                <a:solidFill>
                  <a:srgbClr val="FFFFFF"/>
                </a:solidFill>
                <a:latin typeface="Rubik Light"/>
                <a:cs typeface="Rubik Light"/>
              </a:rPr>
              <a:t>both</a:t>
            </a:r>
            <a:r>
              <a:rPr sz="1600" b="0" spc="-15">
                <a:solidFill>
                  <a:srgbClr val="FFFFFF"/>
                </a:solidFill>
                <a:latin typeface="Rubik Light"/>
                <a:cs typeface="Rubik Light"/>
              </a:rPr>
              <a:t> </a:t>
            </a:r>
            <a:r>
              <a:rPr sz="1600" b="0">
                <a:solidFill>
                  <a:srgbClr val="FFFFFF"/>
                </a:solidFill>
                <a:latin typeface="Rubik Light"/>
                <a:cs typeface="Rubik Light"/>
              </a:rPr>
              <a:t>large cap</a:t>
            </a:r>
            <a:r>
              <a:rPr sz="1600" b="0" spc="-5">
                <a:solidFill>
                  <a:srgbClr val="FFFFFF"/>
                </a:solidFill>
                <a:latin typeface="Rubik Light"/>
                <a:cs typeface="Rubik Light"/>
              </a:rPr>
              <a:t> </a:t>
            </a:r>
            <a:r>
              <a:rPr sz="1600" b="0">
                <a:solidFill>
                  <a:srgbClr val="FFFFFF"/>
                </a:solidFill>
                <a:latin typeface="Rubik Light"/>
                <a:cs typeface="Rubik Light"/>
              </a:rPr>
              <a:t>and mid</a:t>
            </a:r>
            <a:r>
              <a:rPr sz="1600" b="0" spc="-10">
                <a:solidFill>
                  <a:srgbClr val="FFFFFF"/>
                </a:solidFill>
                <a:latin typeface="Rubik Light"/>
                <a:cs typeface="Rubik Light"/>
              </a:rPr>
              <a:t> </a:t>
            </a:r>
            <a:r>
              <a:rPr sz="1600" b="0">
                <a:solidFill>
                  <a:srgbClr val="FFFFFF"/>
                </a:solidFill>
                <a:latin typeface="Rubik Light"/>
                <a:cs typeface="Rubik Light"/>
              </a:rPr>
              <a:t>cap </a:t>
            </a:r>
            <a:r>
              <a:rPr sz="1600" b="0" spc="-10">
                <a:solidFill>
                  <a:srgbClr val="FFFFFF"/>
                </a:solidFill>
                <a:latin typeface="Rubik Light"/>
                <a:cs typeface="Rubik Light"/>
              </a:rPr>
              <a:t>stocks)</a:t>
            </a:r>
            <a:endParaRPr sz="1600">
              <a:latin typeface="Rubik Light"/>
              <a:cs typeface="Rubik Light"/>
            </a:endParaRPr>
          </a:p>
        </p:txBody>
      </p:sp>
      <p:sp>
        <p:nvSpPr>
          <p:cNvPr id="13" name="object 13"/>
          <p:cNvSpPr/>
          <p:nvPr/>
        </p:nvSpPr>
        <p:spPr>
          <a:xfrm>
            <a:off x="1748282" y="4617846"/>
            <a:ext cx="823594" cy="499745"/>
          </a:xfrm>
          <a:custGeom>
            <a:avLst/>
            <a:gdLst/>
            <a:ahLst/>
            <a:cxnLst/>
            <a:rect l="l" t="t" r="r" b="b"/>
            <a:pathLst>
              <a:path w="823594" h="499745">
                <a:moveTo>
                  <a:pt x="784351" y="0"/>
                </a:moveTo>
                <a:lnTo>
                  <a:pt x="657860" y="0"/>
                </a:lnTo>
                <a:lnTo>
                  <a:pt x="643026" y="1121"/>
                </a:lnTo>
                <a:lnTo>
                  <a:pt x="602789" y="27179"/>
                </a:lnTo>
                <a:lnTo>
                  <a:pt x="438531" y="434339"/>
                </a:lnTo>
                <a:lnTo>
                  <a:pt x="435770" y="440701"/>
                </a:lnTo>
                <a:lnTo>
                  <a:pt x="433784" y="447039"/>
                </a:lnTo>
                <a:lnTo>
                  <a:pt x="432583" y="453378"/>
                </a:lnTo>
                <a:lnTo>
                  <a:pt x="432181" y="459739"/>
                </a:lnTo>
                <a:lnTo>
                  <a:pt x="432917" y="467810"/>
                </a:lnTo>
                <a:lnTo>
                  <a:pt x="464171" y="499028"/>
                </a:lnTo>
                <a:lnTo>
                  <a:pt x="472313" y="499744"/>
                </a:lnTo>
                <a:lnTo>
                  <a:pt x="691515" y="499744"/>
                </a:lnTo>
                <a:lnTo>
                  <a:pt x="732663" y="487904"/>
                </a:lnTo>
                <a:lnTo>
                  <a:pt x="755872" y="455977"/>
                </a:lnTo>
                <a:lnTo>
                  <a:pt x="822325" y="48513"/>
                </a:lnTo>
                <a:lnTo>
                  <a:pt x="823422" y="38469"/>
                </a:lnTo>
                <a:lnTo>
                  <a:pt x="822531" y="29305"/>
                </a:lnTo>
                <a:lnTo>
                  <a:pt x="793347" y="857"/>
                </a:lnTo>
                <a:lnTo>
                  <a:pt x="784351" y="0"/>
                </a:lnTo>
                <a:close/>
              </a:path>
              <a:path w="823594" h="499745">
                <a:moveTo>
                  <a:pt x="352044" y="0"/>
                </a:moveTo>
                <a:lnTo>
                  <a:pt x="225551" y="0"/>
                </a:lnTo>
                <a:lnTo>
                  <a:pt x="210738" y="1121"/>
                </a:lnTo>
                <a:lnTo>
                  <a:pt x="170729" y="27179"/>
                </a:lnTo>
                <a:lnTo>
                  <a:pt x="6350" y="434339"/>
                </a:lnTo>
                <a:lnTo>
                  <a:pt x="3536" y="440701"/>
                </a:lnTo>
                <a:lnTo>
                  <a:pt x="1555" y="447039"/>
                </a:lnTo>
                <a:lnTo>
                  <a:pt x="384" y="453378"/>
                </a:lnTo>
                <a:lnTo>
                  <a:pt x="0" y="459739"/>
                </a:lnTo>
                <a:lnTo>
                  <a:pt x="716" y="467810"/>
                </a:lnTo>
                <a:lnTo>
                  <a:pt x="31934" y="499028"/>
                </a:lnTo>
                <a:lnTo>
                  <a:pt x="40005" y="499744"/>
                </a:lnTo>
                <a:lnTo>
                  <a:pt x="259334" y="499744"/>
                </a:lnTo>
                <a:lnTo>
                  <a:pt x="301071" y="487904"/>
                </a:lnTo>
                <a:lnTo>
                  <a:pt x="324945" y="455977"/>
                </a:lnTo>
                <a:lnTo>
                  <a:pt x="330962" y="430148"/>
                </a:lnTo>
                <a:lnTo>
                  <a:pt x="390017" y="48513"/>
                </a:lnTo>
                <a:lnTo>
                  <a:pt x="391134" y="38469"/>
                </a:lnTo>
                <a:lnTo>
                  <a:pt x="390286" y="29305"/>
                </a:lnTo>
                <a:lnTo>
                  <a:pt x="387463" y="21046"/>
                </a:lnTo>
                <a:lnTo>
                  <a:pt x="382650" y="13715"/>
                </a:lnTo>
                <a:lnTo>
                  <a:pt x="376386" y="7715"/>
                </a:lnTo>
                <a:lnTo>
                  <a:pt x="369204" y="3428"/>
                </a:lnTo>
                <a:lnTo>
                  <a:pt x="361094" y="857"/>
                </a:lnTo>
                <a:lnTo>
                  <a:pt x="352044" y="0"/>
                </a:lnTo>
                <a:close/>
              </a:path>
            </a:pathLst>
          </a:custGeom>
          <a:solidFill>
            <a:srgbClr val="FFFFFF">
              <a:alpha val="27842"/>
            </a:srgbClr>
          </a:solidFill>
        </p:spPr>
        <p:txBody>
          <a:bodyPr wrap="square" lIns="0" tIns="0" rIns="0" bIns="0" rtlCol="0"/>
          <a:lstStyle/>
          <a:p>
            <a:endParaRPr/>
          </a:p>
        </p:txBody>
      </p:sp>
      <p:sp>
        <p:nvSpPr>
          <p:cNvPr id="14" name="object 14"/>
          <p:cNvSpPr txBox="1"/>
          <p:nvPr/>
        </p:nvSpPr>
        <p:spPr>
          <a:xfrm>
            <a:off x="1774698" y="5108700"/>
            <a:ext cx="8517464" cy="617855"/>
          </a:xfrm>
          <a:prstGeom prst="rect">
            <a:avLst/>
          </a:prstGeom>
        </p:spPr>
        <p:txBody>
          <a:bodyPr vert="horz" wrap="square" lIns="0" tIns="64769" rIns="0" bIns="0" rtlCol="0">
            <a:spAutoFit/>
          </a:bodyPr>
          <a:lstStyle/>
          <a:p>
            <a:pPr marL="12700">
              <a:lnSpc>
                <a:spcPct val="100000"/>
              </a:lnSpc>
              <a:spcBef>
                <a:spcPts val="509"/>
              </a:spcBef>
            </a:pPr>
            <a:r>
              <a:rPr sz="1600" b="0">
                <a:solidFill>
                  <a:srgbClr val="FFFFFF"/>
                </a:solidFill>
                <a:latin typeface="Rubik Light"/>
                <a:cs typeface="Rubik Light"/>
              </a:rPr>
              <a:t>“My</a:t>
            </a:r>
            <a:r>
              <a:rPr sz="1600" b="0" spc="-25">
                <a:solidFill>
                  <a:srgbClr val="FFFFFF"/>
                </a:solidFill>
                <a:latin typeface="Rubik Light"/>
                <a:cs typeface="Rubik Light"/>
              </a:rPr>
              <a:t> </a:t>
            </a:r>
            <a:r>
              <a:rPr sz="1600" b="0">
                <a:solidFill>
                  <a:srgbClr val="FFFFFF"/>
                </a:solidFill>
                <a:latin typeface="Rubik Light"/>
                <a:cs typeface="Rubik Light"/>
              </a:rPr>
              <a:t>idea</a:t>
            </a:r>
            <a:r>
              <a:rPr sz="1600" b="0" spc="-5">
                <a:solidFill>
                  <a:srgbClr val="FFFFFF"/>
                </a:solidFill>
                <a:latin typeface="Rubik Light"/>
                <a:cs typeface="Rubik Light"/>
              </a:rPr>
              <a:t> </a:t>
            </a:r>
            <a:r>
              <a:rPr sz="1600" b="0">
                <a:solidFill>
                  <a:srgbClr val="FFFFFF"/>
                </a:solidFill>
                <a:latin typeface="Rubik Light"/>
                <a:cs typeface="Rubik Light"/>
              </a:rPr>
              <a:t>of</a:t>
            </a:r>
            <a:r>
              <a:rPr sz="1600" b="0" spc="-15">
                <a:solidFill>
                  <a:srgbClr val="FFFFFF"/>
                </a:solidFill>
                <a:latin typeface="Rubik Light"/>
                <a:cs typeface="Rubik Light"/>
              </a:rPr>
              <a:t> </a:t>
            </a:r>
            <a:r>
              <a:rPr sz="1600" b="0">
                <a:solidFill>
                  <a:srgbClr val="FFFFFF"/>
                </a:solidFill>
                <a:latin typeface="Rubik Light"/>
                <a:cs typeface="Rubik Light"/>
              </a:rPr>
              <a:t>a</a:t>
            </a:r>
            <a:r>
              <a:rPr sz="1600" b="0" spc="-5">
                <a:solidFill>
                  <a:srgbClr val="FFFFFF"/>
                </a:solidFill>
                <a:latin typeface="Rubik Light"/>
                <a:cs typeface="Rubik Light"/>
              </a:rPr>
              <a:t> </a:t>
            </a:r>
            <a:r>
              <a:rPr sz="1600" b="0">
                <a:solidFill>
                  <a:srgbClr val="FFFFFF"/>
                </a:solidFill>
                <a:latin typeface="Rubik Light"/>
                <a:cs typeface="Rubik Light"/>
              </a:rPr>
              <a:t>great</a:t>
            </a:r>
            <a:r>
              <a:rPr sz="1600" b="0" spc="-5">
                <a:solidFill>
                  <a:srgbClr val="FFFFFF"/>
                </a:solidFill>
                <a:latin typeface="Rubik Light"/>
                <a:cs typeface="Rubik Light"/>
              </a:rPr>
              <a:t> </a:t>
            </a:r>
            <a:r>
              <a:rPr sz="1600" b="0">
                <a:solidFill>
                  <a:srgbClr val="FFFFFF"/>
                </a:solidFill>
                <a:latin typeface="Rubik Light"/>
                <a:cs typeface="Rubik Light"/>
              </a:rPr>
              <a:t>business is</a:t>
            </a:r>
            <a:r>
              <a:rPr sz="1600" b="0" spc="-10">
                <a:solidFill>
                  <a:srgbClr val="FFFFFF"/>
                </a:solidFill>
                <a:latin typeface="Rubik Light"/>
                <a:cs typeface="Rubik Light"/>
              </a:rPr>
              <a:t> </a:t>
            </a:r>
            <a:r>
              <a:rPr sz="1600" b="0">
                <a:solidFill>
                  <a:srgbClr val="FFFFFF"/>
                </a:solidFill>
                <a:latin typeface="Rubik Light"/>
                <a:cs typeface="Rubik Light"/>
              </a:rPr>
              <a:t>one</a:t>
            </a:r>
            <a:r>
              <a:rPr sz="1600" b="0" spc="-5">
                <a:solidFill>
                  <a:srgbClr val="FFFFFF"/>
                </a:solidFill>
                <a:latin typeface="Rubik Light"/>
                <a:cs typeface="Rubik Light"/>
              </a:rPr>
              <a:t> </a:t>
            </a:r>
            <a:r>
              <a:rPr sz="1600" b="0">
                <a:solidFill>
                  <a:srgbClr val="FFFFFF"/>
                </a:solidFill>
                <a:latin typeface="Rubik Light"/>
                <a:cs typeface="Rubik Light"/>
              </a:rPr>
              <a:t>that has a</a:t>
            </a:r>
            <a:r>
              <a:rPr sz="1600" b="0" spc="-10">
                <a:solidFill>
                  <a:srgbClr val="FFFFFF"/>
                </a:solidFill>
                <a:latin typeface="Rubik Light"/>
                <a:cs typeface="Rubik Light"/>
              </a:rPr>
              <a:t> </a:t>
            </a:r>
            <a:r>
              <a:rPr sz="1600" b="0">
                <a:solidFill>
                  <a:srgbClr val="FFFFFF"/>
                </a:solidFill>
                <a:latin typeface="Rubik Light"/>
                <a:cs typeface="Rubik Light"/>
              </a:rPr>
              <a:t>shortage of</a:t>
            </a:r>
            <a:r>
              <a:rPr sz="1600" b="0" spc="-15">
                <a:solidFill>
                  <a:srgbClr val="FFFFFF"/>
                </a:solidFill>
                <a:latin typeface="Rubik Light"/>
                <a:cs typeface="Rubik Light"/>
              </a:rPr>
              <a:t> </a:t>
            </a:r>
            <a:r>
              <a:rPr sz="1600" b="0" spc="-10">
                <a:solidFill>
                  <a:srgbClr val="FFFFFF"/>
                </a:solidFill>
                <a:latin typeface="Rubik Light"/>
                <a:cs typeface="Rubik Light"/>
              </a:rPr>
              <a:t>competitors.”</a:t>
            </a:r>
            <a:endParaRPr sz="1600">
              <a:latin typeface="Rubik Light"/>
              <a:cs typeface="Rubik Light"/>
            </a:endParaRPr>
          </a:p>
          <a:p>
            <a:pPr marL="6413500">
              <a:lnSpc>
                <a:spcPct val="100000"/>
              </a:lnSpc>
              <a:spcBef>
                <a:spcPts val="409"/>
              </a:spcBef>
            </a:pPr>
            <a:r>
              <a:rPr sz="1600" b="0">
                <a:solidFill>
                  <a:srgbClr val="FFFFFF"/>
                </a:solidFill>
                <a:latin typeface="Rubik Light"/>
                <a:cs typeface="Rubik Light"/>
              </a:rPr>
              <a:t>-</a:t>
            </a:r>
            <a:r>
              <a:rPr sz="1600" b="0" spc="-5">
                <a:solidFill>
                  <a:srgbClr val="FFFFFF"/>
                </a:solidFill>
                <a:latin typeface="Rubik Light"/>
                <a:cs typeface="Rubik Light"/>
              </a:rPr>
              <a:t> </a:t>
            </a:r>
            <a:r>
              <a:rPr sz="1600" b="0">
                <a:solidFill>
                  <a:srgbClr val="FFFFFF"/>
                </a:solidFill>
                <a:latin typeface="Rubik Light"/>
                <a:cs typeface="Rubik Light"/>
              </a:rPr>
              <a:t>Peter</a:t>
            </a:r>
            <a:r>
              <a:rPr sz="1600" b="0" spc="-5">
                <a:solidFill>
                  <a:srgbClr val="FFFFFF"/>
                </a:solidFill>
                <a:latin typeface="Rubik Light"/>
                <a:cs typeface="Rubik Light"/>
              </a:rPr>
              <a:t> </a:t>
            </a:r>
            <a:r>
              <a:rPr sz="1600" b="0" spc="-20">
                <a:solidFill>
                  <a:srgbClr val="FFFFFF"/>
                </a:solidFill>
                <a:latin typeface="Rubik Light"/>
                <a:cs typeface="Rubik Light"/>
              </a:rPr>
              <a:t>Lynch</a:t>
            </a:r>
            <a:endParaRPr sz="1600">
              <a:latin typeface="Rubik Light"/>
              <a:cs typeface="Rubik Light"/>
            </a:endParaRPr>
          </a:p>
        </p:txBody>
      </p:sp>
      <p:sp>
        <p:nvSpPr>
          <p:cNvPr id="16" name="Rectangle 15">
            <a:extLst>
              <a:ext uri="{FF2B5EF4-FFF2-40B4-BE49-F238E27FC236}">
                <a16:creationId xmlns:a16="http://schemas.microsoft.com/office/drawing/2014/main" id="{FB17A61E-983D-45C0-643C-2C3093ADE5EB}"/>
              </a:ext>
            </a:extLst>
          </p:cNvPr>
          <p:cNvSpPr/>
          <p:nvPr/>
        </p:nvSpPr>
        <p:spPr>
          <a:xfrm>
            <a:off x="10693146" y="125728"/>
            <a:ext cx="1422654" cy="636272"/>
          </a:xfrm>
          <a:prstGeom prst="rect">
            <a:avLst/>
          </a:prstGeom>
          <a:solidFill>
            <a:srgbClr val="2E78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2" name="Graphic 21">
            <a:extLst>
              <a:ext uri="{FF2B5EF4-FFF2-40B4-BE49-F238E27FC236}">
                <a16:creationId xmlns:a16="http://schemas.microsoft.com/office/drawing/2014/main" id="{350D9026-7B45-A4DB-D08C-2BA94628D88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6249" y="120671"/>
            <a:ext cx="1401991" cy="595617"/>
          </a:xfrm>
          <a:prstGeom prst="rect">
            <a:avLst/>
          </a:prstGeom>
        </p:spPr>
      </p:pic>
      <p:sp>
        <p:nvSpPr>
          <p:cNvPr id="23" name="TextBox 22">
            <a:extLst>
              <a:ext uri="{FF2B5EF4-FFF2-40B4-BE49-F238E27FC236}">
                <a16:creationId xmlns:a16="http://schemas.microsoft.com/office/drawing/2014/main" id="{B0DFC053-36B6-A1E0-C65E-05261676BBBB}"/>
              </a:ext>
            </a:extLst>
          </p:cNvPr>
          <p:cNvSpPr txBox="1"/>
          <p:nvPr/>
        </p:nvSpPr>
        <p:spPr>
          <a:xfrm>
            <a:off x="65695" y="6553521"/>
            <a:ext cx="3752950" cy="276999"/>
          </a:xfrm>
          <a:prstGeom prst="rect">
            <a:avLst/>
          </a:prstGeom>
          <a:noFill/>
        </p:spPr>
        <p:txBody>
          <a:bodyPr wrap="none" rtlCol="0">
            <a:spAutoFit/>
          </a:bodyPr>
          <a:lstStyle/>
          <a:p>
            <a:r>
              <a:rPr lang="fr-FR" sz="1200" b="1">
                <a:solidFill>
                  <a:schemeClr val="bg1"/>
                </a:solidFill>
                <a:latin typeface="Rubik Bold" pitchFamily="2" charset="-79"/>
                <a:cs typeface="Rubik Bold" pitchFamily="2" charset="-79"/>
              </a:rPr>
              <a:t>BAJAJ FINSERV ASSET MANAGEMENT LIMITED</a:t>
            </a:r>
            <a:endParaRPr lang="en-US" sz="1200" b="1">
              <a:solidFill>
                <a:schemeClr val="bg1"/>
              </a:solidFill>
              <a:latin typeface="Rubik Bold" pitchFamily="2" charset="-79"/>
              <a:cs typeface="Rubik Bold" pitchFamily="2" charset="-79"/>
            </a:endParaRPr>
          </a:p>
        </p:txBody>
      </p:sp>
      <p:sp>
        <p:nvSpPr>
          <p:cNvPr id="24" name="object 13">
            <a:extLst>
              <a:ext uri="{FF2B5EF4-FFF2-40B4-BE49-F238E27FC236}">
                <a16:creationId xmlns:a16="http://schemas.microsoft.com/office/drawing/2014/main" id="{E0E21962-7E6B-35CB-482A-8608D6F36827}"/>
              </a:ext>
            </a:extLst>
          </p:cNvPr>
          <p:cNvSpPr txBox="1">
            <a:spLocks noGrp="1"/>
          </p:cNvSpPr>
          <p:nvPr>
            <p:ph type="sldNum" sz="quarter" idx="7"/>
          </p:nvPr>
        </p:nvSpPr>
        <p:spPr>
          <a:xfrm>
            <a:off x="11716511" y="6546342"/>
            <a:ext cx="360171" cy="214802"/>
          </a:xfrm>
          <a:prstGeom prst="rect">
            <a:avLst/>
          </a:prstGeom>
        </p:spPr>
        <p:txBody>
          <a:bodyPr vert="horz" wrap="square" lIns="0" tIns="29845" rIns="0" bIns="0" rtlCol="0">
            <a:spAutoFit/>
          </a:bodyPr>
          <a:lstStyle/>
          <a:p>
            <a:pPr marL="137795">
              <a:lnSpc>
                <a:spcPct val="100000"/>
              </a:lnSpc>
              <a:spcBef>
                <a:spcPts val="235"/>
              </a:spcBef>
            </a:pPr>
            <a:endParaRPr dirty="0">
              <a:latin typeface="Rubik Bold"/>
              <a:cs typeface="Rubik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60E45117489F47AEDBAA2A6C9F5704" ma:contentTypeVersion="10" ma:contentTypeDescription="Create a new document." ma:contentTypeScope="" ma:versionID="832cdcef4a1c0c54765393cd7e5a2b35">
  <xsd:schema xmlns:xsd="http://www.w3.org/2001/XMLSchema" xmlns:xs="http://www.w3.org/2001/XMLSchema" xmlns:p="http://schemas.microsoft.com/office/2006/metadata/properties" xmlns:ns3="2de0b265-db04-484a-b889-60c74b269d13" targetNamespace="http://schemas.microsoft.com/office/2006/metadata/properties" ma:root="true" ma:fieldsID="03ccdde2862744cab3249446232dd25e" ns3:_="">
    <xsd:import namespace="2de0b265-db04-484a-b889-60c74b269d1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SystemTags" minOccurs="0"/>
                <xsd:element ref="ns3:MediaServiceOCR" minOccurs="0"/>
                <xsd:element ref="ns3:MediaServiceGenerationTime" minOccurs="0"/>
                <xsd:element ref="ns3:MediaServiceEventHashCode" minOccurs="0"/>
                <xsd:element ref="ns3:_activity"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e0b265-db04-484a-b889-60c74b269d1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de0b265-db04-484a-b889-60c74b269d13" xsi:nil="true"/>
  </documentManagement>
</p:properties>
</file>

<file path=customXml/itemProps1.xml><?xml version="1.0" encoding="utf-8"?>
<ds:datastoreItem xmlns:ds="http://schemas.openxmlformats.org/officeDocument/2006/customXml" ds:itemID="{8559438B-3B53-4A51-B9EE-2FCD1EEBB93A}">
  <ds:schemaRefs>
    <ds:schemaRef ds:uri="http://schemas.microsoft.com/sharepoint/v3/contenttype/forms"/>
  </ds:schemaRefs>
</ds:datastoreItem>
</file>

<file path=customXml/itemProps2.xml><?xml version="1.0" encoding="utf-8"?>
<ds:datastoreItem xmlns:ds="http://schemas.openxmlformats.org/officeDocument/2006/customXml" ds:itemID="{16317148-0243-4C64-A631-A1BB554823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e0b265-db04-484a-b889-60c74b269d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2AC13D-4654-4D99-A6E0-078C7D72CE4D}">
  <ds:schemaRefs>
    <ds:schemaRef ds:uri="http://www.w3.org/XML/1998/namespace"/>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de0b265-db04-484a-b889-60c74b269d1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137</TotalTime>
  <Words>2778</Words>
  <Application>Microsoft Office PowerPoint</Application>
  <PresentationFormat>Widescreen</PresentationFormat>
  <Paragraphs>600</Paragraphs>
  <Slides>27</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Aptos</vt:lpstr>
      <vt:lpstr>Arial</vt:lpstr>
      <vt:lpstr>Calibri</vt:lpstr>
      <vt:lpstr>Rubik</vt:lpstr>
      <vt:lpstr>Rubik Black</vt:lpstr>
      <vt:lpstr>Rubik Bold</vt:lpstr>
      <vt:lpstr>Rubik Light</vt:lpstr>
      <vt:lpstr>Rubik Medium</vt:lpstr>
      <vt:lpstr>Rubik SemiBold</vt:lpstr>
      <vt:lpstr>Rupee Foradian</vt:lpstr>
      <vt:lpstr>Times New Roman</vt:lpstr>
      <vt:lpstr>Wingdings</vt:lpstr>
      <vt:lpstr>Office Theme</vt:lpstr>
      <vt:lpstr>Bajaj Finserv Large and Mid Cap Fund (An open ended equity scheme investing in both large cap and mid cap stocks)</vt:lpstr>
      <vt:lpstr>PowerPoint Presentation</vt:lpstr>
      <vt:lpstr>What is an Economic Moat?</vt:lpstr>
      <vt:lpstr>PowerPoint Presentation</vt:lpstr>
      <vt:lpstr>Sources of Economic Moats* - Some Examples</vt:lpstr>
      <vt:lpstr>Why Moat Based Investing?</vt:lpstr>
      <vt:lpstr>Economic Moat Identification</vt:lpstr>
      <vt:lpstr>Characteristics and Implications of Wide Economic Moat Advantage</vt:lpstr>
      <vt:lpstr>Bajaj Finserv Large and Mid Cap Fund (An open ended equity scheme investing in both large cap and mid cap stocks)</vt:lpstr>
      <vt:lpstr>What is Large and Mid Cap Fund?</vt:lpstr>
      <vt:lpstr>1 2</vt:lpstr>
      <vt:lpstr>Segment Leaderships Across Market Cap</vt:lpstr>
      <vt:lpstr>How Moat Investing Works with Bajaj Finserv Large and Mid Cap Fund?</vt:lpstr>
      <vt:lpstr>Investment Process</vt:lpstr>
      <vt:lpstr>Our Investment Philosophy</vt:lpstr>
      <vt:lpstr>Our Investment Philosophy</vt:lpstr>
      <vt:lpstr>Bajaj Finserv Large and Mid Cap Fund</vt:lpstr>
      <vt:lpstr>PowerPoint Presentation</vt:lpstr>
      <vt:lpstr>PowerPoint Presentation</vt:lpstr>
      <vt:lpstr>PowerPoint Presentation</vt:lpstr>
      <vt:lpstr>RISK AND PERFORMANCE METRICS</vt:lpstr>
      <vt:lpstr>FUNDAMENTALS</vt:lpstr>
      <vt:lpstr>Scheme Features</vt:lpstr>
      <vt:lpstr>PowerPoint Presentation</vt:lpstr>
      <vt:lpstr>PowerPoint Presentation</vt:lpstr>
      <vt:lpstr>Product Label</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Komal Bharti/Pune/Product/AMC</cp:lastModifiedBy>
  <cp:revision>14</cp:revision>
  <dcterms:created xsi:type="dcterms:W3CDTF">2025-06-17T10:12:30Z</dcterms:created>
  <dcterms:modified xsi:type="dcterms:W3CDTF">2026-04-15T08:55:01Z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2025-06-16T00:00:00Z</vt:filetime>
  </property>
  <property fmtid="{D5CDD505-2E9C-101B-9397-08002B2CF9AE}" pid="3" name="Creator">
    <vt:lpwstr>Microsoft® PowerPoint® for Microsoft 365</vt:lpwstr>
  </property>
  <property fmtid="{D5CDD505-2E9C-101B-9397-08002B2CF9AE}" pid="4" name="LastSaved">
    <vt:filetime>2025-06-17T00:00:00Z</vt:filetime>
  </property>
  <property fmtid="{D5CDD505-2E9C-101B-9397-08002B2CF9AE}" pid="5" name="Producer">
    <vt:lpwstr>iLovePDF</vt:lpwstr>
  </property>
  <property fmtid="{D5CDD505-2E9C-101B-9397-08002B2CF9AE}" pid="6" name="MSIP_Label_4f7825ae-b849-4a3e-98b8-10f48185e5be_Enabled">
    <vt:lpwstr>true</vt:lpwstr>
  </property>
  <property fmtid="{D5CDD505-2E9C-101B-9397-08002B2CF9AE}" pid="7" name="MSIP_Label_4f7825ae-b849-4a3e-98b8-10f48185e5be_SetDate">
    <vt:lpwstr>2026-01-16T10:18:35Z</vt:lpwstr>
  </property>
  <property fmtid="{D5CDD505-2E9C-101B-9397-08002B2CF9AE}" pid="8" name="MSIP_Label_4f7825ae-b849-4a3e-98b8-10f48185e5be_Method">
    <vt:lpwstr>Standard</vt:lpwstr>
  </property>
  <property fmtid="{D5CDD505-2E9C-101B-9397-08002B2CF9AE}" pid="9" name="MSIP_Label_4f7825ae-b849-4a3e-98b8-10f48185e5be_Name">
    <vt:lpwstr>Internal</vt:lpwstr>
  </property>
  <property fmtid="{D5CDD505-2E9C-101B-9397-08002B2CF9AE}" pid="10" name="MSIP_Label_4f7825ae-b849-4a3e-98b8-10f48185e5be_SiteId">
    <vt:lpwstr>a2b34ba7-ee6b-4996-a5d2-720638ab739c</vt:lpwstr>
  </property>
  <property fmtid="{D5CDD505-2E9C-101B-9397-08002B2CF9AE}" pid="11" name="MSIP_Label_4f7825ae-b849-4a3e-98b8-10f48185e5be_ActionId">
    <vt:lpwstr>ae96c99f-8057-48a3-b594-6e33451bd44f</vt:lpwstr>
  </property>
  <property fmtid="{D5CDD505-2E9C-101B-9397-08002B2CF9AE}" pid="12" name="MSIP_Label_4f7825ae-b849-4a3e-98b8-10f48185e5be_ContentBits">
    <vt:lpwstr>0</vt:lpwstr>
  </property>
  <property fmtid="{D5CDD505-2E9C-101B-9397-08002B2CF9AE}" pid="13" name="MSIP_Label_4f7825ae-b849-4a3e-98b8-10f48185e5be_Tag">
    <vt:lpwstr>10, 3, 0, 1</vt:lpwstr>
  </property>
  <property fmtid="{D5CDD505-2E9C-101B-9397-08002B2CF9AE}" pid="14" name="ContentTypeId">
    <vt:lpwstr>0x010100D860E45117489F47AEDBAA2A6C9F5704</vt:lpwstr>
  </property>
</Properties>
</file>