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56" r:id="rId5"/>
    <p:sldId id="296" r:id="rId6"/>
    <p:sldId id="297" r:id="rId7"/>
    <p:sldId id="298" r:id="rId8"/>
    <p:sldId id="299" r:id="rId9"/>
    <p:sldId id="301" r:id="rId10"/>
    <p:sldId id="302" r:id="rId11"/>
    <p:sldId id="305" r:id="rId12"/>
    <p:sldId id="306" r:id="rId13"/>
    <p:sldId id="307" r:id="rId14"/>
    <p:sldId id="308" r:id="rId15"/>
    <p:sldId id="309" r:id="rId16"/>
    <p:sldId id="310" r:id="rId17"/>
    <p:sldId id="311" r:id="rId18"/>
    <p:sldId id="312" r:id="rId19"/>
    <p:sldId id="314" r:id="rId20"/>
    <p:sldId id="326" r:id="rId21"/>
    <p:sldId id="328" r:id="rId22"/>
    <p:sldId id="327" r:id="rId23"/>
    <p:sldId id="329" r:id="rId24"/>
    <p:sldId id="325" r:id="rId25"/>
    <p:sldId id="316" r:id="rId26"/>
    <p:sldId id="317" r:id="rId2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C"/>
    <a:srgbClr val="005CAC"/>
    <a:srgbClr val="0641BF"/>
    <a:srgbClr val="F89A4D"/>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F\Alisha\PPT%20Update\March%2026\Bajaj%20Finsrv%20PPT%20Feb%2026.%20Final\Data\BAJAJ%20Portfolio%20&amp;%20charts%20-MAR%2026N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F\Alisha\PPT%20Update\March%2026\Bajaj%20Finsrv%20PPT%20Feb%2026.%20Final\Data\Bajaj%20Market%20cap%20MAR%2026.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F\Alisha\PPT%20Update\March%2026\Bajaj%20Finsrv%20PPT%20Feb%2026.%20Final\Data\BAJAJ%20Portfolio%20&amp;%20charts%20-MAR%2026N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1851435237262"/>
          <c:y val="0.15946522309711686"/>
          <c:w val="0.42716049382716653"/>
          <c:h val="0.71193415637861013"/>
        </c:manualLayout>
      </c:layout>
      <c:doughnutChart>
        <c:varyColors val="1"/>
        <c:ser>
          <c:idx val="0"/>
          <c:order val="0"/>
          <c:spPr>
            <a:solidFill>
              <a:srgbClr val="185EAB"/>
            </a:solidFill>
          </c:spPr>
          <c:dPt>
            <c:idx val="1"/>
            <c:bubble3D val="0"/>
            <c:spPr>
              <a:solidFill>
                <a:srgbClr val="FBA415"/>
              </a:solidFill>
            </c:spPr>
            <c:extLst>
              <c:ext xmlns:c16="http://schemas.microsoft.com/office/drawing/2014/chart" uri="{C3380CC4-5D6E-409C-BE32-E72D297353CC}">
                <c16:uniqueId val="{00000001-FFBC-4996-AA2E-FE6104311EBB}"/>
              </c:ext>
            </c:extLst>
          </c:dPt>
          <c:dPt>
            <c:idx val="2"/>
            <c:bubble3D val="0"/>
            <c:spPr>
              <a:solidFill>
                <a:srgbClr val="F15D41"/>
              </a:solidFill>
            </c:spPr>
            <c:extLst>
              <c:ext xmlns:c16="http://schemas.microsoft.com/office/drawing/2014/chart" uri="{C3380CC4-5D6E-409C-BE32-E72D297353CC}">
                <c16:uniqueId val="{00000003-FFBC-4996-AA2E-FE6104311EBB}"/>
              </c:ext>
            </c:extLst>
          </c:dPt>
          <c:dLbls>
            <c:dLbl>
              <c:idx val="0"/>
              <c:layout>
                <c:manualLayout>
                  <c:x val="5.9380435174496052E-2"/>
                  <c:y val="9.6696908013980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BC-4996-AA2E-FE6104311EBB}"/>
                </c:ext>
              </c:extLst>
            </c:dLbl>
            <c:dLbl>
              <c:idx val="1"/>
              <c:layout>
                <c:manualLayout>
                  <c:x val="-1.5934990704188728E-2"/>
                  <c:y val="-9.884772796997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BC-4996-AA2E-FE6104311EBB}"/>
                </c:ext>
              </c:extLst>
            </c:dLbl>
            <c:dLbl>
              <c:idx val="2"/>
              <c:layout>
                <c:manualLayout>
                  <c:x val="2.612662625804868E-2"/>
                  <c:y val="-0.153232554791410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BC-4996-AA2E-FE6104311EBB}"/>
                </c:ext>
              </c:extLst>
            </c:dLbl>
            <c:spPr>
              <a:noFill/>
              <a:ln>
                <a:noFill/>
              </a:ln>
              <a:effectLst/>
            </c:spPr>
            <c:txPr>
              <a:bodyPr wrap="square" lIns="38100" tIns="19050" rIns="38100" bIns="19050" anchor="ctr" anchorCtr="0">
                <a:spAutoFit/>
              </a:bodyPr>
              <a:lstStyle/>
              <a:p>
                <a:pPr algn="ctr">
                  <a:defRPr lang="en-US" sz="2400" b="0" i="0" u="none" strike="noStrike" kern="1200" baseline="0">
                    <a:solidFill>
                      <a:schemeClr val="tx1"/>
                    </a:solidFill>
                    <a:effectLst/>
                    <a:latin typeface="Rubik"/>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'Small Cap'!$H$54:$H$55</c:f>
              <c:strCache>
                <c:ptCount val="2"/>
                <c:pt idx="0">
                  <c:v>Net Equities</c:v>
                </c:pt>
                <c:pt idx="1">
                  <c:v>Reverse Repo / TREPS &amp; Net Current Assets</c:v>
                </c:pt>
              </c:strCache>
            </c:strRef>
          </c:cat>
          <c:val>
            <c:numRef>
              <c:f>'Small Cap'!$I$54:$I$55</c:f>
              <c:numCache>
                <c:formatCode>#,##0.00%</c:formatCode>
                <c:ptCount val="2"/>
                <c:pt idx="0">
                  <c:v>0.96909999999999974</c:v>
                </c:pt>
                <c:pt idx="1">
                  <c:v>3.09E-2</c:v>
                </c:pt>
              </c:numCache>
            </c:numRef>
          </c:val>
          <c:extLst>
            <c:ext xmlns:c16="http://schemas.microsoft.com/office/drawing/2014/chart" uri="{C3380CC4-5D6E-409C-BE32-E72D297353CC}">
              <c16:uniqueId val="{00000005-FFBC-4996-AA2E-FE6104311EBB}"/>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4834028839920299"/>
          <c:y val="0.21518765850471225"/>
          <c:w val="0.33247505932262178"/>
          <c:h val="0.61463127235678106"/>
        </c:manualLayout>
      </c:layout>
      <c:overlay val="0"/>
      <c:txPr>
        <a:bodyPr/>
        <a:lstStyle/>
        <a:p>
          <a:pPr algn="ctr">
            <a:defRPr lang="en-US" sz="2400" b="0" i="0" u="none" strike="noStrike" kern="1200" baseline="0">
              <a:solidFill>
                <a:schemeClr val="tx1"/>
              </a:solidFill>
              <a:effectLst/>
              <a:latin typeface="Rubik"/>
              <a:ea typeface="+mn-ea"/>
              <a:cs typeface="+mn-cs"/>
            </a:defRPr>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1421697287839"/>
          <c:y val="0.11895596383785359"/>
          <c:w val="0.43658136482939752"/>
          <c:h val="0.76401738845144351"/>
        </c:manualLayout>
      </c:layout>
      <c:doughnutChart>
        <c:varyColors val="1"/>
        <c:ser>
          <c:idx val="0"/>
          <c:order val="0"/>
          <c:spPr>
            <a:solidFill>
              <a:srgbClr val="185EAB"/>
            </a:solidFill>
          </c:spPr>
          <c:dPt>
            <c:idx val="1"/>
            <c:bubble3D val="0"/>
            <c:spPr>
              <a:solidFill>
                <a:srgbClr val="F15D41"/>
              </a:solidFill>
            </c:spPr>
            <c:extLst>
              <c:ext xmlns:c16="http://schemas.microsoft.com/office/drawing/2014/chart" uri="{C3380CC4-5D6E-409C-BE32-E72D297353CC}">
                <c16:uniqueId val="{00000001-5F6E-4800-BBFA-CA20FC9F6C49}"/>
              </c:ext>
            </c:extLst>
          </c:dPt>
          <c:dPt>
            <c:idx val="2"/>
            <c:bubble3D val="0"/>
            <c:spPr>
              <a:solidFill>
                <a:srgbClr val="FBA415"/>
              </a:solidFill>
            </c:spPr>
            <c:extLst>
              <c:ext xmlns:c16="http://schemas.microsoft.com/office/drawing/2014/chart" uri="{C3380CC4-5D6E-409C-BE32-E72D297353CC}">
                <c16:uniqueId val="{00000003-5F6E-4800-BBFA-CA20FC9F6C49}"/>
              </c:ext>
            </c:extLst>
          </c:dPt>
          <c:dPt>
            <c:idx val="3"/>
            <c:bubble3D val="0"/>
            <c:spPr>
              <a:solidFill>
                <a:schemeClr val="bg1">
                  <a:lumMod val="75000"/>
                </a:schemeClr>
              </a:solidFill>
            </c:spPr>
            <c:extLst>
              <c:ext xmlns:c16="http://schemas.microsoft.com/office/drawing/2014/chart" uri="{C3380CC4-5D6E-409C-BE32-E72D297353CC}">
                <c16:uniqueId val="{00000005-5F6E-4800-BBFA-CA20FC9F6C49}"/>
              </c:ext>
            </c:extLst>
          </c:dPt>
          <c:dLbls>
            <c:dLbl>
              <c:idx val="0"/>
              <c:layout>
                <c:manualLayout>
                  <c:x val="3.8385475431491976E-2"/>
                  <c:y val="-8.0395306685939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E-4800-BBFA-CA20FC9F6C49}"/>
                </c:ext>
              </c:extLst>
            </c:dLbl>
            <c:dLbl>
              <c:idx val="1"/>
              <c:layout>
                <c:manualLayout>
                  <c:x val="8.6691521543986003E-2"/>
                  <c:y val="-7.9983117169105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6E-4800-BBFA-CA20FC9F6C49}"/>
                </c:ext>
              </c:extLst>
            </c:dLbl>
            <c:dLbl>
              <c:idx val="2"/>
              <c:layout>
                <c:manualLayout>
                  <c:x val="-3.7144740219277626E-2"/>
                  <c:y val="9.4997567328993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E-4800-BBFA-CA20FC9F6C49}"/>
                </c:ext>
              </c:extLst>
            </c:dLbl>
            <c:dLbl>
              <c:idx val="3"/>
              <c:layout>
                <c:manualLayout>
                  <c:x val="-5.6345086987814999E-2"/>
                  <c:y val="-9.6632091682994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E-4800-BBFA-CA20FC9F6C4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'Bajaj Finserv Small Fund '!$F$2:$F$5</c:f>
              <c:strCache>
                <c:ptCount val="4"/>
                <c:pt idx="0">
                  <c:v>Large Cap</c:v>
                </c:pt>
                <c:pt idx="1">
                  <c:v>Mid Cap</c:v>
                </c:pt>
                <c:pt idx="2">
                  <c:v>Small Cap</c:v>
                </c:pt>
                <c:pt idx="3">
                  <c:v>Debt, Cash &amp; Others</c:v>
                </c:pt>
              </c:strCache>
            </c:strRef>
          </c:cat>
          <c:val>
            <c:numRef>
              <c:f>'Bajaj Finserv Small Fund '!$G$2:$G$5</c:f>
              <c:numCache>
                <c:formatCode>0.00%</c:formatCode>
                <c:ptCount val="4"/>
                <c:pt idx="0">
                  <c:v>0</c:v>
                </c:pt>
                <c:pt idx="1">
                  <c:v>0.14629999999999999</c:v>
                </c:pt>
                <c:pt idx="2">
                  <c:v>0.82230000000000014</c:v>
                </c:pt>
                <c:pt idx="3">
                  <c:v>3.1399999999999872E-2</c:v>
                </c:pt>
              </c:numCache>
            </c:numRef>
          </c:val>
          <c:extLst>
            <c:ext xmlns:c16="http://schemas.microsoft.com/office/drawing/2014/chart" uri="{C3380CC4-5D6E-409C-BE32-E72D297353CC}">
              <c16:uniqueId val="{00000007-5F6E-4800-BBFA-CA20FC9F6C49}"/>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2133942003084675"/>
          <c:y val="0.13253775110152471"/>
          <c:w val="0.34325396825396831"/>
          <c:h val="0.69441528142315545"/>
        </c:manualLayout>
      </c:layout>
      <c:overlay val="0"/>
      <c:txPr>
        <a:bodyPr/>
        <a:lstStyle/>
        <a:p>
          <a:pPr algn="ctr">
            <a:defRPr lang="en-US" sz="2400" b="0" i="0" u="none" strike="noStrike" kern="1200" baseline="0">
              <a:solidFill>
                <a:schemeClr val="tx1"/>
              </a:solidFill>
              <a:effectLst/>
              <a:latin typeface="Rubik"/>
              <a:ea typeface="+mn-ea"/>
              <a:cs typeface="+mn-cs"/>
            </a:defRPr>
          </a:pPr>
          <a:endParaRPr lang="en-US"/>
        </a:p>
      </c:txPr>
    </c:legend>
    <c:plotVisOnly val="1"/>
    <c:dispBlanksAs val="gap"/>
    <c:showDLblsOverMax val="0"/>
  </c:chart>
  <c:spPr>
    <a:ln>
      <a:solidFill>
        <a:schemeClr val="tx1"/>
      </a:solidFill>
    </a:ln>
  </c:spPr>
  <c:txPr>
    <a:bodyPr/>
    <a:lstStyle/>
    <a:p>
      <a:pPr algn="ctr">
        <a:defRPr lang="en-US" sz="2400" b="0" i="0" u="none" strike="noStrike" kern="1200" baseline="0">
          <a:solidFill>
            <a:schemeClr val="tx1"/>
          </a:solidFill>
          <a:effectLst/>
          <a:latin typeface="Rubik"/>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rtl="0">
                  <a:defRPr lang="en-US" sz="2200" b="0" i="0" u="none" strike="noStrike" kern="1200" baseline="0">
                    <a:solidFill>
                      <a:prstClr val="black"/>
                    </a:solidFill>
                    <a:effectLst/>
                    <a:latin typeface="Rubik"/>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'Small Cap'!$H$7:$H$32</c:f>
              <c:strCache>
                <c:ptCount val="26"/>
                <c:pt idx="0">
                  <c:v>Industrial Products</c:v>
                </c:pt>
                <c:pt idx="1">
                  <c:v>Consumer Durables</c:v>
                </c:pt>
                <c:pt idx="2">
                  <c:v>Pharmaceuticals &amp; Biotechnology</c:v>
                </c:pt>
                <c:pt idx="3">
                  <c:v>Banks</c:v>
                </c:pt>
                <c:pt idx="4">
                  <c:v>Auto Components</c:v>
                </c:pt>
                <c:pt idx="5">
                  <c:v>Electrical Equipment</c:v>
                </c:pt>
                <c:pt idx="6">
                  <c:v>Realty</c:v>
                </c:pt>
                <c:pt idx="7">
                  <c:v>Finance</c:v>
                </c:pt>
                <c:pt idx="8">
                  <c:v>Construction</c:v>
                </c:pt>
                <c:pt idx="9">
                  <c:v>Chemicals &amp; Petrochemicals</c:v>
                </c:pt>
                <c:pt idx="10">
                  <c:v>Capital Markets</c:v>
                </c:pt>
                <c:pt idx="11">
                  <c:v>Textiles &amp; Apparels</c:v>
                </c:pt>
                <c:pt idx="12">
                  <c:v>Cement &amp; Cement Products</c:v>
                </c:pt>
                <c:pt idx="13">
                  <c:v>Industrial Manufacturing</c:v>
                </c:pt>
                <c:pt idx="14">
                  <c:v>Retailing</c:v>
                </c:pt>
                <c:pt idx="15">
                  <c:v>Entertainment</c:v>
                </c:pt>
                <c:pt idx="16">
                  <c:v>Leisure Services</c:v>
                </c:pt>
                <c:pt idx="17">
                  <c:v>Food Products</c:v>
                </c:pt>
                <c:pt idx="18">
                  <c:v>Ferrous Metals</c:v>
                </c:pt>
                <c:pt idx="19">
                  <c:v>Other Utilities</c:v>
                </c:pt>
                <c:pt idx="20">
                  <c:v>Commercial Services &amp; Supplies</c:v>
                </c:pt>
                <c:pt idx="21">
                  <c:v>Insurance</c:v>
                </c:pt>
                <c:pt idx="22">
                  <c:v>Personal Products</c:v>
                </c:pt>
                <c:pt idx="23">
                  <c:v>Automobiles</c:v>
                </c:pt>
                <c:pt idx="24">
                  <c:v>Agricultural Food &amp; other Products</c:v>
                </c:pt>
                <c:pt idx="25">
                  <c:v>Transport Services</c:v>
                </c:pt>
              </c:strCache>
            </c:strRef>
          </c:cat>
          <c:val>
            <c:numRef>
              <c:f>'Small Cap'!$I$7:$I$32</c:f>
              <c:numCache>
                <c:formatCode>0.00%</c:formatCode>
                <c:ptCount val="26"/>
                <c:pt idx="0">
                  <c:v>0.13819999999999999</c:v>
                </c:pt>
                <c:pt idx="1">
                  <c:v>0.1079</c:v>
                </c:pt>
                <c:pt idx="2">
                  <c:v>8.7599999999999997E-2</c:v>
                </c:pt>
                <c:pt idx="3">
                  <c:v>7.400000000000001E-2</c:v>
                </c:pt>
                <c:pt idx="4">
                  <c:v>7.3200000000000001E-2</c:v>
                </c:pt>
                <c:pt idx="5">
                  <c:v>5.9199999999999989E-2</c:v>
                </c:pt>
                <c:pt idx="6">
                  <c:v>4.7000000000000007E-2</c:v>
                </c:pt>
                <c:pt idx="7">
                  <c:v>3.95E-2</c:v>
                </c:pt>
                <c:pt idx="8">
                  <c:v>3.95E-2</c:v>
                </c:pt>
                <c:pt idx="9">
                  <c:v>3.9199999999999999E-2</c:v>
                </c:pt>
                <c:pt idx="10">
                  <c:v>3.5700000000000003E-2</c:v>
                </c:pt>
                <c:pt idx="11">
                  <c:v>3.49E-2</c:v>
                </c:pt>
                <c:pt idx="12">
                  <c:v>3.0199999999999998E-2</c:v>
                </c:pt>
                <c:pt idx="13">
                  <c:v>2.01E-2</c:v>
                </c:pt>
                <c:pt idx="14">
                  <c:v>1.8800000000000001E-2</c:v>
                </c:pt>
                <c:pt idx="15">
                  <c:v>1.83E-2</c:v>
                </c:pt>
                <c:pt idx="16">
                  <c:v>1.7100000000000001E-2</c:v>
                </c:pt>
                <c:pt idx="17">
                  <c:v>1.7100000000000001E-2</c:v>
                </c:pt>
                <c:pt idx="18">
                  <c:v>1.46E-2</c:v>
                </c:pt>
                <c:pt idx="19">
                  <c:v>1.38E-2</c:v>
                </c:pt>
                <c:pt idx="20">
                  <c:v>1.1099999999999999E-2</c:v>
                </c:pt>
                <c:pt idx="21">
                  <c:v>1.04E-2</c:v>
                </c:pt>
                <c:pt idx="22">
                  <c:v>7.6E-3</c:v>
                </c:pt>
                <c:pt idx="23">
                  <c:v>5.8999999999999999E-3</c:v>
                </c:pt>
                <c:pt idx="24">
                  <c:v>4.3E-3</c:v>
                </c:pt>
                <c:pt idx="25">
                  <c:v>3.3999999999999998E-3</c:v>
                </c:pt>
              </c:numCache>
            </c:numRef>
          </c:val>
          <c:extLst>
            <c:ext xmlns:c16="http://schemas.microsoft.com/office/drawing/2014/chart" uri="{C3380CC4-5D6E-409C-BE32-E72D297353CC}">
              <c16:uniqueId val="{00000000-D22A-4F04-A6CD-4DF360804DFB}"/>
            </c:ext>
          </c:extLst>
        </c:ser>
        <c:dLbls>
          <c:dLblPos val="outEnd"/>
          <c:showLegendKey val="0"/>
          <c:showVal val="1"/>
          <c:showCatName val="0"/>
          <c:showSerName val="0"/>
          <c:showPercent val="0"/>
          <c:showBubbleSize val="0"/>
        </c:dLbls>
        <c:gapWidth val="182"/>
        <c:axId val="194984655"/>
        <c:axId val="194692047"/>
      </c:barChart>
      <c:catAx>
        <c:axId val="19498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rtl="0">
              <a:defRPr lang="en-US" sz="2200" b="0" i="0" u="none" strike="noStrike" kern="1200" baseline="0">
                <a:solidFill>
                  <a:prstClr val="black"/>
                </a:solidFill>
                <a:effectLst/>
                <a:latin typeface="Rubik"/>
                <a:ea typeface="+mn-ea"/>
                <a:cs typeface="+mn-cs"/>
              </a:defRPr>
            </a:pPr>
            <a:endParaRPr lang="en-US"/>
          </a:p>
        </c:txPr>
        <c:crossAx val="194692047"/>
        <c:crosses val="autoZero"/>
        <c:auto val="1"/>
        <c:lblAlgn val="ctr"/>
        <c:lblOffset val="100"/>
        <c:noMultiLvlLbl val="0"/>
      </c:catAx>
      <c:valAx>
        <c:axId val="194692047"/>
        <c:scaling>
          <c:orientation val="minMax"/>
        </c:scaling>
        <c:delete val="1"/>
        <c:axPos val="l"/>
        <c:numFmt formatCode="0.00%" sourceLinked="1"/>
        <c:majorTickMark val="none"/>
        <c:minorTickMark val="none"/>
        <c:tickLblPos val="nextTo"/>
        <c:crossAx val="194984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9050" cap="flat" cmpd="sng" algn="ctr">
      <a:solidFill>
        <a:schemeClr val="tx1"/>
      </a:solidFill>
      <a:prstDash val="solid"/>
      <a:miter lim="800000"/>
    </a:ln>
    <a:effectLst/>
  </c:spPr>
  <c:txPr>
    <a:bodyPr/>
    <a:lstStyle/>
    <a:p>
      <a:pPr algn="ctr" rtl="0">
        <a:defRPr lang="en-US" sz="2200" b="0" i="0" u="none" strike="noStrike" kern="1200" baseline="0">
          <a:solidFill>
            <a:prstClr val="black"/>
          </a:solidFill>
          <a:effectLst/>
          <a:latin typeface="Rubik"/>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0E039-1CC7-CC46-BD54-36D8921F8424}"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C8EBC-4D6E-2C40-B4FE-5D6AD23485D2}" type="slidenum">
              <a:rPr lang="en-US" smtClean="0"/>
              <a:t>‹#›</a:t>
            </a:fld>
            <a:endParaRPr lang="en-US"/>
          </a:p>
        </p:txBody>
      </p:sp>
    </p:spTree>
    <p:extLst>
      <p:ext uri="{BB962C8B-B14F-4D97-AF65-F5344CB8AC3E}">
        <p14:creationId xmlns:p14="http://schemas.microsoft.com/office/powerpoint/2010/main" val="108342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5C8EBC-4D6E-2C40-B4FE-5D6AD23485D2}" type="slidenum">
              <a:rPr lang="en-US" smtClean="0"/>
              <a:t>1</a:t>
            </a:fld>
            <a:endParaRPr lang="en-US"/>
          </a:p>
        </p:txBody>
      </p:sp>
    </p:spTree>
    <p:extLst>
      <p:ext uri="{BB962C8B-B14F-4D97-AF65-F5344CB8AC3E}">
        <p14:creationId xmlns:p14="http://schemas.microsoft.com/office/powerpoint/2010/main" val="56049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5C8EBC-4D6E-2C40-B4FE-5D6AD23485D2}" type="slidenum">
              <a:rPr lang="en-US" smtClean="0"/>
              <a:t>4</a:t>
            </a:fld>
            <a:endParaRPr lang="en-US"/>
          </a:p>
        </p:txBody>
      </p:sp>
    </p:spTree>
    <p:extLst>
      <p:ext uri="{BB962C8B-B14F-4D97-AF65-F5344CB8AC3E}">
        <p14:creationId xmlns:p14="http://schemas.microsoft.com/office/powerpoint/2010/main" val="298951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5C8EBC-4D6E-2C40-B4FE-5D6AD23485D2}" type="slidenum">
              <a:rPr lang="en-US" smtClean="0"/>
              <a:t>5</a:t>
            </a:fld>
            <a:endParaRPr lang="en-US"/>
          </a:p>
        </p:txBody>
      </p:sp>
    </p:spTree>
    <p:extLst>
      <p:ext uri="{BB962C8B-B14F-4D97-AF65-F5344CB8AC3E}">
        <p14:creationId xmlns:p14="http://schemas.microsoft.com/office/powerpoint/2010/main" val="201725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C5C8EBC-4D6E-2C40-B4FE-5D6AD23485D2}" type="slidenum">
              <a:rPr lang="en-US" smtClean="0"/>
              <a:t>19</a:t>
            </a:fld>
            <a:endParaRPr lang="en-US"/>
          </a:p>
        </p:txBody>
      </p:sp>
    </p:spTree>
    <p:extLst>
      <p:ext uri="{BB962C8B-B14F-4D97-AF65-F5344CB8AC3E}">
        <p14:creationId xmlns:p14="http://schemas.microsoft.com/office/powerpoint/2010/main" val="329819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GB"/>
              <a:t>Click to edit Master title style</a:t>
            </a:r>
            <a:endParaRPr lang="en-US"/>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371DCDA-E0E5-034D-AE9F-B9CC0EE7E556}"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44929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71DCDA-E0E5-034D-AE9F-B9CC0EE7E556}"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292517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71DCDA-E0E5-034D-AE9F-B9CC0EE7E556}"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105335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71DCDA-E0E5-034D-AE9F-B9CC0EE7E556}"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393385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GB"/>
              <a:t>Click to edit Master title style</a:t>
            </a:r>
            <a:endParaRPr lang="en-US"/>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82000"/>
                  </a:schemeClr>
                </a:solidFill>
              </a:defRPr>
            </a:lvl1pPr>
            <a:lvl2pPr marL="914354" indent="0">
              <a:buNone/>
              <a:defRPr sz="4000">
                <a:solidFill>
                  <a:schemeClr val="tx1">
                    <a:tint val="82000"/>
                  </a:schemeClr>
                </a:solidFill>
              </a:defRPr>
            </a:lvl2pPr>
            <a:lvl3pPr marL="1828709" indent="0">
              <a:buNone/>
              <a:defRPr sz="3600">
                <a:solidFill>
                  <a:schemeClr val="tx1">
                    <a:tint val="82000"/>
                  </a:schemeClr>
                </a:solidFill>
              </a:defRPr>
            </a:lvl3pPr>
            <a:lvl4pPr marL="2743063" indent="0">
              <a:buNone/>
              <a:defRPr sz="3200">
                <a:solidFill>
                  <a:schemeClr val="tx1">
                    <a:tint val="82000"/>
                  </a:schemeClr>
                </a:solidFill>
              </a:defRPr>
            </a:lvl4pPr>
            <a:lvl5pPr marL="3657417" indent="0">
              <a:buNone/>
              <a:defRPr sz="3200">
                <a:solidFill>
                  <a:schemeClr val="tx1">
                    <a:tint val="82000"/>
                  </a:schemeClr>
                </a:solidFill>
              </a:defRPr>
            </a:lvl5pPr>
            <a:lvl6pPr marL="4571771" indent="0">
              <a:buNone/>
              <a:defRPr sz="3200">
                <a:solidFill>
                  <a:schemeClr val="tx1">
                    <a:tint val="82000"/>
                  </a:schemeClr>
                </a:solidFill>
              </a:defRPr>
            </a:lvl6pPr>
            <a:lvl7pPr marL="5486126" indent="0">
              <a:buNone/>
              <a:defRPr sz="3200">
                <a:solidFill>
                  <a:schemeClr val="tx1">
                    <a:tint val="82000"/>
                  </a:schemeClr>
                </a:solidFill>
              </a:defRPr>
            </a:lvl7pPr>
            <a:lvl8pPr marL="6400480" indent="0">
              <a:buNone/>
              <a:defRPr sz="3200">
                <a:solidFill>
                  <a:schemeClr val="tx1">
                    <a:tint val="82000"/>
                  </a:schemeClr>
                </a:solidFill>
              </a:defRPr>
            </a:lvl8pPr>
            <a:lvl9pPr marL="7314834" indent="0">
              <a:buNone/>
              <a:defRPr sz="3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71DCDA-E0E5-034D-AE9F-B9CC0EE7E556}"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425063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371DCDA-E0E5-034D-AE9F-B9CC0EE7E556}"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33092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GB"/>
              <a:t>Click to edit Master title style</a:t>
            </a:r>
            <a:endParaRPr lang="en-US"/>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371DCDA-E0E5-034D-AE9F-B9CC0EE7E556}"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306414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371DCDA-E0E5-034D-AE9F-B9CC0EE7E556}"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202197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1DCDA-E0E5-034D-AE9F-B9CC0EE7E556}"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210081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F371DCDA-E0E5-034D-AE9F-B9CC0EE7E556}"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202895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F371DCDA-E0E5-034D-AE9F-B9CC0EE7E556}"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9D619-096A-6D48-A428-ACE09492B4AD}" type="slidenum">
              <a:rPr lang="en-US" smtClean="0"/>
              <a:t>‹#›</a:t>
            </a:fld>
            <a:endParaRPr lang="en-US"/>
          </a:p>
        </p:txBody>
      </p:sp>
    </p:spTree>
    <p:extLst>
      <p:ext uri="{BB962C8B-B14F-4D97-AF65-F5344CB8AC3E}">
        <p14:creationId xmlns:p14="http://schemas.microsoft.com/office/powerpoint/2010/main" val="156857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F371DCDA-E0E5-034D-AE9F-B9CC0EE7E556}" type="datetimeFigureOut">
              <a:rPr lang="en-US" smtClean="0"/>
              <a:t>4/10/2026</a:t>
            </a:fld>
            <a:endParaRPr lang="en-US"/>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5B89D619-096A-6D48-A428-ACE09492B4AD}" type="slidenum">
              <a:rPr lang="en-US" smtClean="0"/>
              <a:t>‹#›</a:t>
            </a:fld>
            <a:endParaRPr lang="en-US"/>
          </a:p>
        </p:txBody>
      </p:sp>
    </p:spTree>
    <p:extLst>
      <p:ext uri="{BB962C8B-B14F-4D97-AF65-F5344CB8AC3E}">
        <p14:creationId xmlns:p14="http://schemas.microsoft.com/office/powerpoint/2010/main" val="2730296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uilding with a blue background&#10;&#10;AI-generated content may be incorrect.">
            <a:extLst>
              <a:ext uri="{FF2B5EF4-FFF2-40B4-BE49-F238E27FC236}">
                <a16:creationId xmlns:a16="http://schemas.microsoft.com/office/drawing/2014/main" id="{B513A60A-1FFE-414B-B4CD-EC0C265573D3}"/>
              </a:ext>
            </a:extLst>
          </p:cNvPr>
          <p:cNvPicPr>
            <a:picLocks noChangeAspect="1"/>
          </p:cNvPicPr>
          <p:nvPr/>
        </p:nvPicPr>
        <p:blipFill>
          <a:blip r:embed="rId3"/>
          <a:stretch>
            <a:fillRect/>
          </a:stretch>
        </p:blipFill>
        <p:spPr>
          <a:xfrm>
            <a:off x="-1" y="446"/>
            <a:ext cx="24383213" cy="13715554"/>
          </a:xfrm>
          <a:prstGeom prst="rect">
            <a:avLst/>
          </a:prstGeom>
        </p:spPr>
      </p:pic>
      <p:sp>
        <p:nvSpPr>
          <p:cNvPr id="27" name="TextBox 26">
            <a:extLst>
              <a:ext uri="{FF2B5EF4-FFF2-40B4-BE49-F238E27FC236}">
                <a16:creationId xmlns:a16="http://schemas.microsoft.com/office/drawing/2014/main" id="{A976EEAD-7900-AE43-6274-7841C8C027AB}"/>
              </a:ext>
            </a:extLst>
          </p:cNvPr>
          <p:cNvSpPr txBox="1"/>
          <p:nvPr/>
        </p:nvSpPr>
        <p:spPr>
          <a:xfrm>
            <a:off x="1377118" y="2962839"/>
            <a:ext cx="15361482" cy="1277273"/>
          </a:xfrm>
          <a:prstGeom prst="rect">
            <a:avLst/>
          </a:prstGeom>
          <a:noFill/>
        </p:spPr>
        <p:txBody>
          <a:bodyPr wrap="square" rtlCol="0">
            <a:spAutoFit/>
          </a:bodyPr>
          <a:lstStyle/>
          <a:p>
            <a:pPr defTabSz="133200"/>
            <a:r>
              <a:rPr lang="en-US" sz="7700" b="1">
                <a:solidFill>
                  <a:schemeClr val="bg1"/>
                </a:solidFill>
                <a:latin typeface="Rubik Bold" pitchFamily="2" charset="-79"/>
                <a:cs typeface="Rubik Bold" pitchFamily="2" charset="-79"/>
              </a:rPr>
              <a:t>SMALL CAP. GIANT POTENTIAL.</a:t>
            </a:r>
          </a:p>
        </p:txBody>
      </p:sp>
      <p:sp>
        <p:nvSpPr>
          <p:cNvPr id="28" name="TextBox 27">
            <a:extLst>
              <a:ext uri="{FF2B5EF4-FFF2-40B4-BE49-F238E27FC236}">
                <a16:creationId xmlns:a16="http://schemas.microsoft.com/office/drawing/2014/main" id="{0BBAD6A8-340C-0FF9-5193-8724AC3593AA}"/>
              </a:ext>
            </a:extLst>
          </p:cNvPr>
          <p:cNvSpPr txBox="1"/>
          <p:nvPr/>
        </p:nvSpPr>
        <p:spPr>
          <a:xfrm>
            <a:off x="1377118" y="5012215"/>
            <a:ext cx="16910882" cy="1277273"/>
          </a:xfrm>
          <a:prstGeom prst="rect">
            <a:avLst/>
          </a:prstGeom>
          <a:noFill/>
        </p:spPr>
        <p:txBody>
          <a:bodyPr wrap="square" rtlCol="0">
            <a:spAutoFit/>
          </a:bodyPr>
          <a:lstStyle/>
          <a:p>
            <a:pPr defTabSz="133200"/>
            <a:r>
              <a:rPr lang="en-US" sz="7600" b="1">
                <a:solidFill>
                  <a:srgbClr val="F89A4D"/>
                </a:solidFill>
                <a:latin typeface="Rubik Bold" pitchFamily="2" charset="-79"/>
                <a:cs typeface="Rubik Bold" pitchFamily="2" charset="-79"/>
              </a:rPr>
              <a:t>BAJAJ FINSERV SMALL CAP FUND</a:t>
            </a:r>
          </a:p>
        </p:txBody>
      </p:sp>
      <p:sp>
        <p:nvSpPr>
          <p:cNvPr id="29" name="TextBox 28">
            <a:extLst>
              <a:ext uri="{FF2B5EF4-FFF2-40B4-BE49-F238E27FC236}">
                <a16:creationId xmlns:a16="http://schemas.microsoft.com/office/drawing/2014/main" id="{9C76F520-E34F-A4BE-A4A8-146462EB35B6}"/>
              </a:ext>
            </a:extLst>
          </p:cNvPr>
          <p:cNvSpPr txBox="1"/>
          <p:nvPr/>
        </p:nvSpPr>
        <p:spPr>
          <a:xfrm>
            <a:off x="1377118" y="2178009"/>
            <a:ext cx="5224850" cy="784830"/>
          </a:xfrm>
          <a:prstGeom prst="rect">
            <a:avLst/>
          </a:prstGeom>
          <a:noFill/>
        </p:spPr>
        <p:txBody>
          <a:bodyPr wrap="square" rtlCol="0">
            <a:spAutoFit/>
          </a:bodyPr>
          <a:lstStyle/>
          <a:p>
            <a:pPr defTabSz="133200"/>
            <a:r>
              <a:rPr lang="en-US" sz="4500" dirty="0">
                <a:solidFill>
                  <a:srgbClr val="F89A4D"/>
                </a:solidFill>
                <a:latin typeface="Rubik Bold" pitchFamily="2" charset="-79"/>
                <a:cs typeface="Rubik Bold" pitchFamily="2" charset="-79"/>
              </a:rPr>
              <a:t>PRESENTING</a:t>
            </a:r>
          </a:p>
        </p:txBody>
      </p:sp>
      <p:pic>
        <p:nvPicPr>
          <p:cNvPr id="13" name="Graphic 12">
            <a:extLst>
              <a:ext uri="{FF2B5EF4-FFF2-40B4-BE49-F238E27FC236}">
                <a16:creationId xmlns:a16="http://schemas.microsoft.com/office/drawing/2014/main" id="{8A412DC5-548B-C70B-56FB-CF4CBE5DF58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818631" y="304800"/>
            <a:ext cx="3258183" cy="1384195"/>
          </a:xfrm>
          <a:prstGeom prst="rect">
            <a:avLst/>
          </a:prstGeom>
        </p:spPr>
      </p:pic>
      <p:sp>
        <p:nvSpPr>
          <p:cNvPr id="15" name="TextBox 14">
            <a:extLst>
              <a:ext uri="{FF2B5EF4-FFF2-40B4-BE49-F238E27FC236}">
                <a16:creationId xmlns:a16="http://schemas.microsoft.com/office/drawing/2014/main" id="{EA72995D-9E74-4E11-BBA5-040AF42A29DD}"/>
              </a:ext>
            </a:extLst>
          </p:cNvPr>
          <p:cNvSpPr txBox="1"/>
          <p:nvPr/>
        </p:nvSpPr>
        <p:spPr>
          <a:xfrm>
            <a:off x="199292" y="13028656"/>
            <a:ext cx="8422194" cy="477054"/>
          </a:xfrm>
          <a:prstGeom prst="rect">
            <a:avLst/>
          </a:prstGeom>
          <a:noFill/>
        </p:spPr>
        <p:txBody>
          <a:bodyPr wrap="square" rtlCol="0">
            <a:spAutoFit/>
          </a:bodyPr>
          <a:lstStyle/>
          <a:p>
            <a:r>
              <a:rPr lang="fr-FR" sz="2500" b="1" dirty="0">
                <a:solidFill>
                  <a:schemeClr val="bg1"/>
                </a:solidFill>
                <a:latin typeface="Rubik" pitchFamily="2" charset="-79"/>
                <a:cs typeface="Rubik" pitchFamily="2" charset="-79"/>
              </a:rPr>
              <a:t>BAJAJ FINSERV ASSET MANAGEMENT LIMITED</a:t>
            </a:r>
            <a:endParaRPr lang="en-US" sz="2500" b="1" dirty="0">
              <a:solidFill>
                <a:schemeClr val="bg1"/>
              </a:solidFill>
              <a:latin typeface="Rubik" pitchFamily="2" charset="-79"/>
              <a:cs typeface="Rubik" pitchFamily="2" charset="-79"/>
            </a:endParaRPr>
          </a:p>
        </p:txBody>
      </p:sp>
    </p:spTree>
    <p:extLst>
      <p:ext uri="{BB962C8B-B14F-4D97-AF65-F5344CB8AC3E}">
        <p14:creationId xmlns:p14="http://schemas.microsoft.com/office/powerpoint/2010/main" val="137390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number&#10;&#10;AI-generated content may be incorrect.">
            <a:extLst>
              <a:ext uri="{FF2B5EF4-FFF2-40B4-BE49-F238E27FC236}">
                <a16:creationId xmlns:a16="http://schemas.microsoft.com/office/drawing/2014/main" id="{5D253533-FA56-D1E8-1865-560DB9092662}"/>
              </a:ext>
            </a:extLst>
          </p:cNvPr>
          <p:cNvPicPr>
            <a:picLocks noChangeAspect="1"/>
          </p:cNvPicPr>
          <p:nvPr/>
        </p:nvPicPr>
        <p:blipFill>
          <a:blip r:embed="rId2"/>
          <a:stretch>
            <a:fillRect/>
          </a:stretch>
        </p:blipFill>
        <p:spPr>
          <a:xfrm>
            <a:off x="-1" y="446"/>
            <a:ext cx="24383213" cy="13715554"/>
          </a:xfrm>
          <a:prstGeom prst="rect">
            <a:avLst/>
          </a:prstGeom>
        </p:spPr>
      </p:pic>
      <p:sp>
        <p:nvSpPr>
          <p:cNvPr id="8" name="TextBox 7">
            <a:extLst>
              <a:ext uri="{FF2B5EF4-FFF2-40B4-BE49-F238E27FC236}">
                <a16:creationId xmlns:a16="http://schemas.microsoft.com/office/drawing/2014/main" id="{EC81F3A2-EC4E-E828-DEF4-5102829A0DBD}"/>
              </a:ext>
            </a:extLst>
          </p:cNvPr>
          <p:cNvSpPr txBox="1"/>
          <p:nvPr/>
        </p:nvSpPr>
        <p:spPr>
          <a:xfrm>
            <a:off x="988667" y="6391737"/>
            <a:ext cx="3075333" cy="646331"/>
          </a:xfrm>
          <a:prstGeom prst="rect">
            <a:avLst/>
          </a:prstGeom>
          <a:noFill/>
        </p:spPr>
        <p:txBody>
          <a:bodyPr wrap="square" rtlCol="0">
            <a:spAutoFit/>
          </a:bodyPr>
          <a:lstStyle/>
          <a:p>
            <a:pPr>
              <a:spcAft>
                <a:spcPts val="100"/>
              </a:spcAft>
            </a:pPr>
            <a:r>
              <a:rPr lang="en-US" sz="3500" b="1">
                <a:cs typeface="Rubik Bold" pitchFamily="2" charset="-79"/>
              </a:rPr>
              <a:t>IDENTIFYING</a:t>
            </a:r>
          </a:p>
        </p:txBody>
      </p:sp>
      <p:sp>
        <p:nvSpPr>
          <p:cNvPr id="9" name="TextBox 8">
            <a:extLst>
              <a:ext uri="{FF2B5EF4-FFF2-40B4-BE49-F238E27FC236}">
                <a16:creationId xmlns:a16="http://schemas.microsoft.com/office/drawing/2014/main" id="{547F3738-5F8F-8F42-9A44-BC005FE6B3A4}"/>
              </a:ext>
            </a:extLst>
          </p:cNvPr>
          <p:cNvSpPr txBox="1"/>
          <p:nvPr/>
        </p:nvSpPr>
        <p:spPr>
          <a:xfrm>
            <a:off x="9747657" y="6391736"/>
            <a:ext cx="4222343" cy="630942"/>
          </a:xfrm>
          <a:prstGeom prst="rect">
            <a:avLst/>
          </a:prstGeom>
          <a:noFill/>
        </p:spPr>
        <p:txBody>
          <a:bodyPr wrap="square" rtlCol="0">
            <a:spAutoFit/>
          </a:bodyPr>
          <a:lstStyle/>
          <a:p>
            <a:pPr>
              <a:spcAft>
                <a:spcPts val="100"/>
              </a:spcAft>
            </a:pPr>
            <a:r>
              <a:rPr lang="en-US" sz="3500" b="1">
                <a:cs typeface="Rubik Bold" pitchFamily="2" charset="-79"/>
              </a:rPr>
              <a:t>ANALYSING</a:t>
            </a:r>
          </a:p>
        </p:txBody>
      </p:sp>
      <p:sp>
        <p:nvSpPr>
          <p:cNvPr id="10" name="TextBox 9">
            <a:extLst>
              <a:ext uri="{FF2B5EF4-FFF2-40B4-BE49-F238E27FC236}">
                <a16:creationId xmlns:a16="http://schemas.microsoft.com/office/drawing/2014/main" id="{B166B4EB-20B6-A3D0-E217-83CF10CC661E}"/>
              </a:ext>
            </a:extLst>
          </p:cNvPr>
          <p:cNvSpPr txBox="1"/>
          <p:nvPr/>
        </p:nvSpPr>
        <p:spPr>
          <a:xfrm>
            <a:off x="17097615" y="6391737"/>
            <a:ext cx="3806585" cy="630941"/>
          </a:xfrm>
          <a:prstGeom prst="rect">
            <a:avLst/>
          </a:prstGeom>
          <a:noFill/>
        </p:spPr>
        <p:txBody>
          <a:bodyPr wrap="square" rtlCol="0">
            <a:spAutoFit/>
          </a:bodyPr>
          <a:lstStyle/>
          <a:p>
            <a:pPr>
              <a:spcAft>
                <a:spcPts val="100"/>
              </a:spcAft>
            </a:pPr>
            <a:r>
              <a:rPr lang="en-US" sz="3500" b="1">
                <a:cs typeface="Rubik Bold" pitchFamily="2" charset="-79"/>
              </a:rPr>
              <a:t>ALLOCATION</a:t>
            </a:r>
          </a:p>
        </p:txBody>
      </p:sp>
      <p:sp>
        <p:nvSpPr>
          <p:cNvPr id="11" name="TextBox 10">
            <a:extLst>
              <a:ext uri="{FF2B5EF4-FFF2-40B4-BE49-F238E27FC236}">
                <a16:creationId xmlns:a16="http://schemas.microsoft.com/office/drawing/2014/main" id="{3ACAA824-560B-8698-09F4-3464BAC8A22F}"/>
              </a:ext>
            </a:extLst>
          </p:cNvPr>
          <p:cNvSpPr txBox="1"/>
          <p:nvPr/>
        </p:nvSpPr>
        <p:spPr>
          <a:xfrm>
            <a:off x="988667" y="7128337"/>
            <a:ext cx="4222343" cy="1028487"/>
          </a:xfrm>
          <a:prstGeom prst="rect">
            <a:avLst/>
          </a:prstGeom>
          <a:noFill/>
        </p:spPr>
        <p:txBody>
          <a:bodyPr wrap="square" rtlCol="0">
            <a:spAutoFit/>
          </a:bodyPr>
          <a:lstStyle/>
          <a:p>
            <a:pPr>
              <a:spcAft>
                <a:spcPts val="100"/>
              </a:spcAft>
            </a:pPr>
            <a:r>
              <a:rPr lang="en-US" sz="3000" b="1">
                <a:cs typeface="Rubik Light" pitchFamily="2" charset="-79"/>
              </a:rPr>
              <a:t>IDENTIFYING CYCLES</a:t>
            </a:r>
          </a:p>
          <a:p>
            <a:pPr>
              <a:spcAft>
                <a:spcPts val="100"/>
              </a:spcAft>
            </a:pPr>
            <a:r>
              <a:rPr lang="en-US" sz="3000" b="1">
                <a:cs typeface="Rubik Light" pitchFamily="2" charset="-79"/>
              </a:rPr>
              <a:t>AND MEGATRENDS</a:t>
            </a:r>
          </a:p>
        </p:txBody>
      </p:sp>
      <p:sp>
        <p:nvSpPr>
          <p:cNvPr id="12" name="TextBox 11">
            <a:extLst>
              <a:ext uri="{FF2B5EF4-FFF2-40B4-BE49-F238E27FC236}">
                <a16:creationId xmlns:a16="http://schemas.microsoft.com/office/drawing/2014/main" id="{1CBCAA8F-3502-1FD4-8A40-2635B01DA5EC}"/>
              </a:ext>
            </a:extLst>
          </p:cNvPr>
          <p:cNvSpPr txBox="1"/>
          <p:nvPr/>
        </p:nvSpPr>
        <p:spPr>
          <a:xfrm>
            <a:off x="9747657" y="7128336"/>
            <a:ext cx="4679543" cy="553998"/>
          </a:xfrm>
          <a:prstGeom prst="rect">
            <a:avLst/>
          </a:prstGeom>
          <a:noFill/>
        </p:spPr>
        <p:txBody>
          <a:bodyPr wrap="square" rtlCol="0">
            <a:spAutoFit/>
          </a:bodyPr>
          <a:lstStyle/>
          <a:p>
            <a:pPr>
              <a:spcAft>
                <a:spcPts val="100"/>
              </a:spcAft>
            </a:pPr>
            <a:r>
              <a:rPr lang="en-US" sz="3000" b="1">
                <a:cs typeface="Rubik Light" pitchFamily="2" charset="-79"/>
              </a:rPr>
              <a:t>INVESTMENT CHECKLIST</a:t>
            </a:r>
          </a:p>
        </p:txBody>
      </p:sp>
      <p:sp>
        <p:nvSpPr>
          <p:cNvPr id="14" name="TextBox 13">
            <a:extLst>
              <a:ext uri="{FF2B5EF4-FFF2-40B4-BE49-F238E27FC236}">
                <a16:creationId xmlns:a16="http://schemas.microsoft.com/office/drawing/2014/main" id="{14672678-E91C-BEC7-7D24-7872F351D0C5}"/>
              </a:ext>
            </a:extLst>
          </p:cNvPr>
          <p:cNvSpPr txBox="1"/>
          <p:nvPr/>
        </p:nvSpPr>
        <p:spPr>
          <a:xfrm>
            <a:off x="1806815" y="8149685"/>
            <a:ext cx="4222343" cy="2221121"/>
          </a:xfrm>
          <a:prstGeom prst="rect">
            <a:avLst/>
          </a:prstGeom>
          <a:noFill/>
        </p:spPr>
        <p:txBody>
          <a:bodyPr wrap="square" rtlCol="0">
            <a:spAutoFit/>
          </a:bodyPr>
          <a:lstStyle/>
          <a:p>
            <a:pPr>
              <a:spcAft>
                <a:spcPts val="100"/>
              </a:spcAft>
            </a:pPr>
            <a:r>
              <a:rPr lang="en-US" sz="2700" b="1">
                <a:cs typeface="Rubik Light" pitchFamily="2" charset="-79"/>
              </a:rPr>
              <a:t>Macros</a:t>
            </a:r>
          </a:p>
          <a:p>
            <a:pPr>
              <a:spcAft>
                <a:spcPts val="100"/>
              </a:spcAft>
            </a:pPr>
            <a:r>
              <a:rPr lang="en-US" sz="2700" b="1">
                <a:cs typeface="Rubik Light" pitchFamily="2" charset="-79"/>
              </a:rPr>
              <a:t>Cycles</a:t>
            </a:r>
          </a:p>
          <a:p>
            <a:pPr>
              <a:spcAft>
                <a:spcPts val="100"/>
              </a:spcAft>
            </a:pPr>
            <a:r>
              <a:rPr lang="en-US" sz="2700" b="1">
                <a:cs typeface="Rubik Light" pitchFamily="2" charset="-79"/>
              </a:rPr>
              <a:t>Themes</a:t>
            </a:r>
          </a:p>
          <a:p>
            <a:pPr>
              <a:spcAft>
                <a:spcPts val="100"/>
              </a:spcAft>
            </a:pPr>
            <a:r>
              <a:rPr lang="en-US" sz="2700" b="1">
                <a:cs typeface="Rubik Light" pitchFamily="2" charset="-79"/>
              </a:rPr>
              <a:t>Trends</a:t>
            </a:r>
          </a:p>
          <a:p>
            <a:pPr>
              <a:spcAft>
                <a:spcPts val="100"/>
              </a:spcAft>
            </a:pPr>
            <a:r>
              <a:rPr lang="en-US" sz="2700" b="1">
                <a:cs typeface="Rubik Light" pitchFamily="2" charset="-79"/>
              </a:rPr>
              <a:t>Market indicators</a:t>
            </a:r>
          </a:p>
        </p:txBody>
      </p:sp>
      <p:sp>
        <p:nvSpPr>
          <p:cNvPr id="15" name="TextBox 14">
            <a:extLst>
              <a:ext uri="{FF2B5EF4-FFF2-40B4-BE49-F238E27FC236}">
                <a16:creationId xmlns:a16="http://schemas.microsoft.com/office/drawing/2014/main" id="{E950B70A-1D0B-391C-1F05-6E95FF5B7840}"/>
              </a:ext>
            </a:extLst>
          </p:cNvPr>
          <p:cNvSpPr txBox="1"/>
          <p:nvPr/>
        </p:nvSpPr>
        <p:spPr>
          <a:xfrm>
            <a:off x="1806815" y="10715085"/>
            <a:ext cx="5508385" cy="1792798"/>
          </a:xfrm>
          <a:prstGeom prst="rect">
            <a:avLst/>
          </a:prstGeom>
          <a:noFill/>
        </p:spPr>
        <p:txBody>
          <a:bodyPr wrap="square" rtlCol="0">
            <a:spAutoFit/>
          </a:bodyPr>
          <a:lstStyle/>
          <a:p>
            <a:pPr>
              <a:spcAft>
                <a:spcPts val="100"/>
              </a:spcAft>
            </a:pPr>
            <a:r>
              <a:rPr lang="en-US" sz="2700" b="1">
                <a:cs typeface="Rubik Light" pitchFamily="2" charset="-79"/>
              </a:rPr>
              <a:t>Screener</a:t>
            </a:r>
          </a:p>
          <a:p>
            <a:pPr>
              <a:spcAft>
                <a:spcPts val="100"/>
              </a:spcAft>
            </a:pPr>
            <a:r>
              <a:rPr lang="en-US" sz="2700" b="1">
                <a:cs typeface="Rubik Light" pitchFamily="2" charset="-79"/>
              </a:rPr>
              <a:t>Corporate meetings</a:t>
            </a:r>
          </a:p>
          <a:p>
            <a:pPr>
              <a:spcAft>
                <a:spcPts val="100"/>
              </a:spcAft>
            </a:pPr>
            <a:r>
              <a:rPr lang="en-US" sz="2700" b="1">
                <a:cs typeface="Rubik Light" pitchFamily="2" charset="-79"/>
              </a:rPr>
              <a:t>In-house research</a:t>
            </a:r>
          </a:p>
          <a:p>
            <a:pPr>
              <a:spcAft>
                <a:spcPts val="100"/>
              </a:spcAft>
            </a:pPr>
            <a:r>
              <a:rPr lang="en-US" sz="2700" b="1">
                <a:cs typeface="Rubik Light" pitchFamily="2" charset="-79"/>
              </a:rPr>
              <a:t>External analysts/Consultants</a:t>
            </a:r>
          </a:p>
        </p:txBody>
      </p:sp>
      <p:sp>
        <p:nvSpPr>
          <p:cNvPr id="16" name="TextBox 15">
            <a:extLst>
              <a:ext uri="{FF2B5EF4-FFF2-40B4-BE49-F238E27FC236}">
                <a16:creationId xmlns:a16="http://schemas.microsoft.com/office/drawing/2014/main" id="{8F86A30C-84DC-FAD5-9FB8-0F14E5CE820A}"/>
              </a:ext>
            </a:extLst>
          </p:cNvPr>
          <p:cNvSpPr txBox="1"/>
          <p:nvPr/>
        </p:nvSpPr>
        <p:spPr>
          <a:xfrm>
            <a:off x="10061815" y="7921085"/>
            <a:ext cx="3882785" cy="3062185"/>
          </a:xfrm>
          <a:prstGeom prst="rect">
            <a:avLst/>
          </a:prstGeom>
          <a:noFill/>
        </p:spPr>
        <p:txBody>
          <a:bodyPr wrap="square" rtlCol="0">
            <a:spAutoFit/>
          </a:bodyPr>
          <a:lstStyle/>
          <a:p>
            <a:pPr>
              <a:lnSpc>
                <a:spcPct val="250000"/>
              </a:lnSpc>
              <a:spcAft>
                <a:spcPts val="100"/>
              </a:spcAft>
            </a:pPr>
            <a:r>
              <a:rPr lang="en-US" sz="2700" b="1">
                <a:cs typeface="Rubik Light" pitchFamily="2" charset="-79"/>
              </a:rPr>
              <a:t>Business</a:t>
            </a:r>
          </a:p>
          <a:p>
            <a:pPr>
              <a:lnSpc>
                <a:spcPct val="250000"/>
              </a:lnSpc>
              <a:spcAft>
                <a:spcPts val="100"/>
              </a:spcAft>
            </a:pPr>
            <a:r>
              <a:rPr lang="en-US" sz="2700" b="1">
                <a:cs typeface="Rubik Light" pitchFamily="2" charset="-79"/>
              </a:rPr>
              <a:t>Management</a:t>
            </a:r>
          </a:p>
          <a:p>
            <a:pPr>
              <a:lnSpc>
                <a:spcPct val="250000"/>
              </a:lnSpc>
              <a:spcAft>
                <a:spcPts val="100"/>
              </a:spcAft>
            </a:pPr>
            <a:r>
              <a:rPr lang="en-US" sz="2700" b="1">
                <a:cs typeface="Rubik Light" pitchFamily="2" charset="-79"/>
              </a:rPr>
              <a:t>Valuation</a:t>
            </a:r>
          </a:p>
        </p:txBody>
      </p:sp>
      <p:sp>
        <p:nvSpPr>
          <p:cNvPr id="17" name="TextBox 16">
            <a:extLst>
              <a:ext uri="{FF2B5EF4-FFF2-40B4-BE49-F238E27FC236}">
                <a16:creationId xmlns:a16="http://schemas.microsoft.com/office/drawing/2014/main" id="{EFD0E529-A976-11F2-F04A-026CC43E3AC7}"/>
              </a:ext>
            </a:extLst>
          </p:cNvPr>
          <p:cNvSpPr txBox="1"/>
          <p:nvPr/>
        </p:nvSpPr>
        <p:spPr>
          <a:xfrm>
            <a:off x="17402415" y="8200484"/>
            <a:ext cx="5940185" cy="3191708"/>
          </a:xfrm>
          <a:prstGeom prst="rect">
            <a:avLst/>
          </a:prstGeom>
          <a:noFill/>
        </p:spPr>
        <p:txBody>
          <a:bodyPr wrap="square" rtlCol="0">
            <a:spAutoFit/>
          </a:bodyPr>
          <a:lstStyle/>
          <a:p>
            <a:pPr>
              <a:lnSpc>
                <a:spcPct val="150000"/>
              </a:lnSpc>
              <a:spcAft>
                <a:spcPts val="100"/>
              </a:spcAft>
            </a:pPr>
            <a:r>
              <a:rPr lang="en-US" sz="2700" b="1">
                <a:cs typeface="Rubik Light" pitchFamily="2" charset="-79"/>
              </a:rPr>
              <a:t>Regulatory requirements</a:t>
            </a:r>
          </a:p>
          <a:p>
            <a:pPr>
              <a:lnSpc>
                <a:spcPct val="150000"/>
              </a:lnSpc>
              <a:spcAft>
                <a:spcPts val="100"/>
              </a:spcAft>
            </a:pPr>
            <a:r>
              <a:rPr lang="en-US" sz="2700" b="1">
                <a:cs typeface="Rubik Light" pitchFamily="2" charset="-79"/>
              </a:rPr>
              <a:t>Internal risk management limits</a:t>
            </a:r>
          </a:p>
          <a:p>
            <a:pPr>
              <a:lnSpc>
                <a:spcPct val="150000"/>
              </a:lnSpc>
              <a:spcAft>
                <a:spcPts val="100"/>
              </a:spcAft>
            </a:pPr>
            <a:r>
              <a:rPr lang="en-US" sz="2700" b="1">
                <a:cs typeface="Rubik Light" pitchFamily="2" charset="-79"/>
              </a:rPr>
              <a:t>Investment mandate</a:t>
            </a:r>
          </a:p>
          <a:p>
            <a:pPr>
              <a:lnSpc>
                <a:spcPct val="150000"/>
              </a:lnSpc>
              <a:spcAft>
                <a:spcPts val="100"/>
              </a:spcAft>
            </a:pPr>
            <a:r>
              <a:rPr lang="en-US" sz="2700" b="1">
                <a:cs typeface="Rubik Light" pitchFamily="2" charset="-79"/>
              </a:rPr>
              <a:t>Investment recording</a:t>
            </a:r>
          </a:p>
          <a:p>
            <a:pPr>
              <a:lnSpc>
                <a:spcPct val="150000"/>
              </a:lnSpc>
              <a:spcAft>
                <a:spcPts val="100"/>
              </a:spcAft>
            </a:pPr>
            <a:r>
              <a:rPr lang="en-US" sz="2700" b="1">
                <a:cs typeface="Rubik Light" pitchFamily="2" charset="-79"/>
              </a:rPr>
              <a:t>Position sizing</a:t>
            </a:r>
          </a:p>
        </p:txBody>
      </p:sp>
      <p:sp>
        <p:nvSpPr>
          <p:cNvPr id="18" name="TextBox 17">
            <a:extLst>
              <a:ext uri="{FF2B5EF4-FFF2-40B4-BE49-F238E27FC236}">
                <a16:creationId xmlns:a16="http://schemas.microsoft.com/office/drawing/2014/main" id="{967F65DC-2E2F-895F-3183-63302DF483B1}"/>
              </a:ext>
            </a:extLst>
          </p:cNvPr>
          <p:cNvSpPr txBox="1"/>
          <p:nvPr/>
        </p:nvSpPr>
        <p:spPr>
          <a:xfrm>
            <a:off x="849521" y="2199015"/>
            <a:ext cx="8758990" cy="738664"/>
          </a:xfrm>
          <a:prstGeom prst="rect">
            <a:avLst/>
          </a:prstGeom>
          <a:noFill/>
        </p:spPr>
        <p:txBody>
          <a:bodyPr wrap="square" rtlCol="0">
            <a:spAutoFit/>
          </a:bodyPr>
          <a:lstStyle/>
          <a:p>
            <a:pPr>
              <a:spcAft>
                <a:spcPts val="100"/>
              </a:spcAft>
            </a:pPr>
            <a:r>
              <a:rPr lang="en-US" sz="4200" b="1">
                <a:solidFill>
                  <a:schemeClr val="bg1"/>
                </a:solidFill>
                <a:latin typeface="Rubik" pitchFamily="2" charset="-79"/>
                <a:cs typeface="Rubik" pitchFamily="2" charset="-79"/>
              </a:rPr>
              <a:t>EQUITY INVESTMENT PROCESS</a:t>
            </a:r>
          </a:p>
        </p:txBody>
      </p:sp>
      <p:pic>
        <p:nvPicPr>
          <p:cNvPr id="20" name="Graphic 19">
            <a:extLst>
              <a:ext uri="{FF2B5EF4-FFF2-40B4-BE49-F238E27FC236}">
                <a16:creationId xmlns:a16="http://schemas.microsoft.com/office/drawing/2014/main" id="{0A48068B-D939-BD12-2213-27A362B003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
        <p:nvSpPr>
          <p:cNvPr id="3" name="TextBox 2">
            <a:extLst>
              <a:ext uri="{FF2B5EF4-FFF2-40B4-BE49-F238E27FC236}">
                <a16:creationId xmlns:a16="http://schemas.microsoft.com/office/drawing/2014/main" id="{9A63B7DD-B91B-F1A4-5E53-B6B434F9CB33}"/>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chemeClr val="bg1"/>
                </a:solidFill>
                <a:latin typeface="Rubik" pitchFamily="2" charset="-79"/>
                <a:cs typeface="Rubik" pitchFamily="2" charset="-79"/>
              </a:rPr>
              <a:t>BAJAJ FINSERV ASSET MANAGEMENT LIMITED</a:t>
            </a:r>
            <a:endParaRPr lang="en-US" sz="2500" b="1" dirty="0">
              <a:solidFill>
                <a:schemeClr val="bg1"/>
              </a:solidFill>
              <a:latin typeface="Rubik" pitchFamily="2" charset="-79"/>
              <a:cs typeface="Rubik" pitchFamily="2" charset="-79"/>
            </a:endParaRPr>
          </a:p>
        </p:txBody>
      </p:sp>
    </p:spTree>
    <p:extLst>
      <p:ext uri="{BB962C8B-B14F-4D97-AF65-F5344CB8AC3E}">
        <p14:creationId xmlns:p14="http://schemas.microsoft.com/office/powerpoint/2010/main" val="243756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hart showing the cost of stocks&#10;&#10;AI-generated content may be incorrect.">
            <a:extLst>
              <a:ext uri="{FF2B5EF4-FFF2-40B4-BE49-F238E27FC236}">
                <a16:creationId xmlns:a16="http://schemas.microsoft.com/office/drawing/2014/main" id="{A85AE0E3-4432-9FA7-2A3E-DC079AE97EAF}"/>
              </a:ext>
            </a:extLst>
          </p:cNvPr>
          <p:cNvPicPr>
            <a:picLocks noChangeAspect="1"/>
          </p:cNvPicPr>
          <p:nvPr/>
        </p:nvPicPr>
        <p:blipFill>
          <a:blip r:embed="rId2"/>
          <a:stretch>
            <a:fillRect/>
          </a:stretch>
        </p:blipFill>
        <p:spPr>
          <a:xfrm>
            <a:off x="-1" y="446"/>
            <a:ext cx="24383213" cy="13715554"/>
          </a:xfrm>
          <a:prstGeom prst="rect">
            <a:avLst/>
          </a:prstGeom>
        </p:spPr>
      </p:pic>
      <p:sp>
        <p:nvSpPr>
          <p:cNvPr id="2" name="TextBox 1">
            <a:extLst>
              <a:ext uri="{FF2B5EF4-FFF2-40B4-BE49-F238E27FC236}">
                <a16:creationId xmlns:a16="http://schemas.microsoft.com/office/drawing/2014/main" id="{EE7B5566-9D7D-DE15-935C-045AD1E5E8B4}"/>
              </a:ext>
            </a:extLst>
          </p:cNvPr>
          <p:cNvSpPr txBox="1"/>
          <p:nvPr/>
        </p:nvSpPr>
        <p:spPr>
          <a:xfrm>
            <a:off x="785467" y="2011778"/>
            <a:ext cx="15481228" cy="1123384"/>
          </a:xfrm>
          <a:prstGeom prst="rect">
            <a:avLst/>
          </a:prstGeom>
        </p:spPr>
        <p:txBody>
          <a:bodyPr wrap="square" rtlCol="0">
            <a:spAutoFit/>
          </a:bodyPr>
          <a:lstStyle/>
          <a:p>
            <a:pPr>
              <a:spcAft>
                <a:spcPts val="100"/>
              </a:spcAft>
            </a:pPr>
            <a:r>
              <a:rPr lang="en-US" sz="6700" b="1">
                <a:solidFill>
                  <a:schemeClr val="bg1"/>
                </a:solidFill>
                <a:latin typeface="Rubik Bold" pitchFamily="2" charset="-79"/>
                <a:cs typeface="Rubik Bold" pitchFamily="2" charset="-79"/>
              </a:rPr>
              <a:t>PORTFOLIO CREATION PROCESS</a:t>
            </a:r>
          </a:p>
        </p:txBody>
      </p:sp>
      <p:sp>
        <p:nvSpPr>
          <p:cNvPr id="6" name="TextBox 5">
            <a:extLst>
              <a:ext uri="{FF2B5EF4-FFF2-40B4-BE49-F238E27FC236}">
                <a16:creationId xmlns:a16="http://schemas.microsoft.com/office/drawing/2014/main" id="{72C40231-43B5-D708-E9CA-1D6030916B6A}"/>
              </a:ext>
            </a:extLst>
          </p:cNvPr>
          <p:cNvSpPr txBox="1"/>
          <p:nvPr/>
        </p:nvSpPr>
        <p:spPr>
          <a:xfrm>
            <a:off x="199292" y="13028656"/>
            <a:ext cx="7834365" cy="477054"/>
          </a:xfrm>
          <a:prstGeom prst="rect">
            <a:avLst/>
          </a:prstGeom>
          <a:noFill/>
        </p:spPr>
        <p:txBody>
          <a:bodyPr wrap="square" rtlCol="0">
            <a:spAutoFit/>
          </a:bodyPr>
          <a:lstStyle/>
          <a:p>
            <a:r>
              <a:rPr lang="fr-FR" sz="2500" b="1">
                <a:solidFill>
                  <a:schemeClr val="bg1"/>
                </a:solidFill>
                <a:latin typeface="Rubik Bold" pitchFamily="2" charset="-79"/>
                <a:cs typeface="Rubik Bold" pitchFamily="2" charset="-79"/>
              </a:rPr>
              <a:t>BAJAJ FINSERV ASSET MANAGEMENT LIMITED</a:t>
            </a:r>
            <a:endParaRPr lang="en-US" sz="2500" b="1">
              <a:solidFill>
                <a:schemeClr val="bg1"/>
              </a:solidFill>
              <a:latin typeface="Rubik Bold" pitchFamily="2" charset="-79"/>
              <a:cs typeface="Rubik Bold" pitchFamily="2" charset="-79"/>
            </a:endParaRPr>
          </a:p>
        </p:txBody>
      </p:sp>
      <p:pic>
        <p:nvPicPr>
          <p:cNvPr id="7" name="Graphic 6">
            <a:extLst>
              <a:ext uri="{FF2B5EF4-FFF2-40B4-BE49-F238E27FC236}">
                <a16:creationId xmlns:a16="http://schemas.microsoft.com/office/drawing/2014/main" id="{BF8A93E3-D2DC-27BB-A7C8-CAC032B5A2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Tree>
    <p:extLst>
      <p:ext uri="{BB962C8B-B14F-4D97-AF65-F5344CB8AC3E}">
        <p14:creationId xmlns:p14="http://schemas.microsoft.com/office/powerpoint/2010/main" val="404646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lue and white rectangular sign&#10;&#10;AI-generated content may be incorrect.">
            <a:extLst>
              <a:ext uri="{FF2B5EF4-FFF2-40B4-BE49-F238E27FC236}">
                <a16:creationId xmlns:a16="http://schemas.microsoft.com/office/drawing/2014/main" id="{A7043336-D259-32DF-324B-51B016ADD309}"/>
              </a:ext>
            </a:extLst>
          </p:cNvPr>
          <p:cNvPicPr>
            <a:picLocks noChangeAspect="1"/>
          </p:cNvPicPr>
          <p:nvPr/>
        </p:nvPicPr>
        <p:blipFill>
          <a:blip r:embed="rId2"/>
          <a:stretch>
            <a:fillRect/>
          </a:stretch>
        </p:blipFill>
        <p:spPr>
          <a:xfrm>
            <a:off x="-800" y="0"/>
            <a:ext cx="24383213" cy="13715554"/>
          </a:xfrm>
          <a:prstGeom prst="rect">
            <a:avLst/>
          </a:prstGeom>
        </p:spPr>
      </p:pic>
      <p:sp>
        <p:nvSpPr>
          <p:cNvPr id="5" name="TextBox 4">
            <a:extLst>
              <a:ext uri="{FF2B5EF4-FFF2-40B4-BE49-F238E27FC236}">
                <a16:creationId xmlns:a16="http://schemas.microsoft.com/office/drawing/2014/main" id="{98F25340-CDA8-89B8-5198-FE43BC62DACB}"/>
              </a:ext>
            </a:extLst>
          </p:cNvPr>
          <p:cNvSpPr txBox="1"/>
          <p:nvPr/>
        </p:nvSpPr>
        <p:spPr>
          <a:xfrm>
            <a:off x="863004" y="2212304"/>
            <a:ext cx="10795596" cy="754053"/>
          </a:xfrm>
          <a:prstGeom prst="rect">
            <a:avLst/>
          </a:prstGeom>
        </p:spPr>
        <p:txBody>
          <a:bodyPr wrap="square" rtlCol="0">
            <a:spAutoFit/>
          </a:bodyPr>
          <a:lstStyle/>
          <a:p>
            <a:pPr>
              <a:spcAft>
                <a:spcPts val="100"/>
              </a:spcAft>
            </a:pPr>
            <a:r>
              <a:rPr lang="en-US" sz="4300" b="1">
                <a:solidFill>
                  <a:schemeClr val="bg1"/>
                </a:solidFill>
                <a:latin typeface="Rubik Bold" pitchFamily="2" charset="-79"/>
                <a:cs typeface="Rubik Bold" pitchFamily="2" charset="-79"/>
              </a:rPr>
              <a:t>EQUITY INVESTMENT PROCESS</a:t>
            </a:r>
          </a:p>
        </p:txBody>
      </p:sp>
      <p:sp>
        <p:nvSpPr>
          <p:cNvPr id="6" name="TextBox 5">
            <a:extLst>
              <a:ext uri="{FF2B5EF4-FFF2-40B4-BE49-F238E27FC236}">
                <a16:creationId xmlns:a16="http://schemas.microsoft.com/office/drawing/2014/main" id="{AF28984B-4460-ADB2-9AF9-82C5E4B7E0E9}"/>
              </a:ext>
            </a:extLst>
          </p:cNvPr>
          <p:cNvSpPr txBox="1"/>
          <p:nvPr/>
        </p:nvSpPr>
        <p:spPr>
          <a:xfrm>
            <a:off x="975648" y="3934721"/>
            <a:ext cx="13513396" cy="646331"/>
          </a:xfrm>
          <a:prstGeom prst="rect">
            <a:avLst/>
          </a:prstGeom>
          <a:noFill/>
        </p:spPr>
        <p:txBody>
          <a:bodyPr wrap="square" rtlCol="0">
            <a:spAutoFit/>
          </a:bodyPr>
          <a:lstStyle/>
          <a:p>
            <a:pPr>
              <a:spcAft>
                <a:spcPts val="100"/>
              </a:spcAft>
            </a:pPr>
            <a:r>
              <a:rPr lang="en-US" sz="3600" b="1">
                <a:latin typeface="Rubik Bold" pitchFamily="2" charset="-79"/>
                <a:cs typeface="Rubik Bold" pitchFamily="2" charset="-79"/>
              </a:rPr>
              <a:t>POST-INVESTMENT REVIEW</a:t>
            </a:r>
          </a:p>
        </p:txBody>
      </p:sp>
      <p:sp>
        <p:nvSpPr>
          <p:cNvPr id="8" name="TextBox 7">
            <a:extLst>
              <a:ext uri="{FF2B5EF4-FFF2-40B4-BE49-F238E27FC236}">
                <a16:creationId xmlns:a16="http://schemas.microsoft.com/office/drawing/2014/main" id="{8C77243A-A554-EB1A-A0E4-1EAF348A7AC4}"/>
              </a:ext>
            </a:extLst>
          </p:cNvPr>
          <p:cNvSpPr txBox="1"/>
          <p:nvPr/>
        </p:nvSpPr>
        <p:spPr>
          <a:xfrm>
            <a:off x="9078248" y="5153921"/>
            <a:ext cx="13513396" cy="646331"/>
          </a:xfrm>
          <a:prstGeom prst="rect">
            <a:avLst/>
          </a:prstGeom>
          <a:noFill/>
        </p:spPr>
        <p:txBody>
          <a:bodyPr wrap="square" rtlCol="0">
            <a:spAutoFit/>
          </a:bodyPr>
          <a:lstStyle/>
          <a:p>
            <a:pPr>
              <a:spcAft>
                <a:spcPts val="100"/>
              </a:spcAft>
            </a:pPr>
            <a:r>
              <a:rPr lang="en-US" sz="3600" b="1">
                <a:cs typeface="Rubik Bold" pitchFamily="2" charset="-79"/>
              </a:rPr>
              <a:t>MONITOR INVESTMENT PERFORMANCE</a:t>
            </a:r>
          </a:p>
        </p:txBody>
      </p:sp>
      <p:sp>
        <p:nvSpPr>
          <p:cNvPr id="9" name="TextBox 8">
            <a:extLst>
              <a:ext uri="{FF2B5EF4-FFF2-40B4-BE49-F238E27FC236}">
                <a16:creationId xmlns:a16="http://schemas.microsoft.com/office/drawing/2014/main" id="{98B2BBC2-72FE-DD53-3536-238E9675C811}"/>
              </a:ext>
            </a:extLst>
          </p:cNvPr>
          <p:cNvSpPr txBox="1"/>
          <p:nvPr/>
        </p:nvSpPr>
        <p:spPr>
          <a:xfrm>
            <a:off x="9103648" y="9802121"/>
            <a:ext cx="13513396" cy="646331"/>
          </a:xfrm>
          <a:prstGeom prst="rect">
            <a:avLst/>
          </a:prstGeom>
          <a:noFill/>
        </p:spPr>
        <p:txBody>
          <a:bodyPr wrap="square" rtlCol="0">
            <a:spAutoFit/>
          </a:bodyPr>
          <a:lstStyle/>
          <a:p>
            <a:pPr>
              <a:spcAft>
                <a:spcPts val="100"/>
              </a:spcAft>
            </a:pPr>
            <a:r>
              <a:rPr lang="en-US" sz="3600" b="1">
                <a:cs typeface="Rubik Bold" pitchFamily="2" charset="-79"/>
              </a:rPr>
              <a:t>RE-EVALUATE EXIT STRATEGY</a:t>
            </a:r>
          </a:p>
        </p:txBody>
      </p:sp>
      <p:sp>
        <p:nvSpPr>
          <p:cNvPr id="11" name="TextBox 10">
            <a:extLst>
              <a:ext uri="{FF2B5EF4-FFF2-40B4-BE49-F238E27FC236}">
                <a16:creationId xmlns:a16="http://schemas.microsoft.com/office/drawing/2014/main" id="{34949273-C00A-12FE-A95D-CA6F2A2173B5}"/>
              </a:ext>
            </a:extLst>
          </p:cNvPr>
          <p:cNvSpPr txBox="1"/>
          <p:nvPr/>
        </p:nvSpPr>
        <p:spPr>
          <a:xfrm>
            <a:off x="9078248" y="6055626"/>
            <a:ext cx="13538796" cy="2221121"/>
          </a:xfrm>
          <a:prstGeom prst="rect">
            <a:avLst/>
          </a:prstGeom>
          <a:noFill/>
        </p:spPr>
        <p:txBody>
          <a:bodyPr wrap="square" rtlCol="0">
            <a:spAutoFit/>
          </a:bodyPr>
          <a:lstStyle/>
          <a:p>
            <a:pPr>
              <a:spcAft>
                <a:spcPts val="100"/>
              </a:spcAft>
            </a:pPr>
            <a:r>
              <a:rPr lang="en-US" sz="2700" b="1">
                <a:cs typeface="Rubik Light" pitchFamily="2" charset="-79"/>
              </a:rPr>
              <a:t>Track the performance of investments over time</a:t>
            </a:r>
          </a:p>
          <a:p>
            <a:pPr>
              <a:spcAft>
                <a:spcPts val="100"/>
              </a:spcAft>
            </a:pPr>
            <a:endParaRPr lang="en-US" sz="2700" b="1">
              <a:cs typeface="Rubik Light" pitchFamily="2" charset="-79"/>
            </a:endParaRPr>
          </a:p>
          <a:p>
            <a:pPr>
              <a:spcAft>
                <a:spcPts val="100"/>
              </a:spcAft>
            </a:pPr>
            <a:r>
              <a:rPr lang="en-US" sz="2700" b="1">
                <a:cs typeface="Rubik Light" pitchFamily="2" charset="-79"/>
              </a:rPr>
              <a:t>Regularly evaluate business performance and market trends</a:t>
            </a:r>
          </a:p>
          <a:p>
            <a:pPr>
              <a:spcAft>
                <a:spcPts val="100"/>
              </a:spcAft>
            </a:pPr>
            <a:endParaRPr lang="en-US" sz="2700" b="1">
              <a:cs typeface="Rubik Light" pitchFamily="2" charset="-79"/>
            </a:endParaRPr>
          </a:p>
          <a:p>
            <a:pPr>
              <a:spcAft>
                <a:spcPts val="100"/>
              </a:spcAft>
            </a:pPr>
            <a:r>
              <a:rPr lang="en-US" sz="2700" b="1">
                <a:cs typeface="Rubik Light" pitchFamily="2" charset="-79"/>
              </a:rPr>
              <a:t>Monitor key financial and non-financial metrics</a:t>
            </a:r>
          </a:p>
        </p:txBody>
      </p:sp>
      <p:sp>
        <p:nvSpPr>
          <p:cNvPr id="13" name="TextBox 12">
            <a:extLst>
              <a:ext uri="{FF2B5EF4-FFF2-40B4-BE49-F238E27FC236}">
                <a16:creationId xmlns:a16="http://schemas.microsoft.com/office/drawing/2014/main" id="{561AAC37-1D34-2296-88A6-BEE1D5B87452}"/>
              </a:ext>
            </a:extLst>
          </p:cNvPr>
          <p:cNvSpPr txBox="1"/>
          <p:nvPr/>
        </p:nvSpPr>
        <p:spPr>
          <a:xfrm>
            <a:off x="9078248" y="10780026"/>
            <a:ext cx="12714952" cy="1364476"/>
          </a:xfrm>
          <a:prstGeom prst="rect">
            <a:avLst/>
          </a:prstGeom>
          <a:noFill/>
        </p:spPr>
        <p:txBody>
          <a:bodyPr wrap="square" rtlCol="0">
            <a:spAutoFit/>
          </a:bodyPr>
          <a:lstStyle/>
          <a:p>
            <a:pPr>
              <a:spcAft>
                <a:spcPts val="100"/>
              </a:spcAft>
            </a:pPr>
            <a:r>
              <a:rPr lang="en-US" sz="2700" b="1">
                <a:cs typeface="Rubik Light" pitchFamily="2" charset="-79"/>
              </a:rPr>
              <a:t>Determine exit points based on evolving market conditions to generate alpha</a:t>
            </a:r>
          </a:p>
          <a:p>
            <a:pPr>
              <a:spcAft>
                <a:spcPts val="100"/>
              </a:spcAft>
            </a:pPr>
            <a:endParaRPr lang="en-US" sz="2700" b="1">
              <a:cs typeface="Rubik Light" pitchFamily="2" charset="-79"/>
            </a:endParaRPr>
          </a:p>
          <a:p>
            <a:pPr>
              <a:spcAft>
                <a:spcPts val="100"/>
              </a:spcAft>
            </a:pPr>
            <a:r>
              <a:rPr lang="en-US" sz="2700" b="1">
                <a:cs typeface="Rubik Light" pitchFamily="2" charset="-79"/>
              </a:rPr>
              <a:t>Adjust strategies based on updated information</a:t>
            </a:r>
          </a:p>
        </p:txBody>
      </p:sp>
      <p:sp>
        <p:nvSpPr>
          <p:cNvPr id="7" name="TextBox 6">
            <a:extLst>
              <a:ext uri="{FF2B5EF4-FFF2-40B4-BE49-F238E27FC236}">
                <a16:creationId xmlns:a16="http://schemas.microsoft.com/office/drawing/2014/main" id="{AE0F83B2-EA73-3317-F52A-7F1A42F09534}"/>
              </a:ext>
            </a:extLst>
          </p:cNvPr>
          <p:cNvSpPr txBox="1"/>
          <p:nvPr/>
        </p:nvSpPr>
        <p:spPr>
          <a:xfrm>
            <a:off x="199292" y="13028656"/>
            <a:ext cx="7834365" cy="477054"/>
          </a:xfrm>
          <a:prstGeom prst="rect">
            <a:avLst/>
          </a:prstGeom>
          <a:noFill/>
        </p:spPr>
        <p:txBody>
          <a:bodyPr wrap="square" rtlCol="0">
            <a:spAutoFit/>
          </a:bodyPr>
          <a:lstStyle/>
          <a:p>
            <a:r>
              <a:rPr lang="fr-FR" sz="2500" b="1">
                <a:solidFill>
                  <a:srgbClr val="005DAC"/>
                </a:solidFill>
                <a:latin typeface="Rubik Bold" pitchFamily="2" charset="-79"/>
                <a:cs typeface="Rubik Bold" pitchFamily="2" charset="-79"/>
              </a:rPr>
              <a:t>BAJAJ FINSERV ASSET MANAGEMENT LIMITED</a:t>
            </a:r>
            <a:endParaRPr lang="en-US" sz="2500" b="1">
              <a:solidFill>
                <a:srgbClr val="005DAC"/>
              </a:solidFill>
              <a:latin typeface="Rubik Bold" pitchFamily="2" charset="-79"/>
              <a:cs typeface="Rubik Bold" pitchFamily="2" charset="-79"/>
            </a:endParaRPr>
          </a:p>
        </p:txBody>
      </p:sp>
      <p:pic>
        <p:nvPicPr>
          <p:cNvPr id="10" name="Graphic 9">
            <a:extLst>
              <a:ext uri="{FF2B5EF4-FFF2-40B4-BE49-F238E27FC236}">
                <a16:creationId xmlns:a16="http://schemas.microsoft.com/office/drawing/2014/main" id="{21373A7E-00E7-4F06-E07D-787AD8AC00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Tree>
    <p:extLst>
      <p:ext uri="{BB962C8B-B14F-4D97-AF65-F5344CB8AC3E}">
        <p14:creationId xmlns:p14="http://schemas.microsoft.com/office/powerpoint/2010/main" val="215845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company's financial structure&#10;&#10;AI-generated content may be incorrect.">
            <a:extLst>
              <a:ext uri="{FF2B5EF4-FFF2-40B4-BE49-F238E27FC236}">
                <a16:creationId xmlns:a16="http://schemas.microsoft.com/office/drawing/2014/main" id="{B317FFD4-922D-9167-14D8-749704904C1C}"/>
              </a:ext>
            </a:extLst>
          </p:cNvPr>
          <p:cNvPicPr>
            <a:picLocks noChangeAspect="1"/>
          </p:cNvPicPr>
          <p:nvPr/>
        </p:nvPicPr>
        <p:blipFill>
          <a:blip r:embed="rId2"/>
          <a:stretch>
            <a:fillRect/>
          </a:stretch>
        </p:blipFill>
        <p:spPr>
          <a:xfrm>
            <a:off x="-400" y="223"/>
            <a:ext cx="24383213" cy="13715554"/>
          </a:xfrm>
          <a:prstGeom prst="rect">
            <a:avLst/>
          </a:prstGeom>
        </p:spPr>
      </p:pic>
      <p:sp>
        <p:nvSpPr>
          <p:cNvPr id="2" name="TextBox 1">
            <a:extLst>
              <a:ext uri="{FF2B5EF4-FFF2-40B4-BE49-F238E27FC236}">
                <a16:creationId xmlns:a16="http://schemas.microsoft.com/office/drawing/2014/main" id="{85D01BCD-5F8F-21C4-A346-DA05F1023B5E}"/>
              </a:ext>
            </a:extLst>
          </p:cNvPr>
          <p:cNvSpPr txBox="1"/>
          <p:nvPr/>
        </p:nvSpPr>
        <p:spPr>
          <a:xfrm>
            <a:off x="863004" y="1958304"/>
            <a:ext cx="14935796" cy="754053"/>
          </a:xfrm>
          <a:prstGeom prst="rect">
            <a:avLst/>
          </a:prstGeom>
        </p:spPr>
        <p:txBody>
          <a:bodyPr wrap="square" rtlCol="0">
            <a:spAutoFit/>
          </a:bodyPr>
          <a:lstStyle/>
          <a:p>
            <a:pPr>
              <a:spcAft>
                <a:spcPts val="100"/>
              </a:spcAft>
            </a:pPr>
            <a:r>
              <a:rPr lang="en-US" sz="4300" b="1">
                <a:solidFill>
                  <a:schemeClr val="bg1"/>
                </a:solidFill>
                <a:latin typeface="Rubik" pitchFamily="2" charset="-79"/>
                <a:cs typeface="Rubik" pitchFamily="2" charset="-79"/>
              </a:rPr>
              <a:t>SEASONED TEAM WITH MULTI-DOMAIN EXPERTISE</a:t>
            </a:r>
          </a:p>
        </p:txBody>
      </p:sp>
      <p:sp>
        <p:nvSpPr>
          <p:cNvPr id="4" name="TextBox 3">
            <a:extLst>
              <a:ext uri="{FF2B5EF4-FFF2-40B4-BE49-F238E27FC236}">
                <a16:creationId xmlns:a16="http://schemas.microsoft.com/office/drawing/2014/main" id="{76C4546F-C639-B64F-5681-59CB2C514314}"/>
              </a:ext>
            </a:extLst>
          </p:cNvPr>
          <p:cNvSpPr txBox="1"/>
          <p:nvPr/>
        </p:nvSpPr>
        <p:spPr>
          <a:xfrm>
            <a:off x="863004" y="3299721"/>
            <a:ext cx="22646352" cy="646331"/>
          </a:xfrm>
          <a:prstGeom prst="rect">
            <a:avLst/>
          </a:prstGeom>
          <a:noFill/>
        </p:spPr>
        <p:txBody>
          <a:bodyPr wrap="square" rtlCol="0">
            <a:spAutoFit/>
          </a:bodyPr>
          <a:lstStyle/>
          <a:p>
            <a:pPr>
              <a:spcAft>
                <a:spcPts val="100"/>
              </a:spcAft>
            </a:pPr>
            <a:r>
              <a:rPr lang="en-US" sz="3600" b="1">
                <a:cs typeface="Rubik Bold" pitchFamily="2" charset="-79"/>
              </a:rPr>
              <a:t>27-MEMBER TEAM WITH A COMBINED EXPERIENCE OF 267 YEARS. 19 MBAS, 6 CFAS, 3 CAS, 1 MA (ECO)</a:t>
            </a:r>
          </a:p>
        </p:txBody>
      </p:sp>
      <p:pic>
        <p:nvPicPr>
          <p:cNvPr id="8" name="Graphic 7">
            <a:extLst>
              <a:ext uri="{FF2B5EF4-FFF2-40B4-BE49-F238E27FC236}">
                <a16:creationId xmlns:a16="http://schemas.microsoft.com/office/drawing/2014/main" id="{0048A53B-1AA0-070F-28F1-A499329A05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
        <p:nvSpPr>
          <p:cNvPr id="3" name="TextBox 2">
            <a:extLst>
              <a:ext uri="{FF2B5EF4-FFF2-40B4-BE49-F238E27FC236}">
                <a16:creationId xmlns:a16="http://schemas.microsoft.com/office/drawing/2014/main" id="{4416C3BA-D6B3-436A-06E5-2B8380EBCEB6}"/>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spTree>
    <p:extLst>
      <p:ext uri="{BB962C8B-B14F-4D97-AF65-F5344CB8AC3E}">
        <p14:creationId xmlns:p14="http://schemas.microsoft.com/office/powerpoint/2010/main" val="266487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research and development&#10;&#10;AI-generated content may be incorrect.">
            <a:extLst>
              <a:ext uri="{FF2B5EF4-FFF2-40B4-BE49-F238E27FC236}">
                <a16:creationId xmlns:a16="http://schemas.microsoft.com/office/drawing/2014/main" id="{DF221EE5-8D87-4599-8AF6-4C2E90A94C6F}"/>
              </a:ext>
            </a:extLst>
          </p:cNvPr>
          <p:cNvPicPr>
            <a:picLocks noChangeAspect="1"/>
          </p:cNvPicPr>
          <p:nvPr/>
        </p:nvPicPr>
        <p:blipFill>
          <a:blip r:embed="rId2"/>
          <a:stretch>
            <a:fillRect/>
          </a:stretch>
        </p:blipFill>
        <p:spPr>
          <a:xfrm>
            <a:off x="-1" y="446"/>
            <a:ext cx="24383213" cy="13715554"/>
          </a:xfrm>
          <a:prstGeom prst="rect">
            <a:avLst/>
          </a:prstGeom>
        </p:spPr>
      </p:pic>
      <p:sp>
        <p:nvSpPr>
          <p:cNvPr id="2" name="TextBox 1">
            <a:extLst>
              <a:ext uri="{FF2B5EF4-FFF2-40B4-BE49-F238E27FC236}">
                <a16:creationId xmlns:a16="http://schemas.microsoft.com/office/drawing/2014/main" id="{489179E0-4B83-1156-46CF-5A1D5D99FDE4}"/>
              </a:ext>
            </a:extLst>
          </p:cNvPr>
          <p:cNvSpPr txBox="1"/>
          <p:nvPr/>
        </p:nvSpPr>
        <p:spPr>
          <a:xfrm>
            <a:off x="863004" y="1958304"/>
            <a:ext cx="14935796" cy="754053"/>
          </a:xfrm>
          <a:prstGeom prst="rect">
            <a:avLst/>
          </a:prstGeom>
        </p:spPr>
        <p:txBody>
          <a:bodyPr wrap="square" rtlCol="0">
            <a:spAutoFit/>
          </a:bodyPr>
          <a:lstStyle/>
          <a:p>
            <a:pPr>
              <a:spcAft>
                <a:spcPts val="100"/>
              </a:spcAft>
            </a:pPr>
            <a:r>
              <a:rPr lang="en-US" sz="4300" b="1">
                <a:solidFill>
                  <a:schemeClr val="bg1"/>
                </a:solidFill>
                <a:latin typeface="Rubik Bold" pitchFamily="2" charset="-79"/>
                <a:cs typeface="Rubik Bold" pitchFamily="2" charset="-79"/>
              </a:rPr>
              <a:t>SEASONED TEAM WITH MULTI-DOMAIN EXPERTISE</a:t>
            </a:r>
          </a:p>
        </p:txBody>
      </p:sp>
      <p:sp>
        <p:nvSpPr>
          <p:cNvPr id="6" name="TextBox 5">
            <a:extLst>
              <a:ext uri="{FF2B5EF4-FFF2-40B4-BE49-F238E27FC236}">
                <a16:creationId xmlns:a16="http://schemas.microsoft.com/office/drawing/2014/main" id="{0E0609F5-EE9D-2B56-808C-3F1ECDB13F57}"/>
              </a:ext>
            </a:extLst>
          </p:cNvPr>
          <p:cNvSpPr txBox="1"/>
          <p:nvPr/>
        </p:nvSpPr>
        <p:spPr>
          <a:xfrm>
            <a:off x="199292" y="13028656"/>
            <a:ext cx="7834365" cy="477054"/>
          </a:xfrm>
          <a:prstGeom prst="rect">
            <a:avLst/>
          </a:prstGeom>
          <a:noFill/>
        </p:spPr>
        <p:txBody>
          <a:bodyPr wrap="square" rtlCol="0">
            <a:spAutoFit/>
          </a:bodyPr>
          <a:lstStyle/>
          <a:p>
            <a:r>
              <a:rPr lang="fr-FR" sz="2500" b="1">
                <a:solidFill>
                  <a:srgbClr val="005DAC"/>
                </a:solidFill>
                <a:latin typeface="Rubik Bold" pitchFamily="2" charset="-79"/>
                <a:cs typeface="Rubik Bold" pitchFamily="2" charset="-79"/>
              </a:rPr>
              <a:t>BAJAJ FINSERV ASSET MANAGEMENT LIMITED</a:t>
            </a:r>
            <a:endParaRPr lang="en-US" sz="2500" b="1">
              <a:solidFill>
                <a:srgbClr val="005DAC"/>
              </a:solidFill>
              <a:latin typeface="Rubik Bold" pitchFamily="2" charset="-79"/>
              <a:cs typeface="Rubik Bold" pitchFamily="2" charset="-79"/>
            </a:endParaRPr>
          </a:p>
        </p:txBody>
      </p:sp>
      <p:pic>
        <p:nvPicPr>
          <p:cNvPr id="7" name="Graphic 6">
            <a:extLst>
              <a:ext uri="{FF2B5EF4-FFF2-40B4-BE49-F238E27FC236}">
                <a16:creationId xmlns:a16="http://schemas.microsoft.com/office/drawing/2014/main" id="{D8FB8E53-5054-33AB-BA7C-DBF1EBF568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Tree>
    <p:extLst>
      <p:ext uri="{BB962C8B-B14F-4D97-AF65-F5344CB8AC3E}">
        <p14:creationId xmlns:p14="http://schemas.microsoft.com/office/powerpoint/2010/main" val="232258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hecklist&#10;&#10;AI-generated content may be incorrect.">
            <a:extLst>
              <a:ext uri="{FF2B5EF4-FFF2-40B4-BE49-F238E27FC236}">
                <a16:creationId xmlns:a16="http://schemas.microsoft.com/office/drawing/2014/main" id="{9A138ED4-2B8C-F6ED-D754-7EAF26D142FD}"/>
              </a:ext>
            </a:extLst>
          </p:cNvPr>
          <p:cNvPicPr>
            <a:picLocks noChangeAspect="1"/>
          </p:cNvPicPr>
          <p:nvPr/>
        </p:nvPicPr>
        <p:blipFill>
          <a:blip r:embed="rId2"/>
          <a:stretch>
            <a:fillRect/>
          </a:stretch>
        </p:blipFill>
        <p:spPr>
          <a:xfrm>
            <a:off x="-1" y="446"/>
            <a:ext cx="24383213" cy="13715554"/>
          </a:xfrm>
          <a:prstGeom prst="rect">
            <a:avLst/>
          </a:prstGeom>
        </p:spPr>
      </p:pic>
      <p:sp>
        <p:nvSpPr>
          <p:cNvPr id="5" name="TextBox 4">
            <a:extLst>
              <a:ext uri="{FF2B5EF4-FFF2-40B4-BE49-F238E27FC236}">
                <a16:creationId xmlns:a16="http://schemas.microsoft.com/office/drawing/2014/main" id="{82EFB882-686C-F286-D361-E36FC1FEAA80}"/>
              </a:ext>
            </a:extLst>
          </p:cNvPr>
          <p:cNvSpPr txBox="1"/>
          <p:nvPr/>
        </p:nvSpPr>
        <p:spPr>
          <a:xfrm>
            <a:off x="444572" y="813916"/>
            <a:ext cx="19479722" cy="1123384"/>
          </a:xfrm>
          <a:prstGeom prst="rect">
            <a:avLst/>
          </a:prstGeom>
        </p:spPr>
        <p:txBody>
          <a:bodyPr wrap="square" rtlCol="0">
            <a:spAutoFit/>
          </a:bodyPr>
          <a:lstStyle/>
          <a:p>
            <a:pPr>
              <a:spcAft>
                <a:spcPts val="100"/>
              </a:spcAft>
            </a:pPr>
            <a:r>
              <a:rPr lang="en-US" sz="6700" b="1" dirty="0">
                <a:solidFill>
                  <a:schemeClr val="bg1"/>
                </a:solidFill>
                <a:latin typeface="Rubik" pitchFamily="2" charset="-79"/>
                <a:cs typeface="Rubik" pitchFamily="2" charset="-79"/>
              </a:rPr>
              <a:t>ENSURING QUALITY IN SMALL CAP INVESTING</a:t>
            </a:r>
          </a:p>
        </p:txBody>
      </p:sp>
      <p:sp>
        <p:nvSpPr>
          <p:cNvPr id="6" name="TextBox 5">
            <a:extLst>
              <a:ext uri="{FF2B5EF4-FFF2-40B4-BE49-F238E27FC236}">
                <a16:creationId xmlns:a16="http://schemas.microsoft.com/office/drawing/2014/main" id="{4A5592B1-FCB7-27B1-017D-79A5526441C6}"/>
              </a:ext>
            </a:extLst>
          </p:cNvPr>
          <p:cNvSpPr txBox="1"/>
          <p:nvPr/>
        </p:nvSpPr>
        <p:spPr>
          <a:xfrm>
            <a:off x="408478" y="2808104"/>
            <a:ext cx="21342118" cy="784830"/>
          </a:xfrm>
          <a:prstGeom prst="rect">
            <a:avLst/>
          </a:prstGeom>
          <a:noFill/>
        </p:spPr>
        <p:txBody>
          <a:bodyPr wrap="square" rtlCol="0">
            <a:spAutoFit/>
          </a:bodyPr>
          <a:lstStyle/>
          <a:p>
            <a:pPr>
              <a:spcAft>
                <a:spcPts val="100"/>
              </a:spcAft>
            </a:pPr>
            <a:r>
              <a:rPr lang="en-US" sz="4500" b="1">
                <a:solidFill>
                  <a:schemeClr val="bg1"/>
                </a:solidFill>
                <a:cs typeface="Rubik Bold" pitchFamily="2" charset="-79"/>
              </a:rPr>
              <a:t>Forensic Research Process</a:t>
            </a:r>
          </a:p>
        </p:txBody>
      </p:sp>
      <p:sp>
        <p:nvSpPr>
          <p:cNvPr id="7" name="TextBox 6">
            <a:extLst>
              <a:ext uri="{FF2B5EF4-FFF2-40B4-BE49-F238E27FC236}">
                <a16:creationId xmlns:a16="http://schemas.microsoft.com/office/drawing/2014/main" id="{FDF8CD71-729C-61FC-1E22-6C3A9F938CAB}"/>
              </a:ext>
            </a:extLst>
          </p:cNvPr>
          <p:cNvSpPr txBox="1"/>
          <p:nvPr/>
        </p:nvSpPr>
        <p:spPr>
          <a:xfrm>
            <a:off x="709267" y="4258136"/>
            <a:ext cx="2872133" cy="600164"/>
          </a:xfrm>
          <a:prstGeom prst="rect">
            <a:avLst/>
          </a:prstGeom>
          <a:noFill/>
        </p:spPr>
        <p:txBody>
          <a:bodyPr wrap="square" rtlCol="0">
            <a:spAutoFit/>
          </a:bodyPr>
          <a:lstStyle/>
          <a:p>
            <a:pPr>
              <a:spcAft>
                <a:spcPts val="100"/>
              </a:spcAft>
            </a:pPr>
            <a:r>
              <a:rPr lang="en-US" sz="3200" b="1">
                <a:solidFill>
                  <a:srgbClr val="0641BF"/>
                </a:solidFill>
                <a:cs typeface="Rubik Bold" pitchFamily="2" charset="-79"/>
              </a:rPr>
              <a:t>STEPS</a:t>
            </a:r>
          </a:p>
        </p:txBody>
      </p:sp>
      <p:sp>
        <p:nvSpPr>
          <p:cNvPr id="10" name="TextBox 9">
            <a:extLst>
              <a:ext uri="{FF2B5EF4-FFF2-40B4-BE49-F238E27FC236}">
                <a16:creationId xmlns:a16="http://schemas.microsoft.com/office/drawing/2014/main" id="{0A7BE1D8-35AB-1AFF-3229-CB3161AD4039}"/>
              </a:ext>
            </a:extLst>
          </p:cNvPr>
          <p:cNvSpPr txBox="1"/>
          <p:nvPr/>
        </p:nvSpPr>
        <p:spPr>
          <a:xfrm>
            <a:off x="6424267" y="4258136"/>
            <a:ext cx="2872133" cy="600164"/>
          </a:xfrm>
          <a:prstGeom prst="rect">
            <a:avLst/>
          </a:prstGeom>
          <a:noFill/>
        </p:spPr>
        <p:txBody>
          <a:bodyPr wrap="square" rtlCol="0">
            <a:spAutoFit/>
          </a:bodyPr>
          <a:lstStyle/>
          <a:p>
            <a:pPr>
              <a:spcAft>
                <a:spcPts val="100"/>
              </a:spcAft>
            </a:pPr>
            <a:r>
              <a:rPr lang="en-US" sz="3200" b="1">
                <a:solidFill>
                  <a:srgbClr val="0641BF"/>
                </a:solidFill>
                <a:cs typeface="Rubik Bold" pitchFamily="2" charset="-79"/>
              </a:rPr>
              <a:t>FOCUS AREA</a:t>
            </a:r>
          </a:p>
        </p:txBody>
      </p:sp>
      <p:sp>
        <p:nvSpPr>
          <p:cNvPr id="11" name="TextBox 10">
            <a:extLst>
              <a:ext uri="{FF2B5EF4-FFF2-40B4-BE49-F238E27FC236}">
                <a16:creationId xmlns:a16="http://schemas.microsoft.com/office/drawing/2014/main" id="{F54A8FB8-BC6C-B1CD-F552-95E359D7512B}"/>
              </a:ext>
            </a:extLst>
          </p:cNvPr>
          <p:cNvSpPr txBox="1"/>
          <p:nvPr/>
        </p:nvSpPr>
        <p:spPr>
          <a:xfrm>
            <a:off x="14476067" y="4258136"/>
            <a:ext cx="6377333" cy="600164"/>
          </a:xfrm>
          <a:prstGeom prst="rect">
            <a:avLst/>
          </a:prstGeom>
          <a:noFill/>
        </p:spPr>
        <p:txBody>
          <a:bodyPr wrap="square" rtlCol="0">
            <a:spAutoFit/>
          </a:bodyPr>
          <a:lstStyle/>
          <a:p>
            <a:pPr>
              <a:spcAft>
                <a:spcPts val="100"/>
              </a:spcAft>
            </a:pPr>
            <a:r>
              <a:rPr lang="en-US" sz="3200" b="1">
                <a:solidFill>
                  <a:srgbClr val="0641BF"/>
                </a:solidFill>
                <a:cs typeface="Rubik Bold" pitchFamily="2" charset="-79"/>
              </a:rPr>
              <a:t>KEY CHECKS/INDICATORS</a:t>
            </a:r>
          </a:p>
        </p:txBody>
      </p:sp>
      <p:sp>
        <p:nvSpPr>
          <p:cNvPr id="12" name="TextBox 11">
            <a:extLst>
              <a:ext uri="{FF2B5EF4-FFF2-40B4-BE49-F238E27FC236}">
                <a16:creationId xmlns:a16="http://schemas.microsoft.com/office/drawing/2014/main" id="{2A53DACC-E363-3111-3F14-EFA4293218EF}"/>
              </a:ext>
            </a:extLst>
          </p:cNvPr>
          <p:cNvSpPr txBox="1"/>
          <p:nvPr/>
        </p:nvSpPr>
        <p:spPr>
          <a:xfrm>
            <a:off x="709267" y="4918536"/>
            <a:ext cx="4091333" cy="584775"/>
          </a:xfrm>
          <a:prstGeom prst="rect">
            <a:avLst/>
          </a:prstGeom>
          <a:noFill/>
        </p:spPr>
        <p:txBody>
          <a:bodyPr wrap="square" rtlCol="0">
            <a:spAutoFit/>
          </a:bodyPr>
          <a:lstStyle/>
          <a:p>
            <a:pPr>
              <a:spcAft>
                <a:spcPts val="100"/>
              </a:spcAft>
            </a:pPr>
            <a:r>
              <a:rPr lang="en-US" sz="3200" b="1">
                <a:cs typeface="Rubik Bold" pitchFamily="2" charset="-79"/>
              </a:rPr>
              <a:t>Initial Screening</a:t>
            </a:r>
          </a:p>
        </p:txBody>
      </p:sp>
      <p:sp>
        <p:nvSpPr>
          <p:cNvPr id="13" name="TextBox 12">
            <a:extLst>
              <a:ext uri="{FF2B5EF4-FFF2-40B4-BE49-F238E27FC236}">
                <a16:creationId xmlns:a16="http://schemas.microsoft.com/office/drawing/2014/main" id="{A6F9BC5C-1C20-57D0-7DC7-13B1BFEEE963}"/>
              </a:ext>
            </a:extLst>
          </p:cNvPr>
          <p:cNvSpPr txBox="1"/>
          <p:nvPr/>
        </p:nvSpPr>
        <p:spPr>
          <a:xfrm>
            <a:off x="709267" y="6061536"/>
            <a:ext cx="4091333" cy="553998"/>
          </a:xfrm>
          <a:prstGeom prst="rect">
            <a:avLst/>
          </a:prstGeom>
          <a:noFill/>
        </p:spPr>
        <p:txBody>
          <a:bodyPr wrap="square" rtlCol="0">
            <a:spAutoFit/>
          </a:bodyPr>
          <a:lstStyle/>
          <a:p>
            <a:pPr>
              <a:spcAft>
                <a:spcPts val="100"/>
              </a:spcAft>
            </a:pPr>
            <a:r>
              <a:rPr lang="en-US" sz="3000" b="1">
                <a:cs typeface="Rubik Bold" pitchFamily="2" charset="-79"/>
              </a:rPr>
              <a:t>Accounting Quality</a:t>
            </a:r>
          </a:p>
        </p:txBody>
      </p:sp>
      <p:sp>
        <p:nvSpPr>
          <p:cNvPr id="14" name="TextBox 13">
            <a:extLst>
              <a:ext uri="{FF2B5EF4-FFF2-40B4-BE49-F238E27FC236}">
                <a16:creationId xmlns:a16="http://schemas.microsoft.com/office/drawing/2014/main" id="{DB630CDE-30F7-F4F2-30BF-E21059A4F0FD}"/>
              </a:ext>
            </a:extLst>
          </p:cNvPr>
          <p:cNvSpPr txBox="1"/>
          <p:nvPr/>
        </p:nvSpPr>
        <p:spPr>
          <a:xfrm>
            <a:off x="709267" y="7179136"/>
            <a:ext cx="5437533" cy="553998"/>
          </a:xfrm>
          <a:prstGeom prst="rect">
            <a:avLst/>
          </a:prstGeom>
          <a:noFill/>
        </p:spPr>
        <p:txBody>
          <a:bodyPr wrap="square" rtlCol="0">
            <a:spAutoFit/>
          </a:bodyPr>
          <a:lstStyle/>
          <a:p>
            <a:pPr>
              <a:spcAft>
                <a:spcPts val="100"/>
              </a:spcAft>
            </a:pPr>
            <a:r>
              <a:rPr lang="en-US" sz="3000" b="1">
                <a:cs typeface="Rubik Bold" pitchFamily="2" charset="-79"/>
              </a:rPr>
              <a:t>Cash Flow &amp; Balance Sheet</a:t>
            </a:r>
          </a:p>
        </p:txBody>
      </p:sp>
      <p:sp>
        <p:nvSpPr>
          <p:cNvPr id="15" name="TextBox 14">
            <a:extLst>
              <a:ext uri="{FF2B5EF4-FFF2-40B4-BE49-F238E27FC236}">
                <a16:creationId xmlns:a16="http://schemas.microsoft.com/office/drawing/2014/main" id="{D1FBA8A5-F7C3-D1DF-298B-82A889C1F28B}"/>
              </a:ext>
            </a:extLst>
          </p:cNvPr>
          <p:cNvSpPr txBox="1"/>
          <p:nvPr/>
        </p:nvSpPr>
        <p:spPr>
          <a:xfrm>
            <a:off x="709267" y="8271336"/>
            <a:ext cx="5437533" cy="553998"/>
          </a:xfrm>
          <a:prstGeom prst="rect">
            <a:avLst/>
          </a:prstGeom>
          <a:noFill/>
        </p:spPr>
        <p:txBody>
          <a:bodyPr wrap="square" rtlCol="0">
            <a:spAutoFit/>
          </a:bodyPr>
          <a:lstStyle/>
          <a:p>
            <a:pPr>
              <a:spcAft>
                <a:spcPts val="100"/>
              </a:spcAft>
            </a:pPr>
            <a:r>
              <a:rPr lang="en-US" sz="3000" b="1">
                <a:cs typeface="Rubik Bold" pitchFamily="2" charset="-79"/>
              </a:rPr>
              <a:t>Promoter &amp; Governance</a:t>
            </a:r>
          </a:p>
        </p:txBody>
      </p:sp>
      <p:sp>
        <p:nvSpPr>
          <p:cNvPr id="16" name="TextBox 15">
            <a:extLst>
              <a:ext uri="{FF2B5EF4-FFF2-40B4-BE49-F238E27FC236}">
                <a16:creationId xmlns:a16="http://schemas.microsoft.com/office/drawing/2014/main" id="{5BFE5BCC-73DC-6692-B30A-73F95E7C32CB}"/>
              </a:ext>
            </a:extLst>
          </p:cNvPr>
          <p:cNvSpPr txBox="1"/>
          <p:nvPr/>
        </p:nvSpPr>
        <p:spPr>
          <a:xfrm>
            <a:off x="709267" y="10227136"/>
            <a:ext cx="5437533" cy="553998"/>
          </a:xfrm>
          <a:prstGeom prst="rect">
            <a:avLst/>
          </a:prstGeom>
          <a:noFill/>
        </p:spPr>
        <p:txBody>
          <a:bodyPr wrap="square" rtlCol="0">
            <a:spAutoFit/>
          </a:bodyPr>
          <a:lstStyle/>
          <a:p>
            <a:pPr>
              <a:spcAft>
                <a:spcPts val="100"/>
              </a:spcAft>
            </a:pPr>
            <a:r>
              <a:rPr lang="en-US" sz="3000" b="1">
                <a:cs typeface="Rubik Bold" pitchFamily="2" charset="-79"/>
              </a:rPr>
              <a:t>Auditor &amp; Disclosure Check</a:t>
            </a:r>
          </a:p>
        </p:txBody>
      </p:sp>
      <p:sp>
        <p:nvSpPr>
          <p:cNvPr id="17" name="TextBox 16">
            <a:extLst>
              <a:ext uri="{FF2B5EF4-FFF2-40B4-BE49-F238E27FC236}">
                <a16:creationId xmlns:a16="http://schemas.microsoft.com/office/drawing/2014/main" id="{D4CB6B18-D764-67C3-8204-5A1F9D17D983}"/>
              </a:ext>
            </a:extLst>
          </p:cNvPr>
          <p:cNvSpPr txBox="1"/>
          <p:nvPr/>
        </p:nvSpPr>
        <p:spPr>
          <a:xfrm>
            <a:off x="709267" y="11395536"/>
            <a:ext cx="5715000" cy="553998"/>
          </a:xfrm>
          <a:prstGeom prst="rect">
            <a:avLst/>
          </a:prstGeom>
          <a:noFill/>
        </p:spPr>
        <p:txBody>
          <a:bodyPr wrap="square" rtlCol="0">
            <a:spAutoFit/>
          </a:bodyPr>
          <a:lstStyle/>
          <a:p>
            <a:pPr>
              <a:spcAft>
                <a:spcPts val="100"/>
              </a:spcAft>
            </a:pPr>
            <a:r>
              <a:rPr lang="en-US" sz="3000" b="1">
                <a:cs typeface="Rubik Bold" pitchFamily="2" charset="-79"/>
              </a:rPr>
              <a:t>Red Flag Mapping &amp; Scoring</a:t>
            </a:r>
          </a:p>
        </p:txBody>
      </p:sp>
      <p:sp>
        <p:nvSpPr>
          <p:cNvPr id="18" name="TextBox 17">
            <a:extLst>
              <a:ext uri="{FF2B5EF4-FFF2-40B4-BE49-F238E27FC236}">
                <a16:creationId xmlns:a16="http://schemas.microsoft.com/office/drawing/2014/main" id="{C70DFA51-43DB-79D3-F92F-5A89B30C3F6E}"/>
              </a:ext>
            </a:extLst>
          </p:cNvPr>
          <p:cNvSpPr txBox="1"/>
          <p:nvPr/>
        </p:nvSpPr>
        <p:spPr>
          <a:xfrm>
            <a:off x="6500467" y="4918536"/>
            <a:ext cx="7367933" cy="584775"/>
          </a:xfrm>
          <a:prstGeom prst="rect">
            <a:avLst/>
          </a:prstGeom>
          <a:noFill/>
        </p:spPr>
        <p:txBody>
          <a:bodyPr wrap="square" rtlCol="0">
            <a:spAutoFit/>
          </a:bodyPr>
          <a:lstStyle/>
          <a:p>
            <a:pPr>
              <a:spcAft>
                <a:spcPts val="100"/>
              </a:spcAft>
            </a:pPr>
            <a:r>
              <a:rPr lang="en-US" sz="3200" b="1">
                <a:cs typeface="Rubik Bold" pitchFamily="2" charset="-79"/>
              </a:rPr>
              <a:t>Forensic risk model, red flag triggers</a:t>
            </a:r>
          </a:p>
        </p:txBody>
      </p:sp>
      <p:sp>
        <p:nvSpPr>
          <p:cNvPr id="19" name="TextBox 18">
            <a:extLst>
              <a:ext uri="{FF2B5EF4-FFF2-40B4-BE49-F238E27FC236}">
                <a16:creationId xmlns:a16="http://schemas.microsoft.com/office/drawing/2014/main" id="{E4F0CB12-2853-21D5-7737-2BBE3A99699E}"/>
              </a:ext>
            </a:extLst>
          </p:cNvPr>
          <p:cNvSpPr txBox="1"/>
          <p:nvPr/>
        </p:nvSpPr>
        <p:spPr>
          <a:xfrm>
            <a:off x="6500467" y="6061536"/>
            <a:ext cx="7672733" cy="553998"/>
          </a:xfrm>
          <a:prstGeom prst="rect">
            <a:avLst/>
          </a:prstGeom>
          <a:noFill/>
        </p:spPr>
        <p:txBody>
          <a:bodyPr wrap="square" rtlCol="0">
            <a:spAutoFit/>
          </a:bodyPr>
          <a:lstStyle/>
          <a:p>
            <a:pPr>
              <a:spcAft>
                <a:spcPts val="100"/>
              </a:spcAft>
            </a:pPr>
            <a:r>
              <a:rPr lang="en-US" sz="3000" b="1">
                <a:cs typeface="Rubik Bold" pitchFamily="2" charset="-79"/>
              </a:rPr>
              <a:t>Earnings credibility &amp; revenue recognition</a:t>
            </a:r>
          </a:p>
        </p:txBody>
      </p:sp>
      <p:sp>
        <p:nvSpPr>
          <p:cNvPr id="20" name="TextBox 19">
            <a:extLst>
              <a:ext uri="{FF2B5EF4-FFF2-40B4-BE49-F238E27FC236}">
                <a16:creationId xmlns:a16="http://schemas.microsoft.com/office/drawing/2014/main" id="{BD8BB182-6E00-F614-D111-44A0E520D98B}"/>
              </a:ext>
            </a:extLst>
          </p:cNvPr>
          <p:cNvSpPr txBox="1"/>
          <p:nvPr/>
        </p:nvSpPr>
        <p:spPr>
          <a:xfrm>
            <a:off x="6500467" y="7179136"/>
            <a:ext cx="7672733" cy="553998"/>
          </a:xfrm>
          <a:prstGeom prst="rect">
            <a:avLst/>
          </a:prstGeom>
          <a:noFill/>
        </p:spPr>
        <p:txBody>
          <a:bodyPr wrap="square" rtlCol="0">
            <a:spAutoFit/>
          </a:bodyPr>
          <a:lstStyle/>
          <a:p>
            <a:pPr>
              <a:spcAft>
                <a:spcPts val="100"/>
              </a:spcAft>
            </a:pPr>
            <a:r>
              <a:rPr lang="en-US" sz="3000" b="1">
                <a:cs typeface="Rubik Bold" pitchFamily="2" charset="-79"/>
              </a:rPr>
              <a:t>Earnings credibility &amp; revenue recognition</a:t>
            </a:r>
          </a:p>
        </p:txBody>
      </p:sp>
      <p:sp>
        <p:nvSpPr>
          <p:cNvPr id="21" name="TextBox 20">
            <a:extLst>
              <a:ext uri="{FF2B5EF4-FFF2-40B4-BE49-F238E27FC236}">
                <a16:creationId xmlns:a16="http://schemas.microsoft.com/office/drawing/2014/main" id="{DFEE9E65-5D97-121A-36FB-89CA3EEEB9B2}"/>
              </a:ext>
            </a:extLst>
          </p:cNvPr>
          <p:cNvSpPr txBox="1"/>
          <p:nvPr/>
        </p:nvSpPr>
        <p:spPr>
          <a:xfrm>
            <a:off x="6500467" y="8271336"/>
            <a:ext cx="7520333" cy="1015663"/>
          </a:xfrm>
          <a:prstGeom prst="rect">
            <a:avLst/>
          </a:prstGeom>
          <a:noFill/>
        </p:spPr>
        <p:txBody>
          <a:bodyPr wrap="square" rtlCol="0">
            <a:spAutoFit/>
          </a:bodyPr>
          <a:lstStyle/>
          <a:p>
            <a:pPr>
              <a:spcAft>
                <a:spcPts val="100"/>
              </a:spcAft>
            </a:pPr>
            <a:r>
              <a:rPr lang="en-US" sz="3000" b="1">
                <a:cs typeface="Rubik Bold" pitchFamily="2" charset="-79"/>
              </a:rPr>
              <a:t>Promoter intent, board practices, historical conduct</a:t>
            </a:r>
          </a:p>
        </p:txBody>
      </p:sp>
      <p:sp>
        <p:nvSpPr>
          <p:cNvPr id="22" name="TextBox 21">
            <a:extLst>
              <a:ext uri="{FF2B5EF4-FFF2-40B4-BE49-F238E27FC236}">
                <a16:creationId xmlns:a16="http://schemas.microsoft.com/office/drawing/2014/main" id="{F31DCB4F-E854-73E6-988B-418E685D730A}"/>
              </a:ext>
            </a:extLst>
          </p:cNvPr>
          <p:cNvSpPr txBox="1"/>
          <p:nvPr/>
        </p:nvSpPr>
        <p:spPr>
          <a:xfrm>
            <a:off x="6500467" y="10227136"/>
            <a:ext cx="7367933" cy="553998"/>
          </a:xfrm>
          <a:prstGeom prst="rect">
            <a:avLst/>
          </a:prstGeom>
          <a:noFill/>
        </p:spPr>
        <p:txBody>
          <a:bodyPr wrap="square" rtlCol="0">
            <a:spAutoFit/>
          </a:bodyPr>
          <a:lstStyle/>
          <a:p>
            <a:pPr>
              <a:spcAft>
                <a:spcPts val="100"/>
              </a:spcAft>
            </a:pPr>
            <a:r>
              <a:rPr lang="en-US" sz="3000" b="1">
                <a:cs typeface="Rubik Bold" pitchFamily="2" charset="-79"/>
              </a:rPr>
              <a:t>Auditor quality, </a:t>
            </a:r>
            <a:r>
              <a:rPr lang="en-US" sz="3000" b="1" err="1">
                <a:cs typeface="Rubik Bold" pitchFamily="2" charset="-79"/>
              </a:rPr>
              <a:t>reportiang</a:t>
            </a:r>
            <a:r>
              <a:rPr lang="en-US" sz="3000" b="1">
                <a:cs typeface="Rubik Bold" pitchFamily="2" charset="-79"/>
              </a:rPr>
              <a:t> transparency</a:t>
            </a:r>
          </a:p>
        </p:txBody>
      </p:sp>
      <p:sp>
        <p:nvSpPr>
          <p:cNvPr id="25" name="TextBox 24">
            <a:extLst>
              <a:ext uri="{FF2B5EF4-FFF2-40B4-BE49-F238E27FC236}">
                <a16:creationId xmlns:a16="http://schemas.microsoft.com/office/drawing/2014/main" id="{0E0EB6A1-BDFB-C751-DFF3-FD1647B23C28}"/>
              </a:ext>
            </a:extLst>
          </p:cNvPr>
          <p:cNvSpPr txBox="1"/>
          <p:nvPr/>
        </p:nvSpPr>
        <p:spPr>
          <a:xfrm>
            <a:off x="14730067" y="4918536"/>
            <a:ext cx="8383933" cy="1077218"/>
          </a:xfrm>
          <a:prstGeom prst="rect">
            <a:avLst/>
          </a:prstGeom>
          <a:noFill/>
        </p:spPr>
        <p:txBody>
          <a:bodyPr wrap="square" rtlCol="0">
            <a:spAutoFit/>
          </a:bodyPr>
          <a:lstStyle/>
          <a:p>
            <a:pPr>
              <a:spcAft>
                <a:spcPts val="100"/>
              </a:spcAft>
            </a:pPr>
            <a:r>
              <a:rPr lang="en-US" sz="3200" b="1">
                <a:cs typeface="Rubik Bold" pitchFamily="2" charset="-79"/>
              </a:rPr>
              <a:t>Unusual profit growth, auditor changes, high pledging, sudden equity dilution</a:t>
            </a:r>
          </a:p>
        </p:txBody>
      </p:sp>
      <p:sp>
        <p:nvSpPr>
          <p:cNvPr id="26" name="TextBox 25">
            <a:extLst>
              <a:ext uri="{FF2B5EF4-FFF2-40B4-BE49-F238E27FC236}">
                <a16:creationId xmlns:a16="http://schemas.microsoft.com/office/drawing/2014/main" id="{FEA7EF0D-3C40-8A8A-2C8D-FAAA488932F7}"/>
              </a:ext>
            </a:extLst>
          </p:cNvPr>
          <p:cNvSpPr txBox="1"/>
          <p:nvPr/>
        </p:nvSpPr>
        <p:spPr>
          <a:xfrm>
            <a:off x="14730067" y="6061536"/>
            <a:ext cx="8968133" cy="1015663"/>
          </a:xfrm>
          <a:prstGeom prst="rect">
            <a:avLst/>
          </a:prstGeom>
          <a:noFill/>
        </p:spPr>
        <p:txBody>
          <a:bodyPr wrap="square" rtlCol="0">
            <a:spAutoFit/>
          </a:bodyPr>
          <a:lstStyle/>
          <a:p>
            <a:pPr>
              <a:spcAft>
                <a:spcPts val="100"/>
              </a:spcAft>
            </a:pPr>
            <a:r>
              <a:rPr lang="en-US" sz="3000" b="1">
                <a:cs typeface="Rubik Bold" pitchFamily="2" charset="-79"/>
              </a:rPr>
              <a:t>Cash flow vs. profit mismatch, aggressive revenue booking, capex vs. asset productivity</a:t>
            </a:r>
          </a:p>
        </p:txBody>
      </p:sp>
      <p:sp>
        <p:nvSpPr>
          <p:cNvPr id="27" name="TextBox 26">
            <a:extLst>
              <a:ext uri="{FF2B5EF4-FFF2-40B4-BE49-F238E27FC236}">
                <a16:creationId xmlns:a16="http://schemas.microsoft.com/office/drawing/2014/main" id="{D1CADA78-F0B4-CB16-C053-DFD43FDB7551}"/>
              </a:ext>
            </a:extLst>
          </p:cNvPr>
          <p:cNvSpPr txBox="1"/>
          <p:nvPr/>
        </p:nvSpPr>
        <p:spPr>
          <a:xfrm>
            <a:off x="14730067" y="7179136"/>
            <a:ext cx="8968133" cy="1028487"/>
          </a:xfrm>
          <a:prstGeom prst="rect">
            <a:avLst/>
          </a:prstGeom>
          <a:noFill/>
        </p:spPr>
        <p:txBody>
          <a:bodyPr wrap="square" rtlCol="0">
            <a:spAutoFit/>
          </a:bodyPr>
          <a:lstStyle/>
          <a:p>
            <a:pPr>
              <a:spcAft>
                <a:spcPts val="100"/>
              </a:spcAft>
            </a:pPr>
            <a:r>
              <a:rPr lang="en-US" sz="3000" b="1">
                <a:cs typeface="Rubik Bold" pitchFamily="2" charset="-79"/>
              </a:rPr>
              <a:t>CFO vs. PAT, rising receivables/inventory,</a:t>
            </a:r>
          </a:p>
          <a:p>
            <a:pPr>
              <a:spcAft>
                <a:spcPts val="100"/>
              </a:spcAft>
            </a:pPr>
            <a:r>
              <a:rPr lang="en-US" sz="3000" b="1">
                <a:cs typeface="Rubik Bold" pitchFamily="2" charset="-79"/>
              </a:rPr>
              <a:t>high leverage, poor interest coverage</a:t>
            </a:r>
          </a:p>
        </p:txBody>
      </p:sp>
      <p:sp>
        <p:nvSpPr>
          <p:cNvPr id="28" name="TextBox 27">
            <a:extLst>
              <a:ext uri="{FF2B5EF4-FFF2-40B4-BE49-F238E27FC236}">
                <a16:creationId xmlns:a16="http://schemas.microsoft.com/office/drawing/2014/main" id="{14D3918A-8E7D-05A1-7273-CEF7E96A00E1}"/>
              </a:ext>
            </a:extLst>
          </p:cNvPr>
          <p:cNvSpPr txBox="1"/>
          <p:nvPr/>
        </p:nvSpPr>
        <p:spPr>
          <a:xfrm>
            <a:off x="14730067" y="8271337"/>
            <a:ext cx="9145933" cy="1938992"/>
          </a:xfrm>
          <a:prstGeom prst="rect">
            <a:avLst/>
          </a:prstGeom>
          <a:noFill/>
        </p:spPr>
        <p:txBody>
          <a:bodyPr wrap="square" rtlCol="0">
            <a:spAutoFit/>
          </a:bodyPr>
          <a:lstStyle/>
          <a:p>
            <a:pPr>
              <a:spcAft>
                <a:spcPts val="100"/>
              </a:spcAft>
            </a:pPr>
            <a:r>
              <a:rPr lang="en-US" sz="3000" b="1">
                <a:cs typeface="Rubik Bold" pitchFamily="2" charset="-79"/>
              </a:rPr>
              <a:t>Promoter pledging, litigation history, related-party transactions, board independence – independent directors, board autonomy ensuring proper checks and balances</a:t>
            </a:r>
          </a:p>
        </p:txBody>
      </p:sp>
      <p:sp>
        <p:nvSpPr>
          <p:cNvPr id="29" name="TextBox 28">
            <a:extLst>
              <a:ext uri="{FF2B5EF4-FFF2-40B4-BE49-F238E27FC236}">
                <a16:creationId xmlns:a16="http://schemas.microsoft.com/office/drawing/2014/main" id="{5C6ABE77-9437-403E-4C6C-7B6E354FDF7F}"/>
              </a:ext>
            </a:extLst>
          </p:cNvPr>
          <p:cNvSpPr txBox="1"/>
          <p:nvPr/>
        </p:nvSpPr>
        <p:spPr>
          <a:xfrm>
            <a:off x="14730067" y="10227136"/>
            <a:ext cx="8968133" cy="1015663"/>
          </a:xfrm>
          <a:prstGeom prst="rect">
            <a:avLst/>
          </a:prstGeom>
          <a:noFill/>
        </p:spPr>
        <p:txBody>
          <a:bodyPr wrap="square" rtlCol="0">
            <a:spAutoFit/>
          </a:bodyPr>
          <a:lstStyle/>
          <a:p>
            <a:pPr>
              <a:spcAft>
                <a:spcPts val="100"/>
              </a:spcAft>
            </a:pPr>
            <a:r>
              <a:rPr lang="en-US" sz="3000" b="1">
                <a:cs typeface="Rubik Bold" pitchFamily="2" charset="-79"/>
              </a:rPr>
              <a:t>Frequent auditor change, qualified audit opinions, delayed financials, inadequate disclosures</a:t>
            </a:r>
          </a:p>
        </p:txBody>
      </p:sp>
      <p:sp>
        <p:nvSpPr>
          <p:cNvPr id="30" name="TextBox 29">
            <a:extLst>
              <a:ext uri="{FF2B5EF4-FFF2-40B4-BE49-F238E27FC236}">
                <a16:creationId xmlns:a16="http://schemas.microsoft.com/office/drawing/2014/main" id="{3BA0CC0E-2315-4F4C-C4DC-749351F73183}"/>
              </a:ext>
            </a:extLst>
          </p:cNvPr>
          <p:cNvSpPr txBox="1"/>
          <p:nvPr/>
        </p:nvSpPr>
        <p:spPr>
          <a:xfrm>
            <a:off x="14730067" y="11395536"/>
            <a:ext cx="8765279" cy="553998"/>
          </a:xfrm>
          <a:prstGeom prst="rect">
            <a:avLst/>
          </a:prstGeom>
          <a:noFill/>
        </p:spPr>
        <p:txBody>
          <a:bodyPr wrap="square" rtlCol="0">
            <a:spAutoFit/>
          </a:bodyPr>
          <a:lstStyle/>
          <a:p>
            <a:pPr>
              <a:spcAft>
                <a:spcPts val="100"/>
              </a:spcAft>
            </a:pPr>
            <a:r>
              <a:rPr lang="en-US" sz="3000" b="1">
                <a:cs typeface="Rubik Bold" pitchFamily="2" charset="-79"/>
              </a:rPr>
              <a:t>Forensic scorecard, watchlist maintenance</a:t>
            </a:r>
          </a:p>
        </p:txBody>
      </p:sp>
      <p:sp>
        <p:nvSpPr>
          <p:cNvPr id="31" name="TextBox 30">
            <a:extLst>
              <a:ext uri="{FF2B5EF4-FFF2-40B4-BE49-F238E27FC236}">
                <a16:creationId xmlns:a16="http://schemas.microsoft.com/office/drawing/2014/main" id="{4F12B9F0-7FB5-8B56-F217-0F26FF88617E}"/>
              </a:ext>
            </a:extLst>
          </p:cNvPr>
          <p:cNvSpPr txBox="1"/>
          <p:nvPr/>
        </p:nvSpPr>
        <p:spPr>
          <a:xfrm>
            <a:off x="6500467" y="11395536"/>
            <a:ext cx="7672733" cy="1015663"/>
          </a:xfrm>
          <a:prstGeom prst="rect">
            <a:avLst/>
          </a:prstGeom>
          <a:noFill/>
        </p:spPr>
        <p:txBody>
          <a:bodyPr wrap="square" rtlCol="0">
            <a:spAutoFit/>
          </a:bodyPr>
          <a:lstStyle/>
          <a:p>
            <a:pPr>
              <a:spcAft>
                <a:spcPts val="100"/>
              </a:spcAft>
            </a:pPr>
            <a:r>
              <a:rPr lang="en-US" sz="3000" b="1">
                <a:cs typeface="Rubik Bold" pitchFamily="2" charset="-79"/>
              </a:rPr>
              <a:t>Risk assessment &amp; investment decision support</a:t>
            </a:r>
          </a:p>
        </p:txBody>
      </p:sp>
      <p:pic>
        <p:nvPicPr>
          <p:cNvPr id="9" name="Graphic 8">
            <a:extLst>
              <a:ext uri="{FF2B5EF4-FFF2-40B4-BE49-F238E27FC236}">
                <a16:creationId xmlns:a16="http://schemas.microsoft.com/office/drawing/2014/main" id="{534CB7C5-AFB6-7988-F28B-8F9086D0CD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
        <p:nvSpPr>
          <p:cNvPr id="2" name="TextBox 1">
            <a:extLst>
              <a:ext uri="{FF2B5EF4-FFF2-40B4-BE49-F238E27FC236}">
                <a16:creationId xmlns:a16="http://schemas.microsoft.com/office/drawing/2014/main" id="{7336DC45-C1A4-DD12-82BD-AACE591D7E72}"/>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chemeClr val="bg1"/>
                </a:solidFill>
                <a:latin typeface="Rubik" pitchFamily="2" charset="-79"/>
                <a:cs typeface="Rubik" pitchFamily="2" charset="-79"/>
              </a:rPr>
              <a:t>BAJAJ FINSERV ASSET MANAGEMENT LIMITED</a:t>
            </a:r>
            <a:endParaRPr lang="en-US" sz="2500" b="1" dirty="0">
              <a:solidFill>
                <a:schemeClr val="bg1"/>
              </a:solidFill>
              <a:latin typeface="Rubik" pitchFamily="2" charset="-79"/>
              <a:cs typeface="Rubik" pitchFamily="2" charset="-79"/>
            </a:endParaRPr>
          </a:p>
        </p:txBody>
      </p:sp>
    </p:spTree>
    <p:extLst>
      <p:ext uri="{BB962C8B-B14F-4D97-AF65-F5344CB8AC3E}">
        <p14:creationId xmlns:p14="http://schemas.microsoft.com/office/powerpoint/2010/main" val="99511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striped background&#10;&#10;AI-generated content may be incorrect.">
            <a:extLst>
              <a:ext uri="{FF2B5EF4-FFF2-40B4-BE49-F238E27FC236}">
                <a16:creationId xmlns:a16="http://schemas.microsoft.com/office/drawing/2014/main" id="{6044BE8C-BB9F-28CB-D61B-695EB0C1FA79}"/>
              </a:ext>
            </a:extLst>
          </p:cNvPr>
          <p:cNvPicPr>
            <a:picLocks noChangeAspect="1"/>
          </p:cNvPicPr>
          <p:nvPr/>
        </p:nvPicPr>
        <p:blipFill>
          <a:blip r:embed="rId2"/>
          <a:stretch>
            <a:fillRect/>
          </a:stretch>
        </p:blipFill>
        <p:spPr>
          <a:xfrm>
            <a:off x="-1" y="446"/>
            <a:ext cx="24383213" cy="13715554"/>
          </a:xfrm>
          <a:prstGeom prst="rect">
            <a:avLst/>
          </a:prstGeom>
        </p:spPr>
      </p:pic>
      <p:sp>
        <p:nvSpPr>
          <p:cNvPr id="5" name="TextBox 4">
            <a:extLst>
              <a:ext uri="{FF2B5EF4-FFF2-40B4-BE49-F238E27FC236}">
                <a16:creationId xmlns:a16="http://schemas.microsoft.com/office/drawing/2014/main" id="{DFC33AA5-114B-71CB-1B6A-4679FCF3405D}"/>
              </a:ext>
            </a:extLst>
          </p:cNvPr>
          <p:cNvSpPr txBox="1"/>
          <p:nvPr/>
        </p:nvSpPr>
        <p:spPr>
          <a:xfrm>
            <a:off x="863004" y="2110704"/>
            <a:ext cx="14935796" cy="754053"/>
          </a:xfrm>
          <a:prstGeom prst="rect">
            <a:avLst/>
          </a:prstGeom>
        </p:spPr>
        <p:txBody>
          <a:bodyPr wrap="square" rtlCol="0">
            <a:spAutoFit/>
          </a:bodyPr>
          <a:lstStyle/>
          <a:p>
            <a:pPr>
              <a:spcAft>
                <a:spcPts val="100"/>
              </a:spcAft>
            </a:pPr>
            <a:r>
              <a:rPr lang="en-US" sz="4300" b="1">
                <a:solidFill>
                  <a:schemeClr val="bg1"/>
                </a:solidFill>
                <a:latin typeface="Rubik Bold" pitchFamily="2" charset="-79"/>
                <a:cs typeface="Rubik Bold" pitchFamily="2" charset="-79"/>
              </a:rPr>
              <a:t>WHO IS THIS FUND FOR?</a:t>
            </a:r>
          </a:p>
        </p:txBody>
      </p:sp>
      <p:sp>
        <p:nvSpPr>
          <p:cNvPr id="6" name="TextBox 5">
            <a:extLst>
              <a:ext uri="{FF2B5EF4-FFF2-40B4-BE49-F238E27FC236}">
                <a16:creationId xmlns:a16="http://schemas.microsoft.com/office/drawing/2014/main" id="{535A92FD-3B2D-8F75-4C05-7C62A613F75C}"/>
              </a:ext>
            </a:extLst>
          </p:cNvPr>
          <p:cNvSpPr txBox="1"/>
          <p:nvPr/>
        </p:nvSpPr>
        <p:spPr>
          <a:xfrm>
            <a:off x="935196" y="4045114"/>
            <a:ext cx="14935796" cy="677108"/>
          </a:xfrm>
          <a:prstGeom prst="rect">
            <a:avLst/>
          </a:prstGeom>
        </p:spPr>
        <p:txBody>
          <a:bodyPr wrap="square" rtlCol="0">
            <a:spAutoFit/>
          </a:bodyPr>
          <a:lstStyle/>
          <a:p>
            <a:pPr>
              <a:spcAft>
                <a:spcPts val="100"/>
              </a:spcAft>
            </a:pPr>
            <a:r>
              <a:rPr lang="en-US" sz="3800" b="1">
                <a:cs typeface="Rubik Bold" pitchFamily="2" charset="-79"/>
              </a:rPr>
              <a:t>INVESTORS WHO:</a:t>
            </a:r>
          </a:p>
        </p:txBody>
      </p:sp>
      <p:sp>
        <p:nvSpPr>
          <p:cNvPr id="9" name="TextBox 8">
            <a:extLst>
              <a:ext uri="{FF2B5EF4-FFF2-40B4-BE49-F238E27FC236}">
                <a16:creationId xmlns:a16="http://schemas.microsoft.com/office/drawing/2014/main" id="{56A1644B-AC02-92C2-844D-D21FAF33C7D5}"/>
              </a:ext>
            </a:extLst>
          </p:cNvPr>
          <p:cNvSpPr txBox="1"/>
          <p:nvPr/>
        </p:nvSpPr>
        <p:spPr>
          <a:xfrm>
            <a:off x="1496667" y="5251790"/>
            <a:ext cx="22404733" cy="5747022"/>
          </a:xfrm>
          <a:prstGeom prst="rect">
            <a:avLst/>
          </a:prstGeom>
          <a:noFill/>
        </p:spPr>
        <p:txBody>
          <a:bodyPr wrap="square" rtlCol="0">
            <a:spAutoFit/>
          </a:bodyPr>
          <a:lstStyle/>
          <a:p>
            <a:pPr>
              <a:lnSpc>
                <a:spcPct val="150000"/>
              </a:lnSpc>
              <a:spcAft>
                <a:spcPts val="100"/>
              </a:spcAft>
            </a:pPr>
            <a:r>
              <a:rPr lang="en-US" sz="3500" b="1">
                <a:cs typeface="Rubik Bold" pitchFamily="2" charset="-79"/>
              </a:rPr>
              <a:t>Want to invest in fundamentally strong businesses in the small cap space trading below intrinsic value.</a:t>
            </a:r>
          </a:p>
          <a:p>
            <a:pPr>
              <a:lnSpc>
                <a:spcPct val="150000"/>
              </a:lnSpc>
              <a:spcAft>
                <a:spcPts val="100"/>
              </a:spcAft>
            </a:pPr>
            <a:endParaRPr lang="en-US" sz="3500" b="1">
              <a:cs typeface="Rubik Bold" pitchFamily="2" charset="-79"/>
            </a:endParaRPr>
          </a:p>
          <a:p>
            <a:pPr>
              <a:lnSpc>
                <a:spcPct val="150000"/>
              </a:lnSpc>
              <a:spcAft>
                <a:spcPts val="100"/>
              </a:spcAft>
            </a:pPr>
            <a:r>
              <a:rPr lang="en-US" sz="3500" b="1">
                <a:cs typeface="Rubik Bold" pitchFamily="2" charset="-79"/>
              </a:rPr>
              <a:t>Prefer quality small cap businesses with robust governance and long-term sustainability.</a:t>
            </a:r>
          </a:p>
          <a:p>
            <a:pPr>
              <a:lnSpc>
                <a:spcPct val="150000"/>
              </a:lnSpc>
              <a:spcAft>
                <a:spcPts val="100"/>
              </a:spcAft>
            </a:pPr>
            <a:endParaRPr lang="en-US" sz="3500" b="1">
              <a:cs typeface="Rubik Bold" pitchFamily="2" charset="-79"/>
            </a:endParaRPr>
          </a:p>
          <a:p>
            <a:pPr>
              <a:lnSpc>
                <a:spcPct val="150000"/>
              </a:lnSpc>
              <a:spcAft>
                <a:spcPts val="100"/>
              </a:spcAft>
            </a:pPr>
            <a:r>
              <a:rPr lang="en-US" sz="3500" b="1">
                <a:cs typeface="Rubik Bold" pitchFamily="2" charset="-79"/>
              </a:rPr>
              <a:t>Want to diversify their portfolio adding small caps with high growth potential.</a:t>
            </a:r>
          </a:p>
          <a:p>
            <a:pPr>
              <a:lnSpc>
                <a:spcPct val="150000"/>
              </a:lnSpc>
              <a:spcAft>
                <a:spcPts val="100"/>
              </a:spcAft>
            </a:pPr>
            <a:endParaRPr lang="en-US" sz="3500" b="1">
              <a:cs typeface="Rubik Bold" pitchFamily="2" charset="-79"/>
            </a:endParaRPr>
          </a:p>
          <a:p>
            <a:pPr>
              <a:lnSpc>
                <a:spcPct val="150000"/>
              </a:lnSpc>
              <a:spcAft>
                <a:spcPts val="100"/>
              </a:spcAft>
            </a:pPr>
            <a:r>
              <a:rPr lang="en-US" sz="3500" b="1">
                <a:cs typeface="Rubik Bold" pitchFamily="2" charset="-79"/>
              </a:rPr>
              <a:t>Are looking to build wealth by capturing small cap growth over time.</a:t>
            </a:r>
          </a:p>
        </p:txBody>
      </p:sp>
      <p:sp>
        <p:nvSpPr>
          <p:cNvPr id="7" name="TextBox 6">
            <a:extLst>
              <a:ext uri="{FF2B5EF4-FFF2-40B4-BE49-F238E27FC236}">
                <a16:creationId xmlns:a16="http://schemas.microsoft.com/office/drawing/2014/main" id="{C4585827-E399-6499-68F5-6F8F4E3DF30A}"/>
              </a:ext>
            </a:extLst>
          </p:cNvPr>
          <p:cNvSpPr txBox="1"/>
          <p:nvPr/>
        </p:nvSpPr>
        <p:spPr>
          <a:xfrm>
            <a:off x="199292" y="13028656"/>
            <a:ext cx="7834365" cy="477054"/>
          </a:xfrm>
          <a:prstGeom prst="rect">
            <a:avLst/>
          </a:prstGeom>
          <a:noFill/>
        </p:spPr>
        <p:txBody>
          <a:bodyPr wrap="square" rtlCol="0">
            <a:spAutoFit/>
          </a:bodyPr>
          <a:lstStyle/>
          <a:p>
            <a:r>
              <a:rPr lang="fr-FR" sz="2500" b="1">
                <a:solidFill>
                  <a:srgbClr val="005DAC"/>
                </a:solidFill>
                <a:latin typeface="Rubik Bold" pitchFamily="2" charset="-79"/>
                <a:cs typeface="Rubik Bold" pitchFamily="2" charset="-79"/>
              </a:rPr>
              <a:t>BAJAJ FINSERV ASSET MANAGEMENT LIMITED</a:t>
            </a:r>
            <a:endParaRPr lang="en-US" sz="2500" b="1">
              <a:solidFill>
                <a:srgbClr val="005DAC"/>
              </a:solidFill>
              <a:latin typeface="Rubik Bold" pitchFamily="2" charset="-79"/>
              <a:cs typeface="Rubik Bold" pitchFamily="2" charset="-79"/>
            </a:endParaRPr>
          </a:p>
        </p:txBody>
      </p:sp>
      <p:pic>
        <p:nvPicPr>
          <p:cNvPr id="8" name="Graphic 7">
            <a:extLst>
              <a:ext uri="{FF2B5EF4-FFF2-40B4-BE49-F238E27FC236}">
                <a16:creationId xmlns:a16="http://schemas.microsoft.com/office/drawing/2014/main" id="{86453803-DBF9-53E4-6CBE-A85B6F6A05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Tree>
    <p:extLst>
      <p:ext uri="{BB962C8B-B14F-4D97-AF65-F5344CB8AC3E}">
        <p14:creationId xmlns:p14="http://schemas.microsoft.com/office/powerpoint/2010/main" val="153210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861D310-74E8-7D52-4B73-6A3855936A47}"/>
              </a:ext>
            </a:extLst>
          </p:cNvPr>
          <p:cNvGraphicFramePr>
            <a:graphicFrameLocks noGrp="1"/>
          </p:cNvGraphicFramePr>
          <p:nvPr>
            <p:extLst>
              <p:ext uri="{D42A27DB-BD31-4B8C-83A1-F6EECF244321}">
                <p14:modId xmlns:p14="http://schemas.microsoft.com/office/powerpoint/2010/main" val="1872649533"/>
              </p:ext>
            </p:extLst>
          </p:nvPr>
        </p:nvGraphicFramePr>
        <p:xfrm>
          <a:off x="1670436" y="2220689"/>
          <a:ext cx="7061645" cy="9344975"/>
        </p:xfrm>
        <a:graphic>
          <a:graphicData uri="http://schemas.openxmlformats.org/drawingml/2006/table">
            <a:tbl>
              <a:tblPr/>
              <a:tblGrid>
                <a:gridCol w="4159244">
                  <a:extLst>
                    <a:ext uri="{9D8B030D-6E8A-4147-A177-3AD203B41FA5}">
                      <a16:colId xmlns:a16="http://schemas.microsoft.com/office/drawing/2014/main" val="3095809792"/>
                    </a:ext>
                  </a:extLst>
                </a:gridCol>
                <a:gridCol w="2902401">
                  <a:extLst>
                    <a:ext uri="{9D8B030D-6E8A-4147-A177-3AD203B41FA5}">
                      <a16:colId xmlns:a16="http://schemas.microsoft.com/office/drawing/2014/main" val="2846190912"/>
                    </a:ext>
                  </a:extLst>
                </a:gridCol>
              </a:tblGrid>
              <a:tr h="305205">
                <a:tc>
                  <a:txBody>
                    <a:bodyPr/>
                    <a:lstStyle/>
                    <a:p>
                      <a:pPr algn="ctr" fontAlgn="t">
                        <a:buNone/>
                      </a:pPr>
                      <a:r>
                        <a:rPr lang="en-IN" sz="1600" b="0" i="0" u="none" strike="noStrike">
                          <a:solidFill>
                            <a:srgbClr val="FFFFFF"/>
                          </a:solidFill>
                          <a:effectLst/>
                          <a:latin typeface="+mn-lt"/>
                        </a:rPr>
                        <a:t>Stock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3661"/>
                    </a:solidFill>
                  </a:tcPr>
                </a:tc>
                <a:tc>
                  <a:txBody>
                    <a:bodyPr/>
                    <a:lstStyle/>
                    <a:p>
                      <a:pPr algn="ctr" fontAlgn="t">
                        <a:buNone/>
                      </a:pPr>
                      <a:r>
                        <a:rPr lang="en-US" sz="1600" b="0" i="0" u="none" strike="noStrike">
                          <a:solidFill>
                            <a:srgbClr val="FFFFFF"/>
                          </a:solidFill>
                          <a:effectLst/>
                          <a:latin typeface="+mn-lt"/>
                        </a:rPr>
                        <a:t>Market Value as % of Net Asset (Eq)</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3661"/>
                    </a:solidFill>
                  </a:tcPr>
                </a:tc>
                <a:extLst>
                  <a:ext uri="{0D108BD9-81ED-4DB2-BD59-A6C34878D82A}">
                    <a16:rowId xmlns:a16="http://schemas.microsoft.com/office/drawing/2014/main" val="913094211"/>
                  </a:ext>
                </a:extLst>
              </a:tr>
              <a:tr h="305205">
                <a:tc>
                  <a:txBody>
                    <a:bodyPr/>
                    <a:lstStyle/>
                    <a:p>
                      <a:pPr algn="l" fontAlgn="b">
                        <a:buNone/>
                      </a:pPr>
                      <a:r>
                        <a:rPr lang="en-IN" sz="1600" b="0" i="0" u="none" strike="noStrike" dirty="0">
                          <a:effectLst/>
                          <a:latin typeface="Rubik"/>
                        </a:rPr>
                        <a:t>Schaeffler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3.63%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2786058"/>
                  </a:ext>
                </a:extLst>
              </a:tr>
              <a:tr h="305205">
                <a:tc>
                  <a:txBody>
                    <a:bodyPr/>
                    <a:lstStyle/>
                    <a:p>
                      <a:pPr algn="l" fontAlgn="b">
                        <a:buNone/>
                      </a:pPr>
                      <a:r>
                        <a:rPr lang="en-IN" sz="1600" b="0" i="0" u="none" strike="noStrike">
                          <a:effectLst/>
                          <a:latin typeface="Rubik"/>
                        </a:rPr>
                        <a:t>Timken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3.63%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6756654"/>
                  </a:ext>
                </a:extLst>
              </a:tr>
              <a:tr h="305205">
                <a:tc>
                  <a:txBody>
                    <a:bodyPr/>
                    <a:lstStyle/>
                    <a:p>
                      <a:pPr algn="l" fontAlgn="b">
                        <a:buNone/>
                      </a:pPr>
                      <a:r>
                        <a:rPr lang="en-IN" sz="1600" b="0" i="0" u="none" strike="noStrike">
                          <a:effectLst/>
                          <a:latin typeface="Rubik"/>
                        </a:rPr>
                        <a:t>Navin Fluorine International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3.49%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852323"/>
                  </a:ext>
                </a:extLst>
              </a:tr>
              <a:tr h="305205">
                <a:tc>
                  <a:txBody>
                    <a:bodyPr/>
                    <a:lstStyle/>
                    <a:p>
                      <a:pPr algn="l" fontAlgn="b">
                        <a:buNone/>
                      </a:pPr>
                      <a:r>
                        <a:rPr lang="en-IN" sz="1600" b="0" i="0" u="none" strike="noStrike">
                          <a:effectLst/>
                          <a:latin typeface="Rubik"/>
                        </a:rPr>
                        <a:t>Rubicon Research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3.34%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085957"/>
                  </a:ext>
                </a:extLst>
              </a:tr>
              <a:tr h="305205">
                <a:tc>
                  <a:txBody>
                    <a:bodyPr/>
                    <a:lstStyle/>
                    <a:p>
                      <a:pPr algn="l" fontAlgn="b">
                        <a:buNone/>
                      </a:pPr>
                      <a:r>
                        <a:rPr lang="en-IN" sz="1600" b="0" i="0" u="none" strike="noStrike">
                          <a:effectLst/>
                          <a:latin typeface="Rubik"/>
                        </a:rPr>
                        <a:t>The Federal Bank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3.33%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987278"/>
                  </a:ext>
                </a:extLst>
              </a:tr>
              <a:tr h="305205">
                <a:tc>
                  <a:txBody>
                    <a:bodyPr/>
                    <a:lstStyle/>
                    <a:p>
                      <a:pPr algn="l" fontAlgn="b">
                        <a:buNone/>
                      </a:pPr>
                      <a:r>
                        <a:rPr lang="en-GB" sz="1600" b="0" i="0" u="none" strike="noStrike">
                          <a:effectLst/>
                          <a:latin typeface="Rubik"/>
                        </a:rPr>
                        <a:t>Ujjivan Small Finance Bank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2.83%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561662"/>
                  </a:ext>
                </a:extLst>
              </a:tr>
              <a:tr h="305205">
                <a:tc>
                  <a:txBody>
                    <a:bodyPr/>
                    <a:lstStyle/>
                    <a:p>
                      <a:pPr algn="l" fontAlgn="b">
                        <a:buNone/>
                      </a:pPr>
                      <a:r>
                        <a:rPr lang="en-IN" sz="1600" b="0" i="0" u="none" strike="noStrike">
                          <a:effectLst/>
                          <a:latin typeface="Rubik"/>
                        </a:rPr>
                        <a:t>Angel One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2.73%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030081"/>
                  </a:ext>
                </a:extLst>
              </a:tr>
              <a:tr h="305205">
                <a:tc>
                  <a:txBody>
                    <a:bodyPr/>
                    <a:lstStyle/>
                    <a:p>
                      <a:pPr algn="l" fontAlgn="b">
                        <a:buNone/>
                      </a:pPr>
                      <a:r>
                        <a:rPr lang="fr-FR" sz="1600" b="0" i="0" u="none" strike="noStrike">
                          <a:effectLst/>
                          <a:latin typeface="Rubik"/>
                        </a:rPr>
                        <a:t>S.J.S. Enterprises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2.69%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938377"/>
                  </a:ext>
                </a:extLst>
              </a:tr>
              <a:tr h="305205">
                <a:tc>
                  <a:txBody>
                    <a:bodyPr/>
                    <a:lstStyle/>
                    <a:p>
                      <a:pPr algn="l" fontAlgn="b">
                        <a:buNone/>
                      </a:pPr>
                      <a:r>
                        <a:rPr lang="en-IN" sz="1600" b="0" i="0" u="none" strike="noStrike">
                          <a:effectLst/>
                          <a:latin typeface="Rubik"/>
                        </a:rPr>
                        <a:t>Neuland Laboratories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2.65%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238425"/>
                  </a:ext>
                </a:extLst>
              </a:tr>
              <a:tr h="305205">
                <a:tc>
                  <a:txBody>
                    <a:bodyPr/>
                    <a:lstStyle/>
                    <a:p>
                      <a:pPr algn="l" fontAlgn="b">
                        <a:buNone/>
                      </a:pPr>
                      <a:r>
                        <a:rPr lang="en-IN" sz="1600" b="0" i="0" u="none" strike="noStrike">
                          <a:effectLst/>
                          <a:latin typeface="Rubik"/>
                        </a:rPr>
                        <a:t>HEG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2.31%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934433"/>
                  </a:ext>
                </a:extLst>
              </a:tr>
              <a:tr h="305205">
                <a:tc>
                  <a:txBody>
                    <a:bodyPr/>
                    <a:lstStyle/>
                    <a:p>
                      <a:pPr algn="l" fontAlgn="b">
                        <a:buNone/>
                      </a:pPr>
                      <a:r>
                        <a:rPr lang="en-IN" sz="1600" b="0" i="0" u="none" strike="noStrike">
                          <a:effectLst/>
                          <a:latin typeface="Rubik"/>
                        </a:rPr>
                        <a:t>Welspun Corp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2.15%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866081"/>
                  </a:ext>
                </a:extLst>
              </a:tr>
              <a:tr h="305205">
                <a:tc>
                  <a:txBody>
                    <a:bodyPr/>
                    <a:lstStyle/>
                    <a:p>
                      <a:pPr algn="l" fontAlgn="b">
                        <a:buNone/>
                      </a:pPr>
                      <a:r>
                        <a:rPr lang="en-GB" sz="1600" b="0" i="0" u="none" strike="noStrike">
                          <a:effectLst/>
                          <a:latin typeface="Rubik"/>
                        </a:rPr>
                        <a:t>K.P.R. Mill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2.06%</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651175"/>
                  </a:ext>
                </a:extLst>
              </a:tr>
              <a:tr h="305205">
                <a:tc>
                  <a:txBody>
                    <a:bodyPr/>
                    <a:lstStyle/>
                    <a:p>
                      <a:pPr algn="l" fontAlgn="b">
                        <a:buNone/>
                      </a:pPr>
                      <a:r>
                        <a:rPr lang="en-IN" sz="1600" b="0" i="0" u="none" strike="noStrike">
                          <a:effectLst/>
                          <a:latin typeface="Rubik"/>
                        </a:rPr>
                        <a:t>CreditAccess Grameen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2.03%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103736"/>
                  </a:ext>
                </a:extLst>
              </a:tr>
              <a:tr h="305205">
                <a:tc>
                  <a:txBody>
                    <a:bodyPr/>
                    <a:lstStyle/>
                    <a:p>
                      <a:pPr algn="l" fontAlgn="ctr">
                        <a:buNone/>
                      </a:pPr>
                      <a:r>
                        <a:rPr lang="en-IN" sz="1600" b="0" i="0" u="none" strike="noStrike">
                          <a:solidFill>
                            <a:srgbClr val="000000"/>
                          </a:solidFill>
                          <a:effectLst/>
                          <a:latin typeface="Rubik"/>
                        </a:rPr>
                        <a:t>Sobha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IN" sz="1600" b="0" i="0" u="none" strike="noStrike">
                          <a:solidFill>
                            <a:srgbClr val="000000"/>
                          </a:solidFill>
                          <a:effectLst/>
                          <a:latin typeface="Rubik"/>
                        </a:rPr>
                        <a:t>1.94%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844461"/>
                  </a:ext>
                </a:extLst>
              </a:tr>
              <a:tr h="305205">
                <a:tc>
                  <a:txBody>
                    <a:bodyPr/>
                    <a:lstStyle/>
                    <a:p>
                      <a:pPr algn="l" fontAlgn="b">
                        <a:buNone/>
                      </a:pPr>
                      <a:r>
                        <a:rPr lang="en-IN" sz="1600" b="0" i="0" u="none" strike="noStrike">
                          <a:effectLst/>
                          <a:latin typeface="Rubik"/>
                        </a:rPr>
                        <a:t>Whirlpool of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1.88%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8411184"/>
                  </a:ext>
                </a:extLst>
              </a:tr>
              <a:tr h="305205">
                <a:tc>
                  <a:txBody>
                    <a:bodyPr/>
                    <a:lstStyle/>
                    <a:p>
                      <a:pPr algn="l" fontAlgn="b">
                        <a:buNone/>
                      </a:pPr>
                      <a:r>
                        <a:rPr lang="en-IN" sz="1600" b="0" i="0" u="none" strike="noStrike">
                          <a:effectLst/>
                          <a:latin typeface="Rubik"/>
                        </a:rPr>
                        <a:t>Schneider Electric Infrastructure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1.85%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93566"/>
                  </a:ext>
                </a:extLst>
              </a:tr>
              <a:tr h="305205">
                <a:tc>
                  <a:txBody>
                    <a:bodyPr/>
                    <a:lstStyle/>
                    <a:p>
                      <a:pPr algn="l" fontAlgn="b">
                        <a:buNone/>
                      </a:pPr>
                      <a:r>
                        <a:rPr lang="en-IN" sz="1600" b="0" i="0" u="none" strike="noStrike">
                          <a:effectLst/>
                          <a:latin typeface="Rubik"/>
                        </a:rPr>
                        <a:t>Ingersoll Rand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1.85%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995970"/>
                  </a:ext>
                </a:extLst>
              </a:tr>
              <a:tr h="305205">
                <a:tc>
                  <a:txBody>
                    <a:bodyPr/>
                    <a:lstStyle/>
                    <a:p>
                      <a:pPr algn="l" fontAlgn="b">
                        <a:buNone/>
                      </a:pPr>
                      <a:r>
                        <a:rPr lang="en-IN" sz="1600" b="0" i="0" u="none" strike="noStrike">
                          <a:effectLst/>
                          <a:latin typeface="Rubik"/>
                        </a:rPr>
                        <a:t>PVR INOX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1.83%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040029"/>
                  </a:ext>
                </a:extLst>
              </a:tr>
              <a:tr h="305205">
                <a:tc>
                  <a:txBody>
                    <a:bodyPr/>
                    <a:lstStyle/>
                    <a:p>
                      <a:pPr algn="l" fontAlgn="b">
                        <a:buNone/>
                      </a:pPr>
                      <a:r>
                        <a:rPr lang="en-IN" sz="1600" b="0" i="0" u="none" strike="noStrike">
                          <a:effectLst/>
                          <a:latin typeface="Rubik"/>
                        </a:rPr>
                        <a:t>Manappuram Finance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1.77%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130027"/>
                  </a:ext>
                </a:extLst>
              </a:tr>
              <a:tr h="305205">
                <a:tc>
                  <a:txBody>
                    <a:bodyPr/>
                    <a:lstStyle/>
                    <a:p>
                      <a:pPr algn="l" fontAlgn="b">
                        <a:buNone/>
                      </a:pPr>
                      <a:r>
                        <a:rPr lang="en-IN" sz="1600" b="0" i="0" u="none" strike="noStrike">
                          <a:effectLst/>
                          <a:latin typeface="Rubik"/>
                        </a:rPr>
                        <a:t>Amber Enterprises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1.77%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7150948"/>
                  </a:ext>
                </a:extLst>
              </a:tr>
              <a:tr h="305205">
                <a:tc>
                  <a:txBody>
                    <a:bodyPr/>
                    <a:lstStyle/>
                    <a:p>
                      <a:pPr algn="l" fontAlgn="b">
                        <a:buNone/>
                      </a:pPr>
                      <a:r>
                        <a:rPr lang="en-IN" sz="1600" b="0" i="0" u="none" strike="noStrike">
                          <a:effectLst/>
                          <a:latin typeface="Rubik"/>
                        </a:rPr>
                        <a:t>Zydus Wellness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1.71%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573114"/>
                  </a:ext>
                </a:extLst>
              </a:tr>
              <a:tr h="305205">
                <a:tc>
                  <a:txBody>
                    <a:bodyPr/>
                    <a:lstStyle/>
                    <a:p>
                      <a:pPr algn="l" fontAlgn="b">
                        <a:buNone/>
                      </a:pPr>
                      <a:r>
                        <a:rPr lang="en-IN" sz="1600" b="0" i="0" u="none" strike="noStrike">
                          <a:effectLst/>
                          <a:latin typeface="Rubik"/>
                        </a:rPr>
                        <a:t>KNR Constructions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1.65%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661213"/>
                  </a:ext>
                </a:extLst>
              </a:tr>
              <a:tr h="305205">
                <a:tc>
                  <a:txBody>
                    <a:bodyPr/>
                    <a:lstStyle/>
                    <a:p>
                      <a:pPr algn="l" fontAlgn="b">
                        <a:buNone/>
                      </a:pPr>
                      <a:r>
                        <a:rPr lang="en-IN" sz="1600" b="0" i="0" u="none" strike="noStrike">
                          <a:effectLst/>
                          <a:latin typeface="Rubik"/>
                        </a:rPr>
                        <a:t>Thangamayil Jewellery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1.60%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3237655"/>
                  </a:ext>
                </a:extLst>
              </a:tr>
              <a:tr h="305205">
                <a:tc>
                  <a:txBody>
                    <a:bodyPr/>
                    <a:lstStyle/>
                    <a:p>
                      <a:pPr algn="l" fontAlgn="b">
                        <a:buNone/>
                      </a:pPr>
                      <a:r>
                        <a:rPr lang="en-IN" sz="1600" b="0" i="0" u="none" strike="noStrike">
                          <a:effectLst/>
                          <a:latin typeface="Rubik"/>
                        </a:rPr>
                        <a:t>Tega Industries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1.51%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958108"/>
                  </a:ext>
                </a:extLst>
              </a:tr>
              <a:tr h="305205">
                <a:tc>
                  <a:txBody>
                    <a:bodyPr/>
                    <a:lstStyle/>
                    <a:p>
                      <a:pPr algn="l" fontAlgn="b">
                        <a:buNone/>
                      </a:pPr>
                      <a:r>
                        <a:rPr lang="en-IN" sz="1600" b="0" i="0" u="none" strike="noStrike">
                          <a:effectLst/>
                          <a:latin typeface="Rubik"/>
                        </a:rPr>
                        <a:t>Sanofi Consumer Healthcare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1.49%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368026"/>
                  </a:ext>
                </a:extLst>
              </a:tr>
              <a:tr h="305205">
                <a:tc>
                  <a:txBody>
                    <a:bodyPr/>
                    <a:lstStyle/>
                    <a:p>
                      <a:pPr algn="l" fontAlgn="b">
                        <a:buNone/>
                      </a:pPr>
                      <a:r>
                        <a:rPr lang="en-GB" sz="1600" b="0" i="0" u="none" strike="noStrike">
                          <a:effectLst/>
                          <a:latin typeface="Rubik"/>
                        </a:rPr>
                        <a:t>Steel Authority of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1.46%</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066786"/>
                  </a:ext>
                </a:extLst>
              </a:tr>
              <a:tr h="305205">
                <a:tc>
                  <a:txBody>
                    <a:bodyPr/>
                    <a:lstStyle/>
                    <a:p>
                      <a:pPr algn="l" fontAlgn="b">
                        <a:buNone/>
                      </a:pPr>
                      <a:r>
                        <a:rPr lang="en-IN" sz="1600" b="0" i="0" u="none" strike="noStrike">
                          <a:effectLst/>
                          <a:latin typeface="Rubik"/>
                        </a:rPr>
                        <a:t>Aditya Birla Real Estate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1.42%</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006819"/>
                  </a:ext>
                </a:extLst>
              </a:tr>
              <a:tr h="305205">
                <a:tc>
                  <a:txBody>
                    <a:bodyPr/>
                    <a:lstStyle/>
                    <a:p>
                      <a:pPr algn="l" fontAlgn="b">
                        <a:buNone/>
                      </a:pPr>
                      <a:r>
                        <a:rPr lang="en-IN" sz="1600" b="0" i="0" u="none" strike="noStrike">
                          <a:effectLst/>
                          <a:latin typeface="Rubik"/>
                        </a:rPr>
                        <a:t>Devyani International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1.41%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528112"/>
                  </a:ext>
                </a:extLst>
              </a:tr>
              <a:tr h="305205">
                <a:tc>
                  <a:txBody>
                    <a:bodyPr/>
                    <a:lstStyle/>
                    <a:p>
                      <a:pPr algn="l" fontAlgn="b">
                        <a:buNone/>
                      </a:pPr>
                      <a:r>
                        <a:rPr lang="en-IN" sz="1600" b="0" i="0" u="none" strike="noStrike">
                          <a:effectLst/>
                          <a:latin typeface="Rubik"/>
                        </a:rPr>
                        <a:t>TD Power Systems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dirty="0">
                          <a:effectLst/>
                          <a:latin typeface="Rubik"/>
                        </a:rPr>
                        <a:t>1.41%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3909304"/>
                  </a:ext>
                </a:extLst>
              </a:tr>
            </a:tbl>
          </a:graphicData>
        </a:graphic>
      </p:graphicFrame>
      <p:graphicFrame>
        <p:nvGraphicFramePr>
          <p:cNvPr id="7" name="Table 6">
            <a:extLst>
              <a:ext uri="{FF2B5EF4-FFF2-40B4-BE49-F238E27FC236}">
                <a16:creationId xmlns:a16="http://schemas.microsoft.com/office/drawing/2014/main" id="{047224C9-0487-4711-E002-2172CFB79C37}"/>
              </a:ext>
            </a:extLst>
          </p:cNvPr>
          <p:cNvGraphicFramePr>
            <a:graphicFrameLocks noGrp="1"/>
          </p:cNvGraphicFramePr>
          <p:nvPr>
            <p:extLst>
              <p:ext uri="{D42A27DB-BD31-4B8C-83A1-F6EECF244321}">
                <p14:modId xmlns:p14="http://schemas.microsoft.com/office/powerpoint/2010/main" val="4196608495"/>
              </p:ext>
            </p:extLst>
          </p:nvPr>
        </p:nvGraphicFramePr>
        <p:xfrm>
          <a:off x="9180567" y="2185512"/>
          <a:ext cx="7061645" cy="9380141"/>
        </p:xfrm>
        <a:graphic>
          <a:graphicData uri="http://schemas.openxmlformats.org/drawingml/2006/table">
            <a:tbl>
              <a:tblPr/>
              <a:tblGrid>
                <a:gridCol w="4159244">
                  <a:extLst>
                    <a:ext uri="{9D8B030D-6E8A-4147-A177-3AD203B41FA5}">
                      <a16:colId xmlns:a16="http://schemas.microsoft.com/office/drawing/2014/main" val="3095809792"/>
                    </a:ext>
                  </a:extLst>
                </a:gridCol>
                <a:gridCol w="2902401">
                  <a:extLst>
                    <a:ext uri="{9D8B030D-6E8A-4147-A177-3AD203B41FA5}">
                      <a16:colId xmlns:a16="http://schemas.microsoft.com/office/drawing/2014/main" val="2846190912"/>
                    </a:ext>
                  </a:extLst>
                </a:gridCol>
              </a:tblGrid>
              <a:tr h="514673">
                <a:tc>
                  <a:txBody>
                    <a:bodyPr/>
                    <a:lstStyle/>
                    <a:p>
                      <a:pPr algn="ctr" fontAlgn="t">
                        <a:buNone/>
                      </a:pPr>
                      <a:r>
                        <a:rPr lang="en-IN" sz="1600" b="0" i="0" u="none" strike="noStrike" dirty="0">
                          <a:solidFill>
                            <a:srgbClr val="FFFFFF"/>
                          </a:solidFill>
                          <a:effectLst/>
                          <a:latin typeface="Calibri" panose="020F0502020204030204" pitchFamily="34" charset="0"/>
                        </a:rPr>
                        <a:t>Stock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3661"/>
                    </a:solidFill>
                  </a:tcPr>
                </a:tc>
                <a:tc>
                  <a:txBody>
                    <a:bodyPr/>
                    <a:lstStyle/>
                    <a:p>
                      <a:pPr algn="ctr" fontAlgn="t">
                        <a:buNone/>
                      </a:pPr>
                      <a:r>
                        <a:rPr lang="en-US" sz="1600" b="0" i="0" u="none" strike="noStrike">
                          <a:solidFill>
                            <a:srgbClr val="FFFFFF"/>
                          </a:solidFill>
                          <a:effectLst/>
                          <a:latin typeface="Calibri" panose="020F0502020204030204" pitchFamily="34" charset="0"/>
                        </a:rPr>
                        <a:t>Market Value as % of Net Asset (Eq)</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3661"/>
                    </a:solidFill>
                  </a:tcPr>
                </a:tc>
                <a:extLst>
                  <a:ext uri="{0D108BD9-81ED-4DB2-BD59-A6C34878D82A}">
                    <a16:rowId xmlns:a16="http://schemas.microsoft.com/office/drawing/2014/main" val="913094211"/>
                  </a:ext>
                </a:extLst>
              </a:tr>
              <a:tr h="267466">
                <a:tc>
                  <a:txBody>
                    <a:bodyPr/>
                    <a:lstStyle/>
                    <a:p>
                      <a:pPr algn="l" fontAlgn="b">
                        <a:buNone/>
                      </a:pPr>
                      <a:r>
                        <a:rPr lang="en-IN" sz="1600" b="0" i="0" u="none" strike="noStrike" dirty="0">
                          <a:effectLst/>
                          <a:latin typeface="Rubik"/>
                        </a:rPr>
                        <a:t>RHI </a:t>
                      </a:r>
                      <a:r>
                        <a:rPr lang="en-IN" sz="1600" b="0" i="0" u="none" strike="noStrike" dirty="0" err="1">
                          <a:effectLst/>
                          <a:latin typeface="Rubik"/>
                        </a:rPr>
                        <a:t>Magnesita</a:t>
                      </a:r>
                      <a:r>
                        <a:rPr lang="en-IN" sz="1600" b="0" i="0" u="none" strike="noStrike" dirty="0">
                          <a:effectLst/>
                          <a:latin typeface="Rubik"/>
                        </a:rPr>
                        <a:t>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1.40%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2786058"/>
                  </a:ext>
                </a:extLst>
              </a:tr>
              <a:tr h="267466">
                <a:tc>
                  <a:txBody>
                    <a:bodyPr/>
                    <a:lstStyle/>
                    <a:p>
                      <a:pPr algn="l" fontAlgn="b">
                        <a:buNone/>
                      </a:pPr>
                      <a:r>
                        <a:rPr lang="en-IN" sz="1600" b="0" i="0" u="none" strike="noStrike">
                          <a:effectLst/>
                          <a:latin typeface="Rubik"/>
                        </a:rPr>
                        <a:t>VA Tech Wabag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1.38%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434837"/>
                  </a:ext>
                </a:extLst>
              </a:tr>
              <a:tr h="267466">
                <a:tc>
                  <a:txBody>
                    <a:bodyPr/>
                    <a:lstStyle/>
                    <a:p>
                      <a:pPr algn="l" fontAlgn="b">
                        <a:buNone/>
                      </a:pPr>
                      <a:r>
                        <a:rPr lang="en-IN" sz="1600" b="0" i="0" u="none" strike="noStrike">
                          <a:effectLst/>
                          <a:latin typeface="Rubik"/>
                        </a:rPr>
                        <a:t>Brigade Enterprises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1.34%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6756654"/>
                  </a:ext>
                </a:extLst>
              </a:tr>
              <a:tr h="267466">
                <a:tc>
                  <a:txBody>
                    <a:bodyPr/>
                    <a:lstStyle/>
                    <a:p>
                      <a:pPr algn="l" fontAlgn="b">
                        <a:buNone/>
                      </a:pPr>
                      <a:r>
                        <a:rPr lang="en-IN" sz="1600" b="0" i="0" u="none" strike="noStrike">
                          <a:effectLst/>
                          <a:latin typeface="Rubik"/>
                        </a:rPr>
                        <a:t>Kalpataru Projects International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1.30%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852323"/>
                  </a:ext>
                </a:extLst>
              </a:tr>
              <a:tr h="267466">
                <a:tc>
                  <a:txBody>
                    <a:bodyPr/>
                    <a:lstStyle/>
                    <a:p>
                      <a:pPr algn="l" fontAlgn="b">
                        <a:buNone/>
                      </a:pPr>
                      <a:r>
                        <a:rPr lang="en-IN" sz="1600" b="0" i="0" u="none" strike="noStrike">
                          <a:effectLst/>
                          <a:latin typeface="Rubik"/>
                        </a:rPr>
                        <a:t>Piramal Pharma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1.28%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085957"/>
                  </a:ext>
                </a:extLst>
              </a:tr>
              <a:tr h="267466">
                <a:tc>
                  <a:txBody>
                    <a:bodyPr/>
                    <a:lstStyle/>
                    <a:p>
                      <a:pPr algn="l" fontAlgn="b">
                        <a:buNone/>
                      </a:pPr>
                      <a:r>
                        <a:rPr lang="en-IN" sz="1600" b="0" i="0" u="none" strike="noStrike">
                          <a:effectLst/>
                          <a:latin typeface="Rubik"/>
                        </a:rPr>
                        <a:t>Safari Industries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1.27%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987278"/>
                  </a:ext>
                </a:extLst>
              </a:tr>
              <a:tr h="267466">
                <a:tc>
                  <a:txBody>
                    <a:bodyPr/>
                    <a:lstStyle/>
                    <a:p>
                      <a:pPr algn="l" fontAlgn="b">
                        <a:buNone/>
                      </a:pPr>
                      <a:r>
                        <a:rPr lang="en-IN" sz="1600" b="0" i="0" u="none" strike="noStrike">
                          <a:effectLst/>
                          <a:latin typeface="Rubik"/>
                        </a:rPr>
                        <a:t>RBL Bank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1.24%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561662"/>
                  </a:ext>
                </a:extLst>
              </a:tr>
              <a:tr h="267466">
                <a:tc>
                  <a:txBody>
                    <a:bodyPr/>
                    <a:lstStyle/>
                    <a:p>
                      <a:pPr algn="l" fontAlgn="b">
                        <a:buNone/>
                      </a:pPr>
                      <a:r>
                        <a:rPr lang="en-IN" sz="1600" b="0" i="0" u="none" strike="noStrike">
                          <a:effectLst/>
                          <a:latin typeface="Rubik"/>
                        </a:rPr>
                        <a:t>ACC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1.23%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030081"/>
                  </a:ext>
                </a:extLst>
              </a:tr>
              <a:tr h="517981">
                <a:tc>
                  <a:txBody>
                    <a:bodyPr/>
                    <a:lstStyle/>
                    <a:p>
                      <a:pPr algn="l" fontAlgn="b">
                        <a:buNone/>
                      </a:pPr>
                      <a:r>
                        <a:rPr lang="en-GB" sz="1600" b="0" i="0" u="none" strike="noStrike">
                          <a:effectLst/>
                          <a:latin typeface="Rubik"/>
                        </a:rPr>
                        <a:t>ZF Commercial Vehicle Control Systems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1.00%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938377"/>
                  </a:ext>
                </a:extLst>
              </a:tr>
              <a:tr h="434029">
                <a:tc>
                  <a:txBody>
                    <a:bodyPr/>
                    <a:lstStyle/>
                    <a:p>
                      <a:pPr algn="l" fontAlgn="b">
                        <a:buNone/>
                      </a:pPr>
                      <a:r>
                        <a:rPr lang="en-IN" sz="1600" b="0" i="0" u="none" strike="noStrike">
                          <a:effectLst/>
                          <a:latin typeface="Rubik"/>
                        </a:rPr>
                        <a:t>Ahluwalia Contracts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1.00%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238425"/>
                  </a:ext>
                </a:extLst>
              </a:tr>
              <a:tr h="357221">
                <a:tc>
                  <a:txBody>
                    <a:bodyPr/>
                    <a:lstStyle/>
                    <a:p>
                      <a:pPr algn="l" fontAlgn="b">
                        <a:buNone/>
                      </a:pPr>
                      <a:r>
                        <a:rPr lang="en-IN" sz="1600" b="0" i="0" u="none" strike="noStrike" dirty="0" err="1">
                          <a:effectLst/>
                          <a:latin typeface="Rubik"/>
                        </a:rPr>
                        <a:t>Elecon</a:t>
                      </a:r>
                      <a:r>
                        <a:rPr lang="en-IN" sz="1600" b="0" i="0" u="none" strike="noStrike" dirty="0">
                          <a:effectLst/>
                          <a:latin typeface="Rubik"/>
                        </a:rPr>
                        <a:t> Engineering Company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0.98%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934433"/>
                  </a:ext>
                </a:extLst>
              </a:tr>
              <a:tr h="267466">
                <a:tc>
                  <a:txBody>
                    <a:bodyPr/>
                    <a:lstStyle/>
                    <a:p>
                      <a:pPr algn="l" fontAlgn="b">
                        <a:buNone/>
                      </a:pPr>
                      <a:r>
                        <a:rPr lang="en-IN" sz="1600" b="0" i="0" u="none" strike="noStrike">
                          <a:effectLst/>
                          <a:latin typeface="Rubik"/>
                        </a:rPr>
                        <a:t>Apar Industries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0.89%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866081"/>
                  </a:ext>
                </a:extLst>
              </a:tr>
              <a:tr h="267466">
                <a:tc>
                  <a:txBody>
                    <a:bodyPr/>
                    <a:lstStyle/>
                    <a:p>
                      <a:pPr algn="l" fontAlgn="b">
                        <a:buNone/>
                      </a:pPr>
                      <a:r>
                        <a:rPr lang="en-IN" sz="1600" b="0" i="0" u="none" strike="noStrike">
                          <a:effectLst/>
                          <a:latin typeface="Rubik"/>
                        </a:rPr>
                        <a:t>Century Plyboards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0.87%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651175"/>
                  </a:ext>
                </a:extLst>
              </a:tr>
              <a:tr h="267466">
                <a:tc>
                  <a:txBody>
                    <a:bodyPr/>
                    <a:lstStyle/>
                    <a:p>
                      <a:pPr algn="l" fontAlgn="b">
                        <a:buNone/>
                      </a:pPr>
                      <a:r>
                        <a:rPr lang="en-IN" sz="1600" b="0" i="0" u="none" strike="noStrike">
                          <a:effectLst/>
                          <a:latin typeface="Rubik"/>
                        </a:rPr>
                        <a:t>Dalmia Bharat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0.85%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103736"/>
                  </a:ext>
                </a:extLst>
              </a:tr>
              <a:tr h="267466">
                <a:tc>
                  <a:txBody>
                    <a:bodyPr/>
                    <a:lstStyle/>
                    <a:p>
                      <a:pPr algn="l" fontAlgn="b">
                        <a:buNone/>
                      </a:pPr>
                      <a:r>
                        <a:rPr lang="en-GB" sz="1600" b="0" i="0" u="none" strike="noStrike">
                          <a:effectLst/>
                          <a:latin typeface="Rubik"/>
                        </a:rPr>
                        <a:t>Prudent Corporate Advisory Services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0.84%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844461"/>
                  </a:ext>
                </a:extLst>
              </a:tr>
              <a:tr h="267466">
                <a:tc>
                  <a:txBody>
                    <a:bodyPr/>
                    <a:lstStyle/>
                    <a:p>
                      <a:pPr algn="l" fontAlgn="b">
                        <a:buNone/>
                      </a:pPr>
                      <a:r>
                        <a:rPr lang="en-IN" sz="1600" b="0" i="0" u="none" strike="noStrike">
                          <a:effectLst/>
                          <a:latin typeface="Rubik"/>
                        </a:rPr>
                        <a:t>Metro Brands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0.82%</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8411184"/>
                  </a:ext>
                </a:extLst>
              </a:tr>
              <a:tr h="267466">
                <a:tc>
                  <a:txBody>
                    <a:bodyPr/>
                    <a:lstStyle/>
                    <a:p>
                      <a:pPr algn="l" fontAlgn="b">
                        <a:buNone/>
                      </a:pPr>
                      <a:r>
                        <a:rPr lang="en-IN" sz="1600" b="0" i="0" u="none" strike="noStrike">
                          <a:effectLst/>
                          <a:latin typeface="Rubik"/>
                        </a:rPr>
                        <a:t>JK Lakshmi Cement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0.80%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93566"/>
                  </a:ext>
                </a:extLst>
              </a:tr>
              <a:tr h="267466">
                <a:tc>
                  <a:txBody>
                    <a:bodyPr/>
                    <a:lstStyle/>
                    <a:p>
                      <a:pPr algn="l" fontAlgn="b">
                        <a:buNone/>
                      </a:pPr>
                      <a:r>
                        <a:rPr lang="en-IN" sz="1600" b="0" i="0" u="none" strike="noStrike">
                          <a:effectLst/>
                          <a:latin typeface="Rubik"/>
                        </a:rPr>
                        <a:t>Voltamp Transformers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0.79%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995970"/>
                  </a:ext>
                </a:extLst>
              </a:tr>
              <a:tr h="267466">
                <a:tc>
                  <a:txBody>
                    <a:bodyPr/>
                    <a:lstStyle/>
                    <a:p>
                      <a:pPr algn="l" fontAlgn="b">
                        <a:buNone/>
                      </a:pPr>
                      <a:r>
                        <a:rPr lang="en-IN" sz="1600" b="0" i="0" u="none" strike="noStrike">
                          <a:effectLst/>
                          <a:latin typeface="Rubik"/>
                        </a:rPr>
                        <a:t>V-Mart Retail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0.76%</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040029"/>
                  </a:ext>
                </a:extLst>
              </a:tr>
              <a:tr h="267466">
                <a:tc>
                  <a:txBody>
                    <a:bodyPr/>
                    <a:lstStyle/>
                    <a:p>
                      <a:pPr algn="l" fontAlgn="b">
                        <a:buNone/>
                      </a:pPr>
                      <a:r>
                        <a:rPr lang="en-IN" sz="1600" b="0" i="0" u="none" strike="noStrike">
                          <a:effectLst/>
                          <a:latin typeface="Rubik"/>
                        </a:rPr>
                        <a:t>Emami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0.76%</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130027"/>
                  </a:ext>
                </a:extLst>
              </a:tr>
              <a:tr h="267466">
                <a:tc>
                  <a:txBody>
                    <a:bodyPr/>
                    <a:lstStyle/>
                    <a:p>
                      <a:pPr algn="l" fontAlgn="b">
                        <a:buNone/>
                      </a:pPr>
                      <a:r>
                        <a:rPr lang="en-IN" sz="1600" b="0" i="0" u="none" strike="noStrike">
                          <a:effectLst/>
                          <a:latin typeface="Rubik"/>
                        </a:rPr>
                        <a:t>Kajaria Ceramics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0.74%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7150948"/>
                  </a:ext>
                </a:extLst>
              </a:tr>
              <a:tr h="267466">
                <a:tc>
                  <a:txBody>
                    <a:bodyPr/>
                    <a:lstStyle/>
                    <a:p>
                      <a:pPr algn="l" fontAlgn="b">
                        <a:buNone/>
                      </a:pPr>
                      <a:r>
                        <a:rPr lang="en-IN" sz="1600" b="0" i="0" u="none" strike="noStrike">
                          <a:effectLst/>
                          <a:latin typeface="Rubik"/>
                        </a:rPr>
                        <a:t>Time Technoplast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0.68%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573114"/>
                  </a:ext>
                </a:extLst>
              </a:tr>
              <a:tr h="267466">
                <a:tc>
                  <a:txBody>
                    <a:bodyPr/>
                    <a:lstStyle/>
                    <a:p>
                      <a:pPr algn="l" fontAlgn="b">
                        <a:buNone/>
                      </a:pPr>
                      <a:r>
                        <a:rPr lang="en-IN" sz="1600" b="0" i="0" u="none" strike="noStrike">
                          <a:effectLst/>
                          <a:latin typeface="Rubik"/>
                        </a:rPr>
                        <a:t>Orient Electric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0.68%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661213"/>
                  </a:ext>
                </a:extLst>
              </a:tr>
              <a:tr h="517981">
                <a:tc>
                  <a:txBody>
                    <a:bodyPr/>
                    <a:lstStyle/>
                    <a:p>
                      <a:pPr algn="l" fontAlgn="b">
                        <a:buNone/>
                      </a:pPr>
                      <a:r>
                        <a:rPr lang="en-GB" sz="1600" b="0" i="0" u="none" strike="noStrike">
                          <a:effectLst/>
                          <a:latin typeface="Rubik"/>
                        </a:rPr>
                        <a:t>Niva Bupa Health Insurance Company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0.67%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3237655"/>
                  </a:ext>
                </a:extLst>
              </a:tr>
              <a:tr h="267466">
                <a:tc>
                  <a:txBody>
                    <a:bodyPr/>
                    <a:lstStyle/>
                    <a:p>
                      <a:pPr algn="l" fontAlgn="b">
                        <a:buNone/>
                      </a:pPr>
                      <a:r>
                        <a:rPr lang="en-IN" sz="1600" b="0" i="0" u="none" strike="noStrike">
                          <a:effectLst/>
                          <a:latin typeface="Rubik"/>
                        </a:rPr>
                        <a:t>Ather Energy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958108"/>
                  </a:ext>
                </a:extLst>
              </a:tr>
              <a:tr h="351606">
                <a:tc>
                  <a:txBody>
                    <a:bodyPr/>
                    <a:lstStyle/>
                    <a:p>
                      <a:pPr algn="l" fontAlgn="b">
                        <a:buNone/>
                      </a:pPr>
                      <a:r>
                        <a:rPr lang="en-IN" sz="1600" b="0" i="0" u="none" strike="noStrike" dirty="0">
                          <a:effectLst/>
                          <a:latin typeface="Rubik"/>
                        </a:rPr>
                        <a:t>La Opala RG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368026"/>
                  </a:ext>
                </a:extLst>
              </a:tr>
              <a:tr h="267466">
                <a:tc>
                  <a:txBody>
                    <a:bodyPr/>
                    <a:lstStyle/>
                    <a:p>
                      <a:pPr algn="l" fontAlgn="b">
                        <a:buNone/>
                      </a:pPr>
                      <a:r>
                        <a:rPr lang="en-IN" sz="1600" b="0" i="0" u="none" strike="noStrike">
                          <a:effectLst/>
                          <a:latin typeface="Rubik"/>
                        </a:rPr>
                        <a:t>Garware Technical Fibres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066786"/>
                  </a:ext>
                </a:extLst>
              </a:tr>
              <a:tr h="267466">
                <a:tc>
                  <a:txBody>
                    <a:bodyPr/>
                    <a:lstStyle/>
                    <a:p>
                      <a:pPr algn="l" fontAlgn="b">
                        <a:buNone/>
                      </a:pPr>
                      <a:r>
                        <a:rPr lang="en-IN" sz="1600" b="0" i="0" u="none" strike="noStrike">
                          <a:effectLst/>
                          <a:latin typeface="Rubik"/>
                        </a:rPr>
                        <a:t>Awfis Space Solutions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0.58%</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006819"/>
                  </a:ext>
                </a:extLst>
              </a:tr>
              <a:tr h="267466">
                <a:tc>
                  <a:txBody>
                    <a:bodyPr/>
                    <a:lstStyle/>
                    <a:p>
                      <a:pPr algn="l" fontAlgn="b">
                        <a:buNone/>
                      </a:pPr>
                      <a:r>
                        <a:rPr lang="en-IN" sz="1600" b="0" i="0" u="none" strike="noStrike">
                          <a:effectLst/>
                          <a:latin typeface="Rubik"/>
                        </a:rPr>
                        <a:t>EPL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528112"/>
                  </a:ext>
                </a:extLst>
              </a:tr>
              <a:tr h="267466">
                <a:tc>
                  <a:txBody>
                    <a:bodyPr/>
                    <a:lstStyle/>
                    <a:p>
                      <a:pPr algn="l" fontAlgn="b">
                        <a:buNone/>
                      </a:pPr>
                      <a:r>
                        <a:rPr lang="en-IN" sz="1600" b="0" i="0" u="none" strike="noStrike">
                          <a:effectLst/>
                          <a:latin typeface="Rubik"/>
                        </a:rPr>
                        <a:t>Dixon Technologies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dirty="0">
                          <a:effectLst/>
                          <a:latin typeface="Rubik"/>
                        </a:rPr>
                        <a:t>0.57%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3909304"/>
                  </a:ext>
                </a:extLst>
              </a:tr>
            </a:tbl>
          </a:graphicData>
        </a:graphic>
      </p:graphicFrame>
      <p:graphicFrame>
        <p:nvGraphicFramePr>
          <p:cNvPr id="10" name="Table 9">
            <a:extLst>
              <a:ext uri="{FF2B5EF4-FFF2-40B4-BE49-F238E27FC236}">
                <a16:creationId xmlns:a16="http://schemas.microsoft.com/office/drawing/2014/main" id="{8E272383-61CA-54C8-9E51-DB88D59BB115}"/>
              </a:ext>
            </a:extLst>
          </p:cNvPr>
          <p:cNvGraphicFramePr>
            <a:graphicFrameLocks noGrp="1"/>
          </p:cNvGraphicFramePr>
          <p:nvPr>
            <p:extLst>
              <p:ext uri="{D42A27DB-BD31-4B8C-83A1-F6EECF244321}">
                <p14:modId xmlns:p14="http://schemas.microsoft.com/office/powerpoint/2010/main" val="2677174207"/>
              </p:ext>
            </p:extLst>
          </p:nvPr>
        </p:nvGraphicFramePr>
        <p:xfrm>
          <a:off x="16690698" y="2220688"/>
          <a:ext cx="7061645" cy="7547657"/>
        </p:xfrm>
        <a:graphic>
          <a:graphicData uri="http://schemas.openxmlformats.org/drawingml/2006/table">
            <a:tbl>
              <a:tblPr/>
              <a:tblGrid>
                <a:gridCol w="4159244">
                  <a:extLst>
                    <a:ext uri="{9D8B030D-6E8A-4147-A177-3AD203B41FA5}">
                      <a16:colId xmlns:a16="http://schemas.microsoft.com/office/drawing/2014/main" val="3095809792"/>
                    </a:ext>
                  </a:extLst>
                </a:gridCol>
                <a:gridCol w="2902401">
                  <a:extLst>
                    <a:ext uri="{9D8B030D-6E8A-4147-A177-3AD203B41FA5}">
                      <a16:colId xmlns:a16="http://schemas.microsoft.com/office/drawing/2014/main" val="2846190912"/>
                    </a:ext>
                  </a:extLst>
                </a:gridCol>
              </a:tblGrid>
              <a:tr h="535689">
                <a:tc>
                  <a:txBody>
                    <a:bodyPr/>
                    <a:lstStyle/>
                    <a:p>
                      <a:pPr algn="ctr" fontAlgn="t">
                        <a:buNone/>
                      </a:pPr>
                      <a:r>
                        <a:rPr lang="en-IN" sz="1600" b="0" i="0" u="none" strike="noStrike">
                          <a:solidFill>
                            <a:srgbClr val="FFFFFF"/>
                          </a:solidFill>
                          <a:effectLst/>
                          <a:latin typeface="Calibri" panose="020F0502020204030204" pitchFamily="34" charset="0"/>
                        </a:rPr>
                        <a:t>Stock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3661"/>
                    </a:solidFill>
                  </a:tcPr>
                </a:tc>
                <a:tc>
                  <a:txBody>
                    <a:bodyPr/>
                    <a:lstStyle/>
                    <a:p>
                      <a:pPr algn="ctr" fontAlgn="t">
                        <a:buNone/>
                      </a:pPr>
                      <a:r>
                        <a:rPr lang="en-US" sz="1600" b="0" i="0" u="none" strike="noStrike">
                          <a:solidFill>
                            <a:srgbClr val="FFFFFF"/>
                          </a:solidFill>
                          <a:effectLst/>
                          <a:latin typeface="Calibri" panose="020F0502020204030204" pitchFamily="34" charset="0"/>
                        </a:rPr>
                        <a:t>Market Value as % of Net Asset (Eq)</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3661"/>
                    </a:solidFill>
                  </a:tcPr>
                </a:tc>
                <a:extLst>
                  <a:ext uri="{0D108BD9-81ED-4DB2-BD59-A6C34878D82A}">
                    <a16:rowId xmlns:a16="http://schemas.microsoft.com/office/drawing/2014/main" val="913094211"/>
                  </a:ext>
                </a:extLst>
              </a:tr>
              <a:tr h="313451">
                <a:tc>
                  <a:txBody>
                    <a:bodyPr/>
                    <a:lstStyle/>
                    <a:p>
                      <a:pPr algn="l" fontAlgn="b">
                        <a:buNone/>
                      </a:pPr>
                      <a:r>
                        <a:rPr lang="en-IN" sz="1600" b="0" i="0" u="none" strike="noStrike">
                          <a:effectLst/>
                          <a:latin typeface="Rubik"/>
                        </a:rPr>
                        <a:t>Grindwell Norton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2786058"/>
                  </a:ext>
                </a:extLst>
              </a:tr>
              <a:tr h="313451">
                <a:tc>
                  <a:txBody>
                    <a:bodyPr/>
                    <a:lstStyle/>
                    <a:p>
                      <a:pPr algn="l" fontAlgn="b">
                        <a:buNone/>
                      </a:pPr>
                      <a:r>
                        <a:rPr lang="en-IN" sz="1600" b="0" i="0" u="none" strike="noStrike">
                          <a:effectLst/>
                          <a:latin typeface="Rubik"/>
                        </a:rPr>
                        <a:t>Arvind Fashions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434837"/>
                  </a:ext>
                </a:extLst>
              </a:tr>
              <a:tr h="313451">
                <a:tc>
                  <a:txBody>
                    <a:bodyPr/>
                    <a:lstStyle/>
                    <a:p>
                      <a:pPr algn="l" fontAlgn="b">
                        <a:buNone/>
                      </a:pPr>
                      <a:r>
                        <a:rPr lang="en-IN" sz="1600" b="0" i="0" u="none" strike="noStrike">
                          <a:effectLst/>
                          <a:latin typeface="Rubik"/>
                        </a:rPr>
                        <a:t>Nesco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6756654"/>
                  </a:ext>
                </a:extLst>
              </a:tr>
              <a:tr h="313451">
                <a:tc>
                  <a:txBody>
                    <a:bodyPr/>
                    <a:lstStyle/>
                    <a:p>
                      <a:pPr algn="l" fontAlgn="b">
                        <a:buNone/>
                      </a:pPr>
                      <a:r>
                        <a:rPr lang="en-IN" sz="1600" b="0" i="0" u="none" strike="noStrike">
                          <a:effectLst/>
                          <a:latin typeface="Rubik"/>
                        </a:rPr>
                        <a:t>Aditya Infotech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0.50%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852323"/>
                  </a:ext>
                </a:extLst>
              </a:tr>
              <a:tr h="313451">
                <a:tc>
                  <a:txBody>
                    <a:bodyPr/>
                    <a:lstStyle/>
                    <a:p>
                      <a:pPr algn="l" fontAlgn="b">
                        <a:buNone/>
                      </a:pPr>
                      <a:r>
                        <a:rPr lang="en-IN" sz="1600" b="0" i="0" u="none" strike="noStrike">
                          <a:effectLst/>
                          <a:latin typeface="Rubik"/>
                        </a:rPr>
                        <a:t>Nitin Spinners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0.44%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085957"/>
                  </a:ext>
                </a:extLst>
              </a:tr>
              <a:tr h="313451">
                <a:tc>
                  <a:txBody>
                    <a:bodyPr/>
                    <a:lstStyle/>
                    <a:p>
                      <a:pPr algn="l" fontAlgn="b">
                        <a:buNone/>
                      </a:pPr>
                      <a:r>
                        <a:rPr lang="en-IN" sz="1600" b="0" i="0" u="none" strike="noStrike">
                          <a:effectLst/>
                          <a:latin typeface="Rubik"/>
                        </a:rPr>
                        <a:t>Urban Company Ltd.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0.43%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987278"/>
                  </a:ext>
                </a:extLst>
              </a:tr>
              <a:tr h="313451">
                <a:tc>
                  <a:txBody>
                    <a:bodyPr/>
                    <a:lstStyle/>
                    <a:p>
                      <a:pPr algn="l" fontAlgn="b">
                        <a:buNone/>
                      </a:pPr>
                      <a:r>
                        <a:rPr lang="en-IN" sz="1600" b="0" i="0" u="none" strike="noStrike">
                          <a:effectLst/>
                          <a:latin typeface="Rubik"/>
                        </a:rPr>
                        <a:t>CCL Products (India)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0.43%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561662"/>
                  </a:ext>
                </a:extLst>
              </a:tr>
              <a:tr h="313451">
                <a:tc>
                  <a:txBody>
                    <a:bodyPr/>
                    <a:lstStyle/>
                    <a:p>
                      <a:pPr algn="l" fontAlgn="b">
                        <a:buNone/>
                      </a:pPr>
                      <a:r>
                        <a:rPr lang="en-IN" sz="1600" b="0" i="0" u="none" strike="noStrike">
                          <a:effectLst/>
                          <a:latin typeface="Rubik"/>
                        </a:rPr>
                        <a:t>Neogen Chemicals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0.43%</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030081"/>
                  </a:ext>
                </a:extLst>
              </a:tr>
              <a:tr h="313451">
                <a:tc>
                  <a:txBody>
                    <a:bodyPr/>
                    <a:lstStyle/>
                    <a:p>
                      <a:pPr algn="l" fontAlgn="b">
                        <a:buNone/>
                      </a:pPr>
                      <a:r>
                        <a:rPr lang="en-IN" sz="1600" b="0" i="0" u="none" strike="noStrike">
                          <a:effectLst/>
                          <a:latin typeface="Rubik"/>
                        </a:rPr>
                        <a:t>Vardhman Textiles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0.40%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938377"/>
                  </a:ext>
                </a:extLst>
              </a:tr>
              <a:tr h="313451">
                <a:tc>
                  <a:txBody>
                    <a:bodyPr/>
                    <a:lstStyle/>
                    <a:p>
                      <a:pPr algn="l" fontAlgn="b">
                        <a:buNone/>
                      </a:pPr>
                      <a:r>
                        <a:rPr lang="en-GB" sz="1600" b="0" i="0" u="none" strike="noStrike">
                          <a:effectLst/>
                          <a:latin typeface="Rubik"/>
                        </a:rPr>
                        <a:t>Go Digit General Insurance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0.37%</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238425"/>
                  </a:ext>
                </a:extLst>
              </a:tr>
              <a:tr h="465794">
                <a:tc>
                  <a:txBody>
                    <a:bodyPr/>
                    <a:lstStyle/>
                    <a:p>
                      <a:pPr algn="l" fontAlgn="b">
                        <a:buNone/>
                      </a:pPr>
                      <a:r>
                        <a:rPr lang="en-IN" sz="1600" b="0" i="0" u="none" strike="noStrike">
                          <a:effectLst/>
                          <a:latin typeface="Rubik"/>
                        </a:rPr>
                        <a:t>AIA Engineering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0.34%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934433"/>
                  </a:ext>
                </a:extLst>
              </a:tr>
              <a:tr h="313451">
                <a:tc>
                  <a:txBody>
                    <a:bodyPr/>
                    <a:lstStyle/>
                    <a:p>
                      <a:pPr algn="l" fontAlgn="b">
                        <a:buNone/>
                      </a:pPr>
                      <a:r>
                        <a:rPr lang="en-IN" sz="1600" b="0" i="0" u="none" strike="noStrike">
                          <a:effectLst/>
                          <a:latin typeface="Rubik"/>
                        </a:rPr>
                        <a:t>KEI Industries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0.34%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5544"/>
                  </a:ext>
                </a:extLst>
              </a:tr>
              <a:tr h="313451">
                <a:tc>
                  <a:txBody>
                    <a:bodyPr/>
                    <a:lstStyle/>
                    <a:p>
                      <a:pPr algn="l" fontAlgn="b">
                        <a:buNone/>
                      </a:pPr>
                      <a:r>
                        <a:rPr lang="en-IN" sz="1600" b="0" i="0" u="none" strike="noStrike">
                          <a:effectLst/>
                          <a:latin typeface="Rubik"/>
                        </a:rPr>
                        <a:t>Black Buck Ltd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0.34%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866081"/>
                  </a:ext>
                </a:extLst>
              </a:tr>
              <a:tr h="313451">
                <a:tc>
                  <a:txBody>
                    <a:bodyPr/>
                    <a:lstStyle/>
                    <a:p>
                      <a:pPr algn="l" fontAlgn="ctr">
                        <a:buNone/>
                      </a:pPr>
                      <a:r>
                        <a:rPr lang="en-IN" sz="1600" b="0" i="0" u="none" strike="noStrike">
                          <a:solidFill>
                            <a:srgbClr val="000000"/>
                          </a:solidFill>
                          <a:effectLst/>
                          <a:latin typeface="Rubik"/>
                        </a:rPr>
                        <a:t>Westlife Foodworld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IN" sz="1600" b="0" i="0" u="none" strike="noStrike">
                          <a:solidFill>
                            <a:srgbClr val="000000"/>
                          </a:solidFill>
                          <a:effectLst/>
                          <a:latin typeface="Rubik"/>
                        </a:rPr>
                        <a:t>0.30%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651175"/>
                  </a:ext>
                </a:extLst>
              </a:tr>
              <a:tr h="313451">
                <a:tc>
                  <a:txBody>
                    <a:bodyPr/>
                    <a:lstStyle/>
                    <a:p>
                      <a:pPr algn="l" fontAlgn="b">
                        <a:buNone/>
                      </a:pPr>
                      <a:r>
                        <a:rPr lang="en-IN" sz="1600" b="0" i="0" u="none" strike="noStrike">
                          <a:effectLst/>
                          <a:latin typeface="Rubik"/>
                        </a:rPr>
                        <a:t>JSW Holdings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0.15%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103736"/>
                  </a:ext>
                </a:extLst>
              </a:tr>
              <a:tr h="313451">
                <a:tc>
                  <a:txBody>
                    <a:bodyPr/>
                    <a:lstStyle/>
                    <a:p>
                      <a:pPr algn="l" fontAlgn="b">
                        <a:buNone/>
                      </a:pPr>
                      <a:r>
                        <a:rPr lang="en-IN" sz="1600" b="0" i="0" u="none" strike="noStrike">
                          <a:effectLst/>
                          <a:latin typeface="Rubik"/>
                        </a:rPr>
                        <a:t>Vedant Fashions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0.15%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844461"/>
                  </a:ext>
                </a:extLst>
              </a:tr>
              <a:tr h="313451">
                <a:tc>
                  <a:txBody>
                    <a:bodyPr/>
                    <a:lstStyle/>
                    <a:p>
                      <a:pPr algn="l" fontAlgn="b">
                        <a:buNone/>
                      </a:pPr>
                      <a:r>
                        <a:rPr lang="en-IN" sz="1600" b="0" i="0" u="none" strike="noStrike">
                          <a:effectLst/>
                          <a:latin typeface="Rubik"/>
                        </a:rPr>
                        <a:t>The Ramco Cements Limited</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a:effectLst/>
                          <a:latin typeface="Rubik"/>
                        </a:rPr>
                        <a:t>0.14%</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8411184"/>
                  </a:ext>
                </a:extLst>
              </a:tr>
              <a:tr h="364924">
                <a:tc>
                  <a:txBody>
                    <a:bodyPr/>
                    <a:lstStyle/>
                    <a:p>
                      <a:pPr algn="l" fontAlgn="b">
                        <a:buNone/>
                      </a:pPr>
                      <a:r>
                        <a:rPr lang="en-IN" sz="1600" b="0" i="0" u="none" strike="noStrike">
                          <a:effectLst/>
                          <a:latin typeface="Rubik"/>
                        </a:rPr>
                        <a:t>NIFTY</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0" i="0" u="none" strike="noStrike" dirty="0">
                          <a:effectLst/>
                          <a:latin typeface="Rubik"/>
                        </a:rPr>
                        <a:t>0.05%</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93566"/>
                  </a:ext>
                </a:extLst>
              </a:tr>
              <a:tr h="313451">
                <a:tc>
                  <a:txBody>
                    <a:bodyPr/>
                    <a:lstStyle/>
                    <a:p>
                      <a:pPr algn="l" fontAlgn="b">
                        <a:buNone/>
                      </a:pPr>
                      <a:r>
                        <a:rPr lang="en-IN" sz="1600" b="1" i="0" u="none" strike="noStrike" dirty="0">
                          <a:effectLst/>
                          <a:latin typeface="Rubik"/>
                        </a:rPr>
                        <a:t>Total Option Equity</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1" i="0" u="none" strike="noStrike" dirty="0">
                          <a:effectLst/>
                          <a:latin typeface="Rubik"/>
                        </a:rPr>
                        <a:t>96.91%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995970"/>
                  </a:ext>
                </a:extLst>
              </a:tr>
              <a:tr h="539132">
                <a:tc>
                  <a:txBody>
                    <a:bodyPr/>
                    <a:lstStyle/>
                    <a:p>
                      <a:pPr algn="l" fontAlgn="b">
                        <a:buNone/>
                      </a:pPr>
                      <a:r>
                        <a:rPr lang="en-GB" sz="1600" b="1" i="0" u="none" strike="noStrike" dirty="0">
                          <a:effectLst/>
                          <a:latin typeface="Rubik"/>
                        </a:rPr>
                        <a:t>Total Short Term Debt and Net Current Assets</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1" i="0" u="none" strike="noStrike" dirty="0">
                          <a:effectLst/>
                          <a:latin typeface="Rubik"/>
                        </a:rPr>
                        <a:t>3.09%</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040029"/>
                  </a:ext>
                </a:extLst>
              </a:tr>
              <a:tr h="313451">
                <a:tc>
                  <a:txBody>
                    <a:bodyPr/>
                    <a:lstStyle/>
                    <a:p>
                      <a:pPr algn="l" fontAlgn="b">
                        <a:buNone/>
                      </a:pPr>
                      <a:r>
                        <a:rPr lang="en-IN" sz="1600" b="1" i="0" u="none" strike="noStrike" dirty="0">
                          <a:effectLst/>
                          <a:latin typeface="Rubik"/>
                        </a:rPr>
                        <a:t>Grand Total</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N" sz="1600" b="1" i="0" u="none" strike="noStrike" dirty="0">
                          <a:effectLst/>
                          <a:latin typeface="Rubik"/>
                        </a:rPr>
                        <a:t>100%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130027"/>
                  </a:ext>
                </a:extLst>
              </a:tr>
            </a:tbl>
          </a:graphicData>
        </a:graphic>
      </p:graphicFrame>
      <p:sp>
        <p:nvSpPr>
          <p:cNvPr id="13" name="TextBox 12">
            <a:extLst>
              <a:ext uri="{FF2B5EF4-FFF2-40B4-BE49-F238E27FC236}">
                <a16:creationId xmlns:a16="http://schemas.microsoft.com/office/drawing/2014/main" id="{F0967F39-2B21-A8A2-5B6D-2BFF15F982CE}"/>
              </a:ext>
            </a:extLst>
          </p:cNvPr>
          <p:cNvSpPr txBox="1"/>
          <p:nvPr/>
        </p:nvSpPr>
        <p:spPr>
          <a:xfrm>
            <a:off x="20861079" y="12915866"/>
            <a:ext cx="4996510" cy="382772"/>
          </a:xfrm>
          <a:prstGeom prst="rect">
            <a:avLst/>
          </a:prstGeom>
          <a:noFill/>
        </p:spPr>
        <p:txBody>
          <a:bodyPr wrap="square" rtlCol="0">
            <a:spAutoFit/>
          </a:bodyPr>
          <a:lstStyle/>
          <a:p>
            <a:r>
              <a:rPr lang="en-US" dirty="0"/>
              <a:t>Data as on 31</a:t>
            </a:r>
            <a:r>
              <a:rPr lang="en-US" baseline="30000" dirty="0"/>
              <a:t>st</a:t>
            </a:r>
            <a:r>
              <a:rPr lang="en-US" dirty="0"/>
              <a:t> March 2026 </a:t>
            </a:r>
            <a:endParaRPr lang="en-IN" dirty="0"/>
          </a:p>
        </p:txBody>
      </p:sp>
      <p:sp>
        <p:nvSpPr>
          <p:cNvPr id="4" name="TextBox 3">
            <a:extLst>
              <a:ext uri="{FF2B5EF4-FFF2-40B4-BE49-F238E27FC236}">
                <a16:creationId xmlns:a16="http://schemas.microsoft.com/office/drawing/2014/main" id="{AA236CD7-658D-3D31-454C-ADEA84B6EEDB}"/>
              </a:ext>
            </a:extLst>
          </p:cNvPr>
          <p:cNvSpPr txBox="1"/>
          <p:nvPr/>
        </p:nvSpPr>
        <p:spPr>
          <a:xfrm>
            <a:off x="863004" y="993105"/>
            <a:ext cx="4724996" cy="754053"/>
          </a:xfrm>
          <a:prstGeom prst="rect">
            <a:avLst/>
          </a:prstGeom>
        </p:spPr>
        <p:txBody>
          <a:bodyPr wrap="square" rtlCol="0">
            <a:spAutoFit/>
          </a:bodyPr>
          <a:lstStyle/>
          <a:p>
            <a:pPr>
              <a:spcAft>
                <a:spcPts val="100"/>
              </a:spcAft>
            </a:pPr>
            <a:r>
              <a:rPr lang="en-US" sz="4300" b="1" dirty="0">
                <a:solidFill>
                  <a:srgbClr val="0641BF"/>
                </a:solidFill>
                <a:latin typeface="Rubik" pitchFamily="2" charset="-79"/>
                <a:cs typeface="Rubik" pitchFamily="2" charset="-79"/>
              </a:rPr>
              <a:t>PORTFOLIO</a:t>
            </a:r>
          </a:p>
        </p:txBody>
      </p:sp>
      <p:sp>
        <p:nvSpPr>
          <p:cNvPr id="6" name="TextBox 5">
            <a:extLst>
              <a:ext uri="{FF2B5EF4-FFF2-40B4-BE49-F238E27FC236}">
                <a16:creationId xmlns:a16="http://schemas.microsoft.com/office/drawing/2014/main" id="{84C0D73B-1ED5-7684-B3B9-97F2E7CF49D1}"/>
              </a:ext>
            </a:extLst>
          </p:cNvPr>
          <p:cNvSpPr txBox="1"/>
          <p:nvPr/>
        </p:nvSpPr>
        <p:spPr>
          <a:xfrm>
            <a:off x="199292" y="13028656"/>
            <a:ext cx="7801708"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8" name="Picture 7" descr="A blue and black sign with white text&#10;&#10;AI-generated content may be incorrect.">
            <a:extLst>
              <a:ext uri="{FF2B5EF4-FFF2-40B4-BE49-F238E27FC236}">
                <a16:creationId xmlns:a16="http://schemas.microsoft.com/office/drawing/2014/main" id="{589F63F4-EDA7-D440-C2DC-CFAC5BE8E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19727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C7D5-F73A-E054-8700-07870E1F82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B38291-21A5-E8D3-7630-8DC01C367F50}"/>
              </a:ext>
            </a:extLst>
          </p:cNvPr>
          <p:cNvSpPr txBox="1"/>
          <p:nvPr/>
        </p:nvSpPr>
        <p:spPr>
          <a:xfrm>
            <a:off x="199292" y="13028656"/>
            <a:ext cx="7801708"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8" name="Picture 7" descr="A blue and black sign with white text&#10;&#10;AI-generated content may be incorrect.">
            <a:extLst>
              <a:ext uri="{FF2B5EF4-FFF2-40B4-BE49-F238E27FC236}">
                <a16:creationId xmlns:a16="http://schemas.microsoft.com/office/drawing/2014/main" id="{9EBB34D0-1327-3222-AF00-0955D9D35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
        <p:nvSpPr>
          <p:cNvPr id="9" name="TextBox 8">
            <a:extLst>
              <a:ext uri="{FF2B5EF4-FFF2-40B4-BE49-F238E27FC236}">
                <a16:creationId xmlns:a16="http://schemas.microsoft.com/office/drawing/2014/main" id="{4C971378-12C1-0DF6-CE9B-82073AA792D0}"/>
              </a:ext>
            </a:extLst>
          </p:cNvPr>
          <p:cNvSpPr txBox="1"/>
          <p:nvPr/>
        </p:nvSpPr>
        <p:spPr>
          <a:xfrm>
            <a:off x="20861079" y="12915866"/>
            <a:ext cx="4996510" cy="382772"/>
          </a:xfrm>
          <a:prstGeom prst="rect">
            <a:avLst/>
          </a:prstGeom>
          <a:noFill/>
        </p:spPr>
        <p:txBody>
          <a:bodyPr wrap="square" rtlCol="0">
            <a:spAutoFit/>
          </a:bodyPr>
          <a:lstStyle/>
          <a:p>
            <a:r>
              <a:rPr lang="en-US" dirty="0"/>
              <a:t>Data as on 31</a:t>
            </a:r>
            <a:r>
              <a:rPr lang="en-US" baseline="30000" dirty="0"/>
              <a:t>st</a:t>
            </a:r>
            <a:r>
              <a:rPr lang="en-US" dirty="0"/>
              <a:t> March 2026 </a:t>
            </a:r>
            <a:endParaRPr lang="en-IN" dirty="0"/>
          </a:p>
        </p:txBody>
      </p:sp>
      <p:sp>
        <p:nvSpPr>
          <p:cNvPr id="12" name="TextBox 11">
            <a:extLst>
              <a:ext uri="{FF2B5EF4-FFF2-40B4-BE49-F238E27FC236}">
                <a16:creationId xmlns:a16="http://schemas.microsoft.com/office/drawing/2014/main" id="{35266616-6ADB-B072-5C19-A013C0F6C1A9}"/>
              </a:ext>
            </a:extLst>
          </p:cNvPr>
          <p:cNvSpPr txBox="1"/>
          <p:nvPr/>
        </p:nvSpPr>
        <p:spPr>
          <a:xfrm>
            <a:off x="863004" y="993105"/>
            <a:ext cx="5588596" cy="754053"/>
          </a:xfrm>
          <a:prstGeom prst="rect">
            <a:avLst/>
          </a:prstGeom>
        </p:spPr>
        <p:txBody>
          <a:bodyPr wrap="square" rtlCol="0">
            <a:spAutoFit/>
          </a:bodyPr>
          <a:lstStyle/>
          <a:p>
            <a:pPr>
              <a:spcAft>
                <a:spcPts val="100"/>
              </a:spcAft>
            </a:pPr>
            <a:r>
              <a:rPr lang="en-US" sz="4300" b="1" dirty="0">
                <a:solidFill>
                  <a:srgbClr val="0641BF"/>
                </a:solidFill>
                <a:latin typeface="Rubik" pitchFamily="2" charset="-79"/>
                <a:cs typeface="Rubik" pitchFamily="2" charset="-79"/>
              </a:rPr>
              <a:t>Portfolio Allocation</a:t>
            </a:r>
          </a:p>
        </p:txBody>
      </p:sp>
      <p:graphicFrame>
        <p:nvGraphicFramePr>
          <p:cNvPr id="4" name="Chart 3">
            <a:extLst>
              <a:ext uri="{FF2B5EF4-FFF2-40B4-BE49-F238E27FC236}">
                <a16:creationId xmlns:a16="http://schemas.microsoft.com/office/drawing/2014/main" id="{14AA10B2-47DB-4F41-A949-BED38E912D7B}"/>
              </a:ext>
            </a:extLst>
          </p:cNvPr>
          <p:cNvGraphicFramePr>
            <a:graphicFrameLocks/>
          </p:cNvGraphicFramePr>
          <p:nvPr>
            <p:extLst>
              <p:ext uri="{D42A27DB-BD31-4B8C-83A1-F6EECF244321}">
                <p14:modId xmlns:p14="http://schemas.microsoft.com/office/powerpoint/2010/main" val="1066829459"/>
              </p:ext>
            </p:extLst>
          </p:nvPr>
        </p:nvGraphicFramePr>
        <p:xfrm>
          <a:off x="596614" y="2525232"/>
          <a:ext cx="9790969" cy="8500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62C621F-6C7B-43C1-B5A1-3D3320174D30}"/>
              </a:ext>
            </a:extLst>
          </p:cNvPr>
          <p:cNvGraphicFramePr>
            <a:graphicFrameLocks/>
          </p:cNvGraphicFramePr>
          <p:nvPr>
            <p:extLst>
              <p:ext uri="{D42A27DB-BD31-4B8C-83A1-F6EECF244321}">
                <p14:modId xmlns:p14="http://schemas.microsoft.com/office/powerpoint/2010/main" val="2710482134"/>
              </p:ext>
            </p:extLst>
          </p:nvPr>
        </p:nvGraphicFramePr>
        <p:xfrm>
          <a:off x="12191206" y="2525232"/>
          <a:ext cx="9790969" cy="8500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6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A5BD-B4A6-7CC5-83F3-2222929D74B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2984BC7-743F-CF44-40CA-0C1C6D3F8A6E}"/>
              </a:ext>
            </a:extLst>
          </p:cNvPr>
          <p:cNvSpPr txBox="1"/>
          <p:nvPr/>
        </p:nvSpPr>
        <p:spPr>
          <a:xfrm>
            <a:off x="20861079" y="12915866"/>
            <a:ext cx="4996510" cy="382772"/>
          </a:xfrm>
          <a:prstGeom prst="rect">
            <a:avLst/>
          </a:prstGeom>
          <a:noFill/>
        </p:spPr>
        <p:txBody>
          <a:bodyPr wrap="square" rtlCol="0">
            <a:spAutoFit/>
          </a:bodyPr>
          <a:lstStyle/>
          <a:p>
            <a:r>
              <a:rPr lang="en-US" dirty="0"/>
              <a:t>Data as on 31</a:t>
            </a:r>
            <a:r>
              <a:rPr lang="en-US" baseline="30000" dirty="0"/>
              <a:t>st</a:t>
            </a:r>
            <a:r>
              <a:rPr lang="en-US" dirty="0"/>
              <a:t> March 2026 </a:t>
            </a:r>
            <a:endParaRPr lang="en-IN" dirty="0"/>
          </a:p>
        </p:txBody>
      </p:sp>
      <p:sp>
        <p:nvSpPr>
          <p:cNvPr id="8" name="TextBox 7">
            <a:extLst>
              <a:ext uri="{FF2B5EF4-FFF2-40B4-BE49-F238E27FC236}">
                <a16:creationId xmlns:a16="http://schemas.microsoft.com/office/drawing/2014/main" id="{573C4BE5-1145-FD2E-F39D-1BEF89764694}"/>
              </a:ext>
            </a:extLst>
          </p:cNvPr>
          <p:cNvSpPr txBox="1"/>
          <p:nvPr/>
        </p:nvSpPr>
        <p:spPr>
          <a:xfrm>
            <a:off x="199292" y="13028656"/>
            <a:ext cx="7801708"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9" name="Picture 8" descr="A blue and black sign with white text&#10;&#10;AI-generated content may be incorrect.">
            <a:extLst>
              <a:ext uri="{FF2B5EF4-FFF2-40B4-BE49-F238E27FC236}">
                <a16:creationId xmlns:a16="http://schemas.microsoft.com/office/drawing/2014/main" id="{9D1ABBD8-8F4B-02A2-5D91-3DF6A2695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
        <p:nvSpPr>
          <p:cNvPr id="10" name="TextBox 9">
            <a:extLst>
              <a:ext uri="{FF2B5EF4-FFF2-40B4-BE49-F238E27FC236}">
                <a16:creationId xmlns:a16="http://schemas.microsoft.com/office/drawing/2014/main" id="{F089306F-8EF3-D102-FD02-9E8170086158}"/>
              </a:ext>
            </a:extLst>
          </p:cNvPr>
          <p:cNvSpPr txBox="1"/>
          <p:nvPr/>
        </p:nvSpPr>
        <p:spPr>
          <a:xfrm>
            <a:off x="863004" y="993105"/>
            <a:ext cx="5588596" cy="754053"/>
          </a:xfrm>
          <a:prstGeom prst="rect">
            <a:avLst/>
          </a:prstGeom>
        </p:spPr>
        <p:txBody>
          <a:bodyPr wrap="square" rtlCol="0">
            <a:spAutoFit/>
          </a:bodyPr>
          <a:lstStyle/>
          <a:p>
            <a:pPr>
              <a:spcAft>
                <a:spcPts val="100"/>
              </a:spcAft>
            </a:pPr>
            <a:r>
              <a:rPr lang="en-US" sz="4300" b="1" dirty="0">
                <a:solidFill>
                  <a:srgbClr val="0641BF"/>
                </a:solidFill>
                <a:latin typeface="Rubik" pitchFamily="2" charset="-79"/>
                <a:cs typeface="Rubik" pitchFamily="2" charset="-79"/>
              </a:rPr>
              <a:t>Sector Allocation</a:t>
            </a:r>
          </a:p>
        </p:txBody>
      </p:sp>
      <p:graphicFrame>
        <p:nvGraphicFramePr>
          <p:cNvPr id="3" name="Chart 2">
            <a:extLst>
              <a:ext uri="{FF2B5EF4-FFF2-40B4-BE49-F238E27FC236}">
                <a16:creationId xmlns:a16="http://schemas.microsoft.com/office/drawing/2014/main" id="{56091168-556F-DCB7-C0B6-102D79E22E5B}"/>
              </a:ext>
            </a:extLst>
          </p:cNvPr>
          <p:cNvGraphicFramePr>
            <a:graphicFrameLocks/>
          </p:cNvGraphicFramePr>
          <p:nvPr>
            <p:extLst>
              <p:ext uri="{D42A27DB-BD31-4B8C-83A1-F6EECF244321}">
                <p14:modId xmlns:p14="http://schemas.microsoft.com/office/powerpoint/2010/main" val="3398681472"/>
              </p:ext>
            </p:extLst>
          </p:nvPr>
        </p:nvGraphicFramePr>
        <p:xfrm>
          <a:off x="872737" y="2276205"/>
          <a:ext cx="22636938" cy="94561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208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 holding a dart&#10;&#10;AI-generated content may be incorrect.">
            <a:extLst>
              <a:ext uri="{FF2B5EF4-FFF2-40B4-BE49-F238E27FC236}">
                <a16:creationId xmlns:a16="http://schemas.microsoft.com/office/drawing/2014/main" id="{0A9D1E31-244B-3B28-7090-C78A30C1AB3C}"/>
              </a:ext>
            </a:extLst>
          </p:cNvPr>
          <p:cNvPicPr>
            <a:picLocks noChangeAspect="1"/>
          </p:cNvPicPr>
          <p:nvPr/>
        </p:nvPicPr>
        <p:blipFill>
          <a:blip r:embed="rId2"/>
          <a:stretch>
            <a:fillRect/>
          </a:stretch>
        </p:blipFill>
        <p:spPr>
          <a:xfrm>
            <a:off x="-1" y="446"/>
            <a:ext cx="24383213" cy="13715554"/>
          </a:xfrm>
          <a:prstGeom prst="rect">
            <a:avLst/>
          </a:prstGeom>
        </p:spPr>
      </p:pic>
      <p:sp>
        <p:nvSpPr>
          <p:cNvPr id="2" name="TextBox 1">
            <a:extLst>
              <a:ext uri="{FF2B5EF4-FFF2-40B4-BE49-F238E27FC236}">
                <a16:creationId xmlns:a16="http://schemas.microsoft.com/office/drawing/2014/main" id="{52A9ECF5-E118-66B2-C1D9-A6FD42422588}"/>
              </a:ext>
            </a:extLst>
          </p:cNvPr>
          <p:cNvSpPr txBox="1"/>
          <p:nvPr/>
        </p:nvSpPr>
        <p:spPr>
          <a:xfrm>
            <a:off x="956569" y="5318324"/>
            <a:ext cx="8670032" cy="2200075"/>
          </a:xfrm>
          <a:prstGeom prst="rect">
            <a:avLst/>
          </a:prstGeom>
          <a:noFill/>
        </p:spPr>
        <p:txBody>
          <a:bodyPr wrap="square" rtlCol="0">
            <a:spAutoFit/>
          </a:bodyPr>
          <a:lstStyle/>
          <a:p>
            <a:r>
              <a:rPr lang="en-US" sz="6700" b="1">
                <a:solidFill>
                  <a:schemeClr val="bg1"/>
                </a:solidFill>
                <a:latin typeface="Rubik Bold" pitchFamily="2" charset="-79"/>
                <a:cs typeface="Rubik Bold" pitchFamily="2" charset="-79"/>
              </a:rPr>
              <a:t>WHY INVEST IN</a:t>
            </a:r>
          </a:p>
          <a:p>
            <a:r>
              <a:rPr lang="en-US" sz="6700" b="1">
                <a:solidFill>
                  <a:schemeClr val="bg1"/>
                </a:solidFill>
                <a:latin typeface="Rubik Bold" pitchFamily="2" charset="-79"/>
                <a:cs typeface="Rubik Bold" pitchFamily="2" charset="-79"/>
              </a:rPr>
              <a:t>SMALL CAPS NOW?</a:t>
            </a:r>
          </a:p>
        </p:txBody>
      </p:sp>
      <p:pic>
        <p:nvPicPr>
          <p:cNvPr id="7" name="Graphic 6">
            <a:extLst>
              <a:ext uri="{FF2B5EF4-FFF2-40B4-BE49-F238E27FC236}">
                <a16:creationId xmlns:a16="http://schemas.microsoft.com/office/drawing/2014/main" id="{68D76923-6B0A-62D2-6F57-61009C9C2A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
        <p:nvSpPr>
          <p:cNvPr id="3" name="TextBox 2">
            <a:extLst>
              <a:ext uri="{FF2B5EF4-FFF2-40B4-BE49-F238E27FC236}">
                <a16:creationId xmlns:a16="http://schemas.microsoft.com/office/drawing/2014/main" id="{9354BB6E-6E1F-D5F8-F97D-B21E1D6DDC17}"/>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chemeClr val="bg1"/>
                </a:solidFill>
                <a:latin typeface="Rubik" pitchFamily="2" charset="-79"/>
                <a:cs typeface="Rubik" pitchFamily="2" charset="-79"/>
              </a:rPr>
              <a:t>BAJAJ FINSERV ASSET MANAGEMENT LIMITED</a:t>
            </a:r>
            <a:endParaRPr lang="en-US" sz="2500" b="1" dirty="0">
              <a:solidFill>
                <a:schemeClr val="bg1"/>
              </a:solidFill>
              <a:latin typeface="Rubik" pitchFamily="2" charset="-79"/>
              <a:cs typeface="Rubik" pitchFamily="2" charset="-79"/>
            </a:endParaRPr>
          </a:p>
        </p:txBody>
      </p:sp>
    </p:spTree>
    <p:extLst>
      <p:ext uri="{BB962C8B-B14F-4D97-AF65-F5344CB8AC3E}">
        <p14:creationId xmlns:p14="http://schemas.microsoft.com/office/powerpoint/2010/main" val="425899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8D5F1A5-7403-ED09-AA4F-C1D8C31C768C}"/>
              </a:ext>
            </a:extLst>
          </p:cNvPr>
          <p:cNvGraphicFramePr>
            <a:graphicFrameLocks noGrp="1"/>
          </p:cNvGraphicFramePr>
          <p:nvPr>
            <p:extLst>
              <p:ext uri="{D42A27DB-BD31-4B8C-83A1-F6EECF244321}">
                <p14:modId xmlns:p14="http://schemas.microsoft.com/office/powerpoint/2010/main" val="718855073"/>
              </p:ext>
            </p:extLst>
          </p:nvPr>
        </p:nvGraphicFramePr>
        <p:xfrm>
          <a:off x="1175876" y="1713666"/>
          <a:ext cx="22030660" cy="10738882"/>
        </p:xfrm>
        <a:graphic>
          <a:graphicData uri="http://schemas.openxmlformats.org/drawingml/2006/table">
            <a:tbl>
              <a:tblPr firstRow="1" bandRow="1">
                <a:tableStyleId>{5940675A-B579-460E-94D1-54222C63F5DA}</a:tableStyleId>
              </a:tblPr>
              <a:tblGrid>
                <a:gridCol w="6252171">
                  <a:extLst>
                    <a:ext uri="{9D8B030D-6E8A-4147-A177-3AD203B41FA5}">
                      <a16:colId xmlns:a16="http://schemas.microsoft.com/office/drawing/2014/main" val="509652477"/>
                    </a:ext>
                  </a:extLst>
                </a:gridCol>
                <a:gridCol w="15778489">
                  <a:extLst>
                    <a:ext uri="{9D8B030D-6E8A-4147-A177-3AD203B41FA5}">
                      <a16:colId xmlns:a16="http://schemas.microsoft.com/office/drawing/2014/main" val="1373528326"/>
                    </a:ext>
                  </a:extLst>
                </a:gridCol>
              </a:tblGrid>
              <a:tr h="1001239">
                <a:tc>
                  <a:txBody>
                    <a:bodyPr/>
                    <a:lstStyle/>
                    <a:p>
                      <a:r>
                        <a:rPr lang="en-US" sz="2400" b="1"/>
                        <a:t>Scheme Type</a:t>
                      </a:r>
                      <a:endParaRPr lang="en-IN" sz="2400" b="1"/>
                    </a:p>
                  </a:txBody>
                  <a:tcPr/>
                </a:tc>
                <a:tc>
                  <a:txBody>
                    <a:bodyPr/>
                    <a:lstStyle/>
                    <a:p>
                      <a:r>
                        <a:rPr lang="en-US" sz="2400" b="1" dirty="0"/>
                        <a:t>An open-ended equity scheme investing predominantly in small caps </a:t>
                      </a:r>
                      <a:endParaRPr lang="en-IN" sz="2400" b="1" dirty="0"/>
                    </a:p>
                  </a:txBody>
                  <a:tcPr/>
                </a:tc>
                <a:extLst>
                  <a:ext uri="{0D108BD9-81ED-4DB2-BD59-A6C34878D82A}">
                    <a16:rowId xmlns:a16="http://schemas.microsoft.com/office/drawing/2014/main" val="345549324"/>
                  </a:ext>
                </a:extLst>
              </a:tr>
              <a:tr h="603242">
                <a:tc>
                  <a:txBody>
                    <a:bodyPr/>
                    <a:lstStyle/>
                    <a:p>
                      <a:r>
                        <a:rPr lang="en-US" sz="2400" b="1"/>
                        <a:t>Plans</a:t>
                      </a:r>
                      <a:endParaRPr lang="en-IN" sz="2400" b="1"/>
                    </a:p>
                  </a:txBody>
                  <a:tcPr/>
                </a:tc>
                <a:tc>
                  <a:txBody>
                    <a:bodyPr/>
                    <a:lstStyle/>
                    <a:p>
                      <a:r>
                        <a:rPr lang="en-US" sz="2400" b="1"/>
                        <a:t>Regular| Direct</a:t>
                      </a:r>
                      <a:endParaRPr lang="en-IN" sz="2400" b="1"/>
                    </a:p>
                  </a:txBody>
                  <a:tcPr/>
                </a:tc>
                <a:extLst>
                  <a:ext uri="{0D108BD9-81ED-4DB2-BD59-A6C34878D82A}">
                    <a16:rowId xmlns:a16="http://schemas.microsoft.com/office/drawing/2014/main" val="1488880453"/>
                  </a:ext>
                </a:extLst>
              </a:tr>
              <a:tr h="603242">
                <a:tc>
                  <a:txBody>
                    <a:bodyPr/>
                    <a:lstStyle/>
                    <a:p>
                      <a:r>
                        <a:rPr lang="en-US" sz="2400" b="1"/>
                        <a:t>Option</a:t>
                      </a:r>
                      <a:endParaRPr lang="en-IN" sz="2400" b="1"/>
                    </a:p>
                  </a:txBody>
                  <a:tcPr/>
                </a:tc>
                <a:tc>
                  <a:txBody>
                    <a:bodyPr/>
                    <a:lstStyle/>
                    <a:p>
                      <a:r>
                        <a:rPr lang="en-US" sz="2400" b="1"/>
                        <a:t>Growth| IDCW</a:t>
                      </a:r>
                      <a:endParaRPr lang="en-IN" sz="2400" b="1"/>
                    </a:p>
                  </a:txBody>
                  <a:tcPr/>
                </a:tc>
                <a:extLst>
                  <a:ext uri="{0D108BD9-81ED-4DB2-BD59-A6C34878D82A}">
                    <a16:rowId xmlns:a16="http://schemas.microsoft.com/office/drawing/2014/main" val="1766105640"/>
                  </a:ext>
                </a:extLst>
              </a:tr>
              <a:tr h="1001239">
                <a:tc>
                  <a:txBody>
                    <a:bodyPr/>
                    <a:lstStyle/>
                    <a:p>
                      <a:r>
                        <a:rPr lang="en-US" sz="2400" b="1"/>
                        <a:t>Minimum Application Amount</a:t>
                      </a:r>
                      <a:endParaRPr lang="en-IN" sz="2400" b="1"/>
                    </a:p>
                  </a:txBody>
                  <a:tcPr/>
                </a:tc>
                <a:tc>
                  <a:txBody>
                    <a:bodyPr/>
                    <a:lstStyle/>
                    <a:p>
                      <a:r>
                        <a:rPr lang="en-US" sz="2400" b="1"/>
                        <a:t>Rs. 500 (Plus, multiples of Re.1)</a:t>
                      </a:r>
                      <a:endParaRPr lang="en-IN" sz="2400" b="1"/>
                    </a:p>
                  </a:txBody>
                  <a:tcPr/>
                </a:tc>
                <a:extLst>
                  <a:ext uri="{0D108BD9-81ED-4DB2-BD59-A6C34878D82A}">
                    <a16:rowId xmlns:a16="http://schemas.microsoft.com/office/drawing/2014/main" val="2604055615"/>
                  </a:ext>
                </a:extLst>
              </a:tr>
              <a:tr h="1025512">
                <a:tc>
                  <a:txBody>
                    <a:bodyPr/>
                    <a:lstStyle/>
                    <a:p>
                      <a:r>
                        <a:rPr lang="en-US" sz="2400" b="1"/>
                        <a:t>Minimum Additional Application</a:t>
                      </a:r>
                      <a:endParaRPr lang="en-IN" sz="24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Rs. 100 (Plus, multiples of Re.1)</a:t>
                      </a:r>
                      <a:endParaRPr lang="en-IN" sz="2400" b="1"/>
                    </a:p>
                    <a:p>
                      <a:endParaRPr lang="en-IN" sz="2400" b="1"/>
                    </a:p>
                  </a:txBody>
                  <a:tcPr/>
                </a:tc>
                <a:extLst>
                  <a:ext uri="{0D108BD9-81ED-4DB2-BD59-A6C34878D82A}">
                    <a16:rowId xmlns:a16="http://schemas.microsoft.com/office/drawing/2014/main" val="1107578112"/>
                  </a:ext>
                </a:extLst>
              </a:tr>
              <a:tr h="603242">
                <a:tc>
                  <a:txBody>
                    <a:bodyPr/>
                    <a:lstStyle/>
                    <a:p>
                      <a:r>
                        <a:rPr lang="en-US" sz="2400" b="1"/>
                        <a:t>Entry Load</a:t>
                      </a:r>
                      <a:endParaRPr lang="en-IN" sz="2400" b="1"/>
                    </a:p>
                  </a:txBody>
                  <a:tcPr/>
                </a:tc>
                <a:tc>
                  <a:txBody>
                    <a:bodyPr/>
                    <a:lstStyle/>
                    <a:p>
                      <a:r>
                        <a:rPr lang="en-US" sz="2400" b="1"/>
                        <a:t>Not Applicable</a:t>
                      </a:r>
                      <a:endParaRPr lang="en-IN" sz="2400" b="1"/>
                    </a:p>
                  </a:txBody>
                  <a:tcPr/>
                </a:tc>
                <a:extLst>
                  <a:ext uri="{0D108BD9-81ED-4DB2-BD59-A6C34878D82A}">
                    <a16:rowId xmlns:a16="http://schemas.microsoft.com/office/drawing/2014/main" val="2465680741"/>
                  </a:ext>
                </a:extLst>
              </a:tr>
              <a:tr h="1859444">
                <a:tc>
                  <a:txBody>
                    <a:bodyPr/>
                    <a:lstStyle/>
                    <a:p>
                      <a:r>
                        <a:rPr lang="en-US" sz="2400" b="1"/>
                        <a:t>Exit Load</a:t>
                      </a:r>
                      <a:endParaRPr lang="en-IN" sz="2400" b="1"/>
                    </a:p>
                  </a:txBody>
                  <a:tcPr/>
                </a:tc>
                <a:tc>
                  <a:txBody>
                    <a:bodyPr/>
                    <a:lstStyle/>
                    <a:p>
                      <a:r>
                        <a:rPr lang="en-US" sz="2400" b="1"/>
                        <a:t>If units are redeemed switched out :</a:t>
                      </a:r>
                    </a:p>
                    <a:p>
                      <a:r>
                        <a:rPr lang="en-US" sz="2400" b="1"/>
                        <a:t>Within 6 months from the date of allotment- if 10% of units held-  Nil ,if  rest 90% are held then 1% of the applicable NAV</a:t>
                      </a:r>
                    </a:p>
                    <a:p>
                      <a:r>
                        <a:rPr lang="en-US" sz="2400" b="1"/>
                        <a:t>More than 6 months from the date of allotment – Nil</a:t>
                      </a:r>
                      <a:endParaRPr lang="en-IN" sz="2400" b="1"/>
                    </a:p>
                  </a:txBody>
                  <a:tcPr/>
                </a:tc>
                <a:extLst>
                  <a:ext uri="{0D108BD9-81ED-4DB2-BD59-A6C34878D82A}">
                    <a16:rowId xmlns:a16="http://schemas.microsoft.com/office/drawing/2014/main" val="3315429838"/>
                  </a:ext>
                </a:extLst>
              </a:tr>
              <a:tr h="1025512">
                <a:tc>
                  <a:txBody>
                    <a:bodyPr/>
                    <a:lstStyle/>
                    <a:p>
                      <a:r>
                        <a:rPr lang="en-US" sz="2400" b="1"/>
                        <a:t>Fund Manager</a:t>
                      </a:r>
                      <a:endParaRPr lang="en-IN" sz="2400" b="1"/>
                    </a:p>
                  </a:txBody>
                  <a:tcPr/>
                </a:tc>
                <a:tc>
                  <a:txBody>
                    <a:bodyPr/>
                    <a:lstStyle/>
                    <a:p>
                      <a:r>
                        <a:rPr lang="en-US" sz="2400" b="1"/>
                        <a:t>Equity portion – Mr. Nimesh Chandan &amp; Mr. Sorbh Gupta</a:t>
                      </a:r>
                    </a:p>
                    <a:p>
                      <a:r>
                        <a:rPr lang="en-US" sz="2400" b="1"/>
                        <a:t>Debt Portion: Mr. Siddharth Chaudhary </a:t>
                      </a:r>
                      <a:endParaRPr lang="en-IN" sz="2400" b="1"/>
                    </a:p>
                  </a:txBody>
                  <a:tcPr/>
                </a:tc>
                <a:extLst>
                  <a:ext uri="{0D108BD9-81ED-4DB2-BD59-A6C34878D82A}">
                    <a16:rowId xmlns:a16="http://schemas.microsoft.com/office/drawing/2014/main" val="2302061028"/>
                  </a:ext>
                </a:extLst>
              </a:tr>
              <a:tr h="603242">
                <a:tc>
                  <a:txBody>
                    <a:bodyPr/>
                    <a:lstStyle/>
                    <a:p>
                      <a:r>
                        <a:rPr lang="en-US" sz="2400" b="1"/>
                        <a:t>Benchmark Index</a:t>
                      </a:r>
                      <a:endParaRPr lang="en-IN" sz="2400" b="1"/>
                    </a:p>
                  </a:txBody>
                  <a:tcPr/>
                </a:tc>
                <a:tc>
                  <a:txBody>
                    <a:bodyPr/>
                    <a:lstStyle/>
                    <a:p>
                      <a:r>
                        <a:rPr lang="en-US" sz="2400" b="1"/>
                        <a:t>BSE 250 Small cap TRI </a:t>
                      </a:r>
                      <a:endParaRPr lang="en-IN" sz="2400" b="1"/>
                    </a:p>
                  </a:txBody>
                  <a:tcPr/>
                </a:tc>
                <a:extLst>
                  <a:ext uri="{0D108BD9-81ED-4DB2-BD59-A6C34878D82A}">
                    <a16:rowId xmlns:a16="http://schemas.microsoft.com/office/drawing/2014/main" val="1905853631"/>
                  </a:ext>
                </a:extLst>
              </a:tr>
              <a:tr h="603242">
                <a:tc>
                  <a:txBody>
                    <a:bodyPr/>
                    <a:lstStyle/>
                    <a:p>
                      <a:r>
                        <a:rPr lang="en-US" sz="2400" b="1"/>
                        <a:t>SIP/ SWP/ STP</a:t>
                      </a:r>
                      <a:endParaRPr lang="en-IN" sz="2400" b="1"/>
                    </a:p>
                  </a:txBody>
                  <a:tcPr/>
                </a:tc>
                <a:tc>
                  <a:txBody>
                    <a:bodyPr/>
                    <a:lstStyle/>
                    <a:p>
                      <a:r>
                        <a:rPr lang="en-US" sz="2400" b="1"/>
                        <a:t>Available</a:t>
                      </a:r>
                      <a:endParaRPr lang="en-IN" sz="2400" b="1"/>
                    </a:p>
                  </a:txBody>
                  <a:tcPr/>
                </a:tc>
                <a:extLst>
                  <a:ext uri="{0D108BD9-81ED-4DB2-BD59-A6C34878D82A}">
                    <a16:rowId xmlns:a16="http://schemas.microsoft.com/office/drawing/2014/main" val="411703836"/>
                  </a:ext>
                </a:extLst>
              </a:tr>
              <a:tr h="603242">
                <a:tc>
                  <a:txBody>
                    <a:bodyPr/>
                    <a:lstStyle/>
                    <a:p>
                      <a:r>
                        <a:rPr lang="en-US" sz="2400" b="1"/>
                        <a:t>NAV in Rs.</a:t>
                      </a:r>
                      <a:endParaRPr lang="en-IN" sz="2400" b="1"/>
                    </a:p>
                  </a:txBody>
                  <a:tcPr/>
                </a:tc>
                <a:tc>
                  <a:txBody>
                    <a:bodyPr/>
                    <a:lstStyle/>
                    <a:p>
                      <a:r>
                        <a:rPr lang="en-US" sz="2400" b="1" dirty="0"/>
                        <a:t>Regular: 8.3950     Direct: 8.4880</a:t>
                      </a:r>
                      <a:endParaRPr lang="en-IN" sz="2400" b="1" dirty="0"/>
                    </a:p>
                  </a:txBody>
                  <a:tcPr/>
                </a:tc>
                <a:extLst>
                  <a:ext uri="{0D108BD9-81ED-4DB2-BD59-A6C34878D82A}">
                    <a16:rowId xmlns:a16="http://schemas.microsoft.com/office/drawing/2014/main" val="2030531732"/>
                  </a:ext>
                </a:extLst>
              </a:tr>
              <a:tr h="603242">
                <a:tc>
                  <a:txBody>
                    <a:bodyPr/>
                    <a:lstStyle/>
                    <a:p>
                      <a:r>
                        <a:rPr lang="en-US" sz="2400" b="1"/>
                        <a:t>AUM in Rs Cr.</a:t>
                      </a:r>
                      <a:endParaRPr lang="en-IN" sz="2400" b="1"/>
                    </a:p>
                  </a:txBody>
                  <a:tcPr/>
                </a:tc>
                <a:tc>
                  <a:txBody>
                    <a:bodyPr/>
                    <a:lstStyle/>
                    <a:p>
                      <a:r>
                        <a:rPr lang="en-US" sz="2400" b="1" dirty="0"/>
                        <a:t>1,530.05cr.</a:t>
                      </a:r>
                      <a:endParaRPr lang="en-IN" sz="2400" b="1" dirty="0"/>
                    </a:p>
                  </a:txBody>
                  <a:tcPr/>
                </a:tc>
                <a:extLst>
                  <a:ext uri="{0D108BD9-81ED-4DB2-BD59-A6C34878D82A}">
                    <a16:rowId xmlns:a16="http://schemas.microsoft.com/office/drawing/2014/main" val="1777127915"/>
                  </a:ext>
                </a:extLst>
              </a:tr>
              <a:tr h="603242">
                <a:tc>
                  <a:txBody>
                    <a:bodyPr/>
                    <a:lstStyle/>
                    <a:p>
                      <a:r>
                        <a:rPr lang="en-US" sz="2400" b="1"/>
                        <a:t>TER</a:t>
                      </a:r>
                      <a:endParaRPr lang="en-IN" sz="2400" b="1"/>
                    </a:p>
                  </a:txBody>
                  <a:tcPr/>
                </a:tc>
                <a:tc>
                  <a:txBody>
                    <a:bodyPr/>
                    <a:lstStyle/>
                    <a:p>
                      <a:r>
                        <a:rPr lang="en-US" sz="2400" b="1" dirty="0"/>
                        <a:t>Regular: 2.05     Direct: 0.55 </a:t>
                      </a:r>
                      <a:endParaRPr lang="en-IN" sz="2400" b="1" dirty="0"/>
                    </a:p>
                  </a:txBody>
                  <a:tcPr/>
                </a:tc>
                <a:extLst>
                  <a:ext uri="{0D108BD9-81ED-4DB2-BD59-A6C34878D82A}">
                    <a16:rowId xmlns:a16="http://schemas.microsoft.com/office/drawing/2014/main" val="1630549295"/>
                  </a:ext>
                </a:extLst>
              </a:tr>
            </a:tbl>
          </a:graphicData>
        </a:graphic>
      </p:graphicFrame>
      <p:sp>
        <p:nvSpPr>
          <p:cNvPr id="3" name="TextBox 2">
            <a:extLst>
              <a:ext uri="{FF2B5EF4-FFF2-40B4-BE49-F238E27FC236}">
                <a16:creationId xmlns:a16="http://schemas.microsoft.com/office/drawing/2014/main" id="{15FF365D-BFD0-F5A7-A926-0C85B1B5C1D8}"/>
              </a:ext>
            </a:extLst>
          </p:cNvPr>
          <p:cNvSpPr txBox="1"/>
          <p:nvPr/>
        </p:nvSpPr>
        <p:spPr>
          <a:xfrm>
            <a:off x="199292" y="13028656"/>
            <a:ext cx="7801708"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8" name="Picture 7" descr="A blue and black sign with white text&#10;&#10;AI-generated content may be incorrect.">
            <a:extLst>
              <a:ext uri="{FF2B5EF4-FFF2-40B4-BE49-F238E27FC236}">
                <a16:creationId xmlns:a16="http://schemas.microsoft.com/office/drawing/2014/main" id="{5793129E-346E-B17B-BE7B-B7C3329EA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7713" y="329471"/>
            <a:ext cx="2876959" cy="1212835"/>
          </a:xfrm>
          <a:prstGeom prst="rect">
            <a:avLst/>
          </a:prstGeom>
        </p:spPr>
      </p:pic>
      <p:sp>
        <p:nvSpPr>
          <p:cNvPr id="10" name="TextBox 9">
            <a:extLst>
              <a:ext uri="{FF2B5EF4-FFF2-40B4-BE49-F238E27FC236}">
                <a16:creationId xmlns:a16="http://schemas.microsoft.com/office/drawing/2014/main" id="{148FF0CA-FCCF-00F1-615B-6B816DBE1283}"/>
              </a:ext>
            </a:extLst>
          </p:cNvPr>
          <p:cNvSpPr txBox="1"/>
          <p:nvPr/>
        </p:nvSpPr>
        <p:spPr>
          <a:xfrm>
            <a:off x="863004" y="383505"/>
            <a:ext cx="5588596" cy="754053"/>
          </a:xfrm>
          <a:prstGeom prst="rect">
            <a:avLst/>
          </a:prstGeom>
        </p:spPr>
        <p:txBody>
          <a:bodyPr wrap="square" rtlCol="0">
            <a:spAutoFit/>
          </a:bodyPr>
          <a:lstStyle/>
          <a:p>
            <a:pPr>
              <a:spcAft>
                <a:spcPts val="100"/>
              </a:spcAft>
            </a:pPr>
            <a:r>
              <a:rPr lang="en-US" sz="4300" b="1" dirty="0">
                <a:solidFill>
                  <a:srgbClr val="0641BF"/>
                </a:solidFill>
                <a:latin typeface="Rubik" pitchFamily="2" charset="-79"/>
                <a:cs typeface="Rubik" pitchFamily="2" charset="-79"/>
              </a:rPr>
              <a:t>Scheme Features</a:t>
            </a:r>
          </a:p>
        </p:txBody>
      </p:sp>
    </p:spTree>
    <p:extLst>
      <p:ext uri="{BB962C8B-B14F-4D97-AF65-F5344CB8AC3E}">
        <p14:creationId xmlns:p14="http://schemas.microsoft.com/office/powerpoint/2010/main" val="748944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AI-generated content may be incorrect.">
            <a:extLst>
              <a:ext uri="{FF2B5EF4-FFF2-40B4-BE49-F238E27FC236}">
                <a16:creationId xmlns:a16="http://schemas.microsoft.com/office/drawing/2014/main" id="{D8E6C59C-113C-4B24-99FB-EB5CBC40968E}"/>
              </a:ext>
            </a:extLst>
          </p:cNvPr>
          <p:cNvPicPr>
            <a:picLocks noChangeAspect="1"/>
          </p:cNvPicPr>
          <p:nvPr/>
        </p:nvPicPr>
        <p:blipFill>
          <a:blip r:embed="rId2"/>
          <a:stretch>
            <a:fillRect/>
          </a:stretch>
        </p:blipFill>
        <p:spPr>
          <a:xfrm>
            <a:off x="-1" y="446"/>
            <a:ext cx="24383213" cy="13715554"/>
          </a:xfrm>
          <a:prstGeom prst="rect">
            <a:avLst/>
          </a:prstGeom>
        </p:spPr>
      </p:pic>
      <p:sp>
        <p:nvSpPr>
          <p:cNvPr id="4" name="TextBox 3">
            <a:extLst>
              <a:ext uri="{FF2B5EF4-FFF2-40B4-BE49-F238E27FC236}">
                <a16:creationId xmlns:a16="http://schemas.microsoft.com/office/drawing/2014/main" id="{5EB34E56-53F2-B899-CA3C-251F6554AC68}"/>
              </a:ext>
            </a:extLst>
          </p:cNvPr>
          <p:cNvSpPr txBox="1"/>
          <p:nvPr/>
        </p:nvSpPr>
        <p:spPr>
          <a:xfrm>
            <a:off x="637078" y="1986378"/>
            <a:ext cx="17193722" cy="861774"/>
          </a:xfrm>
          <a:prstGeom prst="rect">
            <a:avLst/>
          </a:prstGeom>
        </p:spPr>
        <p:txBody>
          <a:bodyPr wrap="square" rtlCol="0">
            <a:spAutoFit/>
          </a:bodyPr>
          <a:lstStyle/>
          <a:p>
            <a:pPr>
              <a:spcAft>
                <a:spcPts val="100"/>
              </a:spcAft>
            </a:pPr>
            <a:r>
              <a:rPr lang="en-US" sz="5000" b="1" dirty="0">
                <a:solidFill>
                  <a:srgbClr val="0641BF"/>
                </a:solidFill>
                <a:latin typeface="Rubik" pitchFamily="2" charset="-79"/>
                <a:cs typeface="Rubik" pitchFamily="2" charset="-79"/>
              </a:rPr>
              <a:t>RISK-O-METER AND PRODUCT LABEL.</a:t>
            </a:r>
          </a:p>
        </p:txBody>
      </p:sp>
      <p:sp>
        <p:nvSpPr>
          <p:cNvPr id="6" name="TextBox 5">
            <a:extLst>
              <a:ext uri="{FF2B5EF4-FFF2-40B4-BE49-F238E27FC236}">
                <a16:creationId xmlns:a16="http://schemas.microsoft.com/office/drawing/2014/main" id="{FCDA0D58-4E54-DDFD-7960-1C4B891D85AF}"/>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8" name="Picture 7" descr="A blue and black sign with white text&#10;&#10;AI-generated content may be incorrect.">
            <a:extLst>
              <a:ext uri="{FF2B5EF4-FFF2-40B4-BE49-F238E27FC236}">
                <a16:creationId xmlns:a16="http://schemas.microsoft.com/office/drawing/2014/main" id="{776871A7-6FFE-E056-CF10-1D747178F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257369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enchmark&#10;&#10;AI-generated content may be incorrect.">
            <a:extLst>
              <a:ext uri="{FF2B5EF4-FFF2-40B4-BE49-F238E27FC236}">
                <a16:creationId xmlns:a16="http://schemas.microsoft.com/office/drawing/2014/main" id="{012B25F9-5E65-D316-E665-8B035BBA43AC}"/>
              </a:ext>
            </a:extLst>
          </p:cNvPr>
          <p:cNvPicPr>
            <a:picLocks noChangeAspect="1"/>
          </p:cNvPicPr>
          <p:nvPr/>
        </p:nvPicPr>
        <p:blipFill>
          <a:blip r:embed="rId2"/>
          <a:stretch>
            <a:fillRect/>
          </a:stretch>
        </p:blipFill>
        <p:spPr>
          <a:xfrm>
            <a:off x="-1" y="446"/>
            <a:ext cx="24383213" cy="13715554"/>
          </a:xfrm>
          <a:prstGeom prst="rect">
            <a:avLst/>
          </a:prstGeom>
        </p:spPr>
      </p:pic>
      <p:sp>
        <p:nvSpPr>
          <p:cNvPr id="7" name="TextBox 6">
            <a:extLst>
              <a:ext uri="{FF2B5EF4-FFF2-40B4-BE49-F238E27FC236}">
                <a16:creationId xmlns:a16="http://schemas.microsoft.com/office/drawing/2014/main" id="{70DF0B59-8A79-EFA9-3CB4-382F322C6939}"/>
              </a:ext>
            </a:extLst>
          </p:cNvPr>
          <p:cNvSpPr txBox="1"/>
          <p:nvPr/>
        </p:nvSpPr>
        <p:spPr>
          <a:xfrm>
            <a:off x="658466" y="2011779"/>
            <a:ext cx="21261733" cy="1246495"/>
          </a:xfrm>
          <a:prstGeom prst="rect">
            <a:avLst/>
          </a:prstGeom>
        </p:spPr>
        <p:txBody>
          <a:bodyPr wrap="square" rtlCol="0">
            <a:spAutoFit/>
          </a:bodyPr>
          <a:lstStyle/>
          <a:p>
            <a:pPr>
              <a:spcAft>
                <a:spcPts val="100"/>
              </a:spcAft>
            </a:pPr>
            <a:r>
              <a:rPr lang="en-US" sz="7500" b="1" dirty="0">
                <a:solidFill>
                  <a:srgbClr val="0641BF"/>
                </a:solidFill>
                <a:latin typeface="Rubik" pitchFamily="2" charset="-79"/>
                <a:cs typeface="Rubik" pitchFamily="2" charset="-79"/>
              </a:rPr>
              <a:t>BAJAJ FINSERV SMALL CAP FUND</a:t>
            </a:r>
          </a:p>
        </p:txBody>
      </p:sp>
      <p:sp>
        <p:nvSpPr>
          <p:cNvPr id="5" name="TextBox 4">
            <a:extLst>
              <a:ext uri="{FF2B5EF4-FFF2-40B4-BE49-F238E27FC236}">
                <a16:creationId xmlns:a16="http://schemas.microsoft.com/office/drawing/2014/main" id="{D563A26A-3DFB-54D9-D5DB-BABD9B1DD2A9}"/>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9" name="Picture 8" descr="A blue and black sign with white text&#10;&#10;AI-generated content may be incorrect.">
            <a:extLst>
              <a:ext uri="{FF2B5EF4-FFF2-40B4-BE49-F238E27FC236}">
                <a16:creationId xmlns:a16="http://schemas.microsoft.com/office/drawing/2014/main" id="{181882D1-E6DC-617E-9F21-98FBD7CDD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331510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AI-generated content may be incorrect.">
            <a:extLst>
              <a:ext uri="{FF2B5EF4-FFF2-40B4-BE49-F238E27FC236}">
                <a16:creationId xmlns:a16="http://schemas.microsoft.com/office/drawing/2014/main" id="{9E0E3A1D-0CEF-565B-B4C2-783432FDB506}"/>
              </a:ext>
            </a:extLst>
          </p:cNvPr>
          <p:cNvPicPr>
            <a:picLocks noChangeAspect="1"/>
          </p:cNvPicPr>
          <p:nvPr/>
        </p:nvPicPr>
        <p:blipFill>
          <a:blip r:embed="rId2"/>
          <a:stretch>
            <a:fillRect/>
          </a:stretch>
        </p:blipFill>
        <p:spPr>
          <a:xfrm>
            <a:off x="-1" y="446"/>
            <a:ext cx="24383213" cy="13715554"/>
          </a:xfrm>
          <a:prstGeom prst="rect">
            <a:avLst/>
          </a:prstGeom>
        </p:spPr>
      </p:pic>
      <p:sp>
        <p:nvSpPr>
          <p:cNvPr id="2" name="TextBox 1">
            <a:extLst>
              <a:ext uri="{FF2B5EF4-FFF2-40B4-BE49-F238E27FC236}">
                <a16:creationId xmlns:a16="http://schemas.microsoft.com/office/drawing/2014/main" id="{D30E4A83-97D6-EFB0-DBB4-A4015974F7F9}"/>
              </a:ext>
            </a:extLst>
          </p:cNvPr>
          <p:cNvSpPr txBox="1"/>
          <p:nvPr/>
        </p:nvSpPr>
        <p:spPr>
          <a:xfrm>
            <a:off x="199292" y="13028656"/>
            <a:ext cx="7834365" cy="477054"/>
          </a:xfrm>
          <a:prstGeom prst="rect">
            <a:avLst/>
          </a:prstGeom>
          <a:noFill/>
        </p:spPr>
        <p:txBody>
          <a:bodyPr wrap="square" rtlCol="0">
            <a:spAutoFit/>
          </a:bodyPr>
          <a:lstStyle/>
          <a:p>
            <a:r>
              <a:rPr lang="fr-FR" sz="2500" b="1">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pic>
        <p:nvPicPr>
          <p:cNvPr id="5" name="Picture 4" descr="A blue and black sign with white text&#10;&#10;AI-generated content may be incorrect.">
            <a:extLst>
              <a:ext uri="{FF2B5EF4-FFF2-40B4-BE49-F238E27FC236}">
                <a16:creationId xmlns:a16="http://schemas.microsoft.com/office/drawing/2014/main" id="{E34AC2E0-790F-9139-09C7-4357ACF8C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9680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logos with a blue background&#10;&#10;AI-generated content may be incorrect.">
            <a:extLst>
              <a:ext uri="{FF2B5EF4-FFF2-40B4-BE49-F238E27FC236}">
                <a16:creationId xmlns:a16="http://schemas.microsoft.com/office/drawing/2014/main" id="{620975A0-6C8F-0E77-8DB1-5E7118F4AEFD}"/>
              </a:ext>
            </a:extLst>
          </p:cNvPr>
          <p:cNvPicPr>
            <a:picLocks noChangeAspect="1"/>
          </p:cNvPicPr>
          <p:nvPr/>
        </p:nvPicPr>
        <p:blipFill>
          <a:blip r:embed="rId2"/>
          <a:stretch>
            <a:fillRect/>
          </a:stretch>
        </p:blipFill>
        <p:spPr>
          <a:xfrm>
            <a:off x="0" y="446"/>
            <a:ext cx="24383213" cy="13715554"/>
          </a:xfrm>
          <a:prstGeom prst="rect">
            <a:avLst/>
          </a:prstGeom>
        </p:spPr>
      </p:pic>
      <p:sp>
        <p:nvSpPr>
          <p:cNvPr id="4" name="TextBox 3">
            <a:extLst>
              <a:ext uri="{FF2B5EF4-FFF2-40B4-BE49-F238E27FC236}">
                <a16:creationId xmlns:a16="http://schemas.microsoft.com/office/drawing/2014/main" id="{E5217E34-F08D-3981-A422-E3FB68AF8BE6}"/>
              </a:ext>
            </a:extLst>
          </p:cNvPr>
          <p:cNvSpPr txBox="1"/>
          <p:nvPr/>
        </p:nvSpPr>
        <p:spPr>
          <a:xfrm>
            <a:off x="1274927" y="2247316"/>
            <a:ext cx="7157872" cy="2167260"/>
          </a:xfrm>
          <a:prstGeom prst="rect">
            <a:avLst/>
          </a:prstGeom>
          <a:noFill/>
        </p:spPr>
        <p:txBody>
          <a:bodyPr wrap="square" rtlCol="0">
            <a:spAutoFit/>
          </a:bodyPr>
          <a:lstStyle/>
          <a:p>
            <a:pPr>
              <a:spcAft>
                <a:spcPts val="100"/>
              </a:spcAft>
            </a:pPr>
            <a:r>
              <a:rPr lang="en-US" sz="6700" b="1">
                <a:solidFill>
                  <a:schemeClr val="bg1"/>
                </a:solidFill>
                <a:latin typeface="Rubik Bold" pitchFamily="2" charset="-79"/>
                <a:cs typeface="Rubik Bold" pitchFamily="2" charset="-79"/>
              </a:rPr>
              <a:t>SMALL IN SIZE,</a:t>
            </a:r>
          </a:p>
          <a:p>
            <a:pPr>
              <a:spcAft>
                <a:spcPts val="100"/>
              </a:spcAft>
            </a:pPr>
            <a:r>
              <a:rPr lang="en-US" sz="6700" b="1">
                <a:solidFill>
                  <a:schemeClr val="bg1"/>
                </a:solidFill>
                <a:latin typeface="Rubik Bold" pitchFamily="2" charset="-79"/>
                <a:cs typeface="Rubik Bold" pitchFamily="2" charset="-79"/>
              </a:rPr>
              <a:t>NOT IN IMPACT</a:t>
            </a:r>
          </a:p>
        </p:txBody>
      </p:sp>
      <p:sp>
        <p:nvSpPr>
          <p:cNvPr id="5" name="TextBox 4">
            <a:extLst>
              <a:ext uri="{FF2B5EF4-FFF2-40B4-BE49-F238E27FC236}">
                <a16:creationId xmlns:a16="http://schemas.microsoft.com/office/drawing/2014/main" id="{3DD1C430-2377-FF96-EB20-BAB907B44611}"/>
              </a:ext>
            </a:extLst>
          </p:cNvPr>
          <p:cNvSpPr txBox="1"/>
          <p:nvPr/>
        </p:nvSpPr>
        <p:spPr>
          <a:xfrm>
            <a:off x="1274927" y="6402203"/>
            <a:ext cx="6881147" cy="5447645"/>
          </a:xfrm>
          <a:prstGeom prst="rect">
            <a:avLst/>
          </a:prstGeom>
          <a:noFill/>
        </p:spPr>
        <p:txBody>
          <a:bodyPr wrap="square" rtlCol="0">
            <a:spAutoFit/>
          </a:bodyPr>
          <a:lstStyle/>
          <a:p>
            <a:r>
              <a:rPr lang="en-US" sz="2900">
                <a:solidFill>
                  <a:schemeClr val="bg1"/>
                </a:solidFill>
                <a:latin typeface="Rubik Bold" pitchFamily="2" charset="-79"/>
                <a:cs typeface="Rubik Bold" pitchFamily="2" charset="-79"/>
              </a:rPr>
              <a:t>Consumer durables</a:t>
            </a:r>
          </a:p>
          <a:p>
            <a:r>
              <a:rPr lang="en-US" sz="2900">
                <a:solidFill>
                  <a:schemeClr val="bg1"/>
                </a:solidFill>
                <a:latin typeface="Rubik Bold" pitchFamily="2" charset="-79"/>
                <a:cs typeface="Rubik Bold" pitchFamily="2" charset="-79"/>
              </a:rPr>
              <a:t>Capital goods</a:t>
            </a:r>
          </a:p>
          <a:p>
            <a:r>
              <a:rPr lang="en-US" sz="2900">
                <a:solidFill>
                  <a:schemeClr val="bg1"/>
                </a:solidFill>
                <a:latin typeface="Rubik Bold" pitchFamily="2" charset="-79"/>
                <a:cs typeface="Rubik Bold" pitchFamily="2" charset="-79"/>
              </a:rPr>
              <a:t>Consumer services</a:t>
            </a:r>
          </a:p>
          <a:p>
            <a:r>
              <a:rPr lang="en-US" sz="2900">
                <a:solidFill>
                  <a:schemeClr val="bg1"/>
                </a:solidFill>
                <a:latin typeface="Rubik Bold" pitchFamily="2" charset="-79"/>
                <a:cs typeface="Rubik Bold" pitchFamily="2" charset="-79"/>
              </a:rPr>
              <a:t>FMCG</a:t>
            </a:r>
          </a:p>
          <a:p>
            <a:r>
              <a:rPr lang="en-US" sz="2900">
                <a:solidFill>
                  <a:schemeClr val="bg1"/>
                </a:solidFill>
                <a:latin typeface="Rubik Bold" pitchFamily="2" charset="-79"/>
                <a:cs typeface="Rubik Bold" pitchFamily="2" charset="-79"/>
              </a:rPr>
              <a:t>Metals &amp; Mining</a:t>
            </a:r>
          </a:p>
          <a:p>
            <a:r>
              <a:rPr lang="en-US" sz="2900">
                <a:solidFill>
                  <a:schemeClr val="bg1"/>
                </a:solidFill>
                <a:latin typeface="Rubik Bold" pitchFamily="2" charset="-79"/>
                <a:cs typeface="Rubik Bold" pitchFamily="2" charset="-79"/>
              </a:rPr>
              <a:t>Healthcare</a:t>
            </a:r>
          </a:p>
          <a:p>
            <a:r>
              <a:rPr lang="en-US" sz="2900">
                <a:solidFill>
                  <a:schemeClr val="bg1"/>
                </a:solidFill>
                <a:latin typeface="Rubik Bold" pitchFamily="2" charset="-79"/>
                <a:cs typeface="Rubik Bold" pitchFamily="2" charset="-79"/>
              </a:rPr>
              <a:t>BFSI</a:t>
            </a:r>
          </a:p>
          <a:p>
            <a:r>
              <a:rPr lang="en-US" sz="2900">
                <a:solidFill>
                  <a:schemeClr val="bg1"/>
                </a:solidFill>
                <a:latin typeface="Rubik Bold" pitchFamily="2" charset="-79"/>
                <a:cs typeface="Rubik Bold" pitchFamily="2" charset="-79"/>
              </a:rPr>
              <a:t>Construction materials</a:t>
            </a:r>
          </a:p>
          <a:p>
            <a:r>
              <a:rPr lang="en-US" sz="2900">
                <a:solidFill>
                  <a:schemeClr val="bg1"/>
                </a:solidFill>
                <a:latin typeface="Rubik Bold" pitchFamily="2" charset="-79"/>
                <a:cs typeface="Rubik Bold" pitchFamily="2" charset="-79"/>
              </a:rPr>
              <a:t>Power</a:t>
            </a:r>
          </a:p>
          <a:p>
            <a:r>
              <a:rPr lang="en-US" sz="2900">
                <a:solidFill>
                  <a:schemeClr val="bg1"/>
                </a:solidFill>
                <a:latin typeface="Rubik Bold" pitchFamily="2" charset="-79"/>
                <a:cs typeface="Rubik Bold" pitchFamily="2" charset="-79"/>
              </a:rPr>
              <a:t>Automobile and auto components</a:t>
            </a:r>
          </a:p>
          <a:p>
            <a:endParaRPr lang="en-US" sz="2900">
              <a:solidFill>
                <a:schemeClr val="bg1"/>
              </a:solidFill>
              <a:latin typeface="Rubik Bold" pitchFamily="2" charset="-79"/>
              <a:cs typeface="Rubik Bold" pitchFamily="2" charset="-79"/>
            </a:endParaRPr>
          </a:p>
          <a:p>
            <a:r>
              <a:rPr lang="en-US" sz="2900">
                <a:solidFill>
                  <a:schemeClr val="bg1"/>
                </a:solidFill>
                <a:latin typeface="Rubik Bold" pitchFamily="2" charset="-79"/>
                <a:cs typeface="Rubik Bold" pitchFamily="2" charset="-79"/>
              </a:rPr>
              <a:t>And many more..</a:t>
            </a:r>
          </a:p>
        </p:txBody>
      </p:sp>
      <p:sp>
        <p:nvSpPr>
          <p:cNvPr id="6" name="TextBox 5">
            <a:extLst>
              <a:ext uri="{FF2B5EF4-FFF2-40B4-BE49-F238E27FC236}">
                <a16:creationId xmlns:a16="http://schemas.microsoft.com/office/drawing/2014/main" id="{E7C2733C-8A3F-2E50-B241-674DBBDA008F}"/>
              </a:ext>
            </a:extLst>
          </p:cNvPr>
          <p:cNvSpPr txBox="1"/>
          <p:nvPr/>
        </p:nvSpPr>
        <p:spPr>
          <a:xfrm>
            <a:off x="1274927" y="4888252"/>
            <a:ext cx="6881147" cy="984885"/>
          </a:xfrm>
          <a:prstGeom prst="rect">
            <a:avLst/>
          </a:prstGeom>
          <a:noFill/>
        </p:spPr>
        <p:txBody>
          <a:bodyPr wrap="square" rtlCol="0">
            <a:spAutoFit/>
          </a:bodyPr>
          <a:lstStyle/>
          <a:p>
            <a:r>
              <a:rPr lang="en-US" sz="2900" b="1">
                <a:solidFill>
                  <a:schemeClr val="bg1"/>
                </a:solidFill>
                <a:latin typeface="Rubik Bold" pitchFamily="2" charset="-79"/>
                <a:cs typeface="Rubik Bold" pitchFamily="2" charset="-79"/>
              </a:rPr>
              <a:t>EVERYDAY LEADERS ACROSS</a:t>
            </a:r>
          </a:p>
          <a:p>
            <a:r>
              <a:rPr lang="en-US" sz="2900" b="1">
                <a:solidFill>
                  <a:schemeClr val="bg1"/>
                </a:solidFill>
                <a:latin typeface="Rubik Bold" pitchFamily="2" charset="-79"/>
                <a:cs typeface="Rubik Bold" pitchFamily="2" charset="-79"/>
              </a:rPr>
              <a:t>INDUSTRIES THAT ARE SMALL CAPS</a:t>
            </a:r>
          </a:p>
        </p:txBody>
      </p:sp>
      <p:sp>
        <p:nvSpPr>
          <p:cNvPr id="7" name="TextBox 6">
            <a:extLst>
              <a:ext uri="{FF2B5EF4-FFF2-40B4-BE49-F238E27FC236}">
                <a16:creationId xmlns:a16="http://schemas.microsoft.com/office/drawing/2014/main" id="{3D01FCDB-0876-248C-53E4-52BCA4EE386F}"/>
              </a:ext>
            </a:extLst>
          </p:cNvPr>
          <p:cNvSpPr txBox="1"/>
          <p:nvPr/>
        </p:nvSpPr>
        <p:spPr>
          <a:xfrm>
            <a:off x="15646399" y="12995777"/>
            <a:ext cx="8451851" cy="692497"/>
          </a:xfrm>
          <a:prstGeom prst="rect">
            <a:avLst/>
          </a:prstGeom>
          <a:noFill/>
        </p:spPr>
        <p:txBody>
          <a:bodyPr wrap="square">
            <a:spAutoFit/>
          </a:bodyPr>
          <a:lstStyle/>
          <a:p>
            <a:pPr algn="r"/>
            <a:r>
              <a:rPr lang="en-US" sz="1300">
                <a:latin typeface="Rubik Bold" pitchFamily="2" charset="-79"/>
                <a:cs typeface="Rubik Bold" pitchFamily="2" charset="-79"/>
              </a:rPr>
              <a:t>THE SLIDE IS FOR THE PURPOSE OF EXHIBITING SEGMENT LEADERS IN SMALL CAP COMPANIES AND THERE IS NO ASSURANCE OR GUARANTEE THAT THESE STOCKS WILL BE PART OF THE FUND’S PORTFOLIO.</a:t>
            </a:r>
          </a:p>
        </p:txBody>
      </p:sp>
      <p:sp>
        <p:nvSpPr>
          <p:cNvPr id="2" name="TextBox 1">
            <a:extLst>
              <a:ext uri="{FF2B5EF4-FFF2-40B4-BE49-F238E27FC236}">
                <a16:creationId xmlns:a16="http://schemas.microsoft.com/office/drawing/2014/main" id="{F380A4B7-E426-F30E-7BAE-E26344266099}"/>
              </a:ext>
            </a:extLst>
          </p:cNvPr>
          <p:cNvSpPr txBox="1"/>
          <p:nvPr/>
        </p:nvSpPr>
        <p:spPr>
          <a:xfrm>
            <a:off x="326188" y="12115892"/>
            <a:ext cx="8946149" cy="703423"/>
          </a:xfrm>
          <a:prstGeom prst="rect">
            <a:avLst/>
          </a:prstGeom>
          <a:noFill/>
        </p:spPr>
        <p:txBody>
          <a:bodyPr wrap="square">
            <a:spAutoFit/>
          </a:bodyPr>
          <a:lstStyle/>
          <a:p>
            <a:r>
              <a:rPr lang="en-US" sz="1300">
                <a:solidFill>
                  <a:schemeClr val="bg1"/>
                </a:solidFill>
                <a:latin typeface="Rubik Bold" pitchFamily="2" charset="-79"/>
                <a:cs typeface="Rubik Bold" pitchFamily="2" charset="-79"/>
              </a:rPr>
              <a:t>PLEASE NOTE THAT THE REFERENCE TO ANY INDUSTRY/ SECTOR IS PROVIDED FOR ILLUSTRATIVE PURPOSES ONLY. THIS SHOULD NOT BE CONSTRUED AS A RESEARCH REPORT OR A RECOMMENDATION TO BUY OR SELL ANY SECURITY OR SECTOR.</a:t>
            </a:r>
          </a:p>
        </p:txBody>
      </p:sp>
      <p:sp>
        <p:nvSpPr>
          <p:cNvPr id="10" name="TextBox 9">
            <a:extLst>
              <a:ext uri="{FF2B5EF4-FFF2-40B4-BE49-F238E27FC236}">
                <a16:creationId xmlns:a16="http://schemas.microsoft.com/office/drawing/2014/main" id="{2B779CD1-3AAE-F455-F80B-8C50665E5820}"/>
              </a:ext>
            </a:extLst>
          </p:cNvPr>
          <p:cNvSpPr txBox="1"/>
          <p:nvPr/>
        </p:nvSpPr>
        <p:spPr>
          <a:xfrm>
            <a:off x="199292" y="13028656"/>
            <a:ext cx="7834365" cy="477054"/>
          </a:xfrm>
          <a:prstGeom prst="rect">
            <a:avLst/>
          </a:prstGeom>
          <a:noFill/>
        </p:spPr>
        <p:txBody>
          <a:bodyPr wrap="square" rtlCol="0">
            <a:spAutoFit/>
          </a:bodyPr>
          <a:lstStyle/>
          <a:p>
            <a:r>
              <a:rPr lang="fr-FR" sz="2500" b="1">
                <a:solidFill>
                  <a:schemeClr val="bg1"/>
                </a:solidFill>
                <a:latin typeface="Rubik Bold" pitchFamily="2" charset="-79"/>
                <a:cs typeface="Rubik Bold" pitchFamily="2" charset="-79"/>
              </a:rPr>
              <a:t>BAJAJ FINSERV ASSET MANAGEMENT LIMITED</a:t>
            </a:r>
            <a:endParaRPr lang="en-US" sz="2500" b="1">
              <a:solidFill>
                <a:schemeClr val="bg1"/>
              </a:solidFill>
              <a:latin typeface="Rubik Bold" pitchFamily="2" charset="-79"/>
              <a:cs typeface="Rubik Bold" pitchFamily="2" charset="-79"/>
            </a:endParaRPr>
          </a:p>
        </p:txBody>
      </p:sp>
      <p:pic>
        <p:nvPicPr>
          <p:cNvPr id="12" name="Picture 11" descr="A blue and black sign with white text&#10;&#10;AI-generated content may be incorrect.">
            <a:extLst>
              <a:ext uri="{FF2B5EF4-FFF2-40B4-BE49-F238E27FC236}">
                <a16:creationId xmlns:a16="http://schemas.microsoft.com/office/drawing/2014/main" id="{142532DD-48EA-9235-5969-4E6C85543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57163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screen&#10;&#10;AI-generated content may be incorrect.">
            <a:extLst>
              <a:ext uri="{FF2B5EF4-FFF2-40B4-BE49-F238E27FC236}">
                <a16:creationId xmlns:a16="http://schemas.microsoft.com/office/drawing/2014/main" id="{A08243F6-3A11-5D7C-E825-83B0B5D4C806}"/>
              </a:ext>
            </a:extLst>
          </p:cNvPr>
          <p:cNvPicPr>
            <a:picLocks noChangeAspect="1"/>
          </p:cNvPicPr>
          <p:nvPr/>
        </p:nvPicPr>
        <p:blipFill>
          <a:blip r:embed="rId3"/>
          <a:stretch>
            <a:fillRect/>
          </a:stretch>
        </p:blipFill>
        <p:spPr>
          <a:xfrm>
            <a:off x="-1" y="446"/>
            <a:ext cx="24383213" cy="13715554"/>
          </a:xfrm>
          <a:prstGeom prst="rect">
            <a:avLst/>
          </a:prstGeom>
        </p:spPr>
      </p:pic>
      <p:sp>
        <p:nvSpPr>
          <p:cNvPr id="6" name="TextBox 5">
            <a:extLst>
              <a:ext uri="{FF2B5EF4-FFF2-40B4-BE49-F238E27FC236}">
                <a16:creationId xmlns:a16="http://schemas.microsoft.com/office/drawing/2014/main" id="{42AAE0B7-6F42-4C1D-BC08-AE20C550A9E2}"/>
              </a:ext>
            </a:extLst>
          </p:cNvPr>
          <p:cNvSpPr txBox="1"/>
          <p:nvPr/>
        </p:nvSpPr>
        <p:spPr>
          <a:xfrm>
            <a:off x="1195469" y="2272716"/>
            <a:ext cx="21839074" cy="1061829"/>
          </a:xfrm>
          <a:prstGeom prst="rect">
            <a:avLst/>
          </a:prstGeom>
        </p:spPr>
        <p:txBody>
          <a:bodyPr wrap="square" rtlCol="0">
            <a:spAutoFit/>
          </a:bodyPr>
          <a:lstStyle/>
          <a:p>
            <a:pPr>
              <a:spcAft>
                <a:spcPts val="100"/>
              </a:spcAft>
            </a:pPr>
            <a:r>
              <a:rPr lang="en-US" sz="6300" b="1">
                <a:solidFill>
                  <a:schemeClr val="bg1"/>
                </a:solidFill>
                <a:latin typeface="Rubik Bold" pitchFamily="2" charset="-79"/>
                <a:cs typeface="Rubik Bold" pitchFamily="2" charset="-79"/>
              </a:rPr>
              <a:t>CORRECTION IN PRICE, NOT IN QUALITY</a:t>
            </a:r>
          </a:p>
        </p:txBody>
      </p:sp>
      <p:sp>
        <p:nvSpPr>
          <p:cNvPr id="7" name="TextBox 6">
            <a:extLst>
              <a:ext uri="{FF2B5EF4-FFF2-40B4-BE49-F238E27FC236}">
                <a16:creationId xmlns:a16="http://schemas.microsoft.com/office/drawing/2014/main" id="{6A024259-8FD1-0231-4D67-A7DAA237F3F0}"/>
              </a:ext>
            </a:extLst>
          </p:cNvPr>
          <p:cNvSpPr txBox="1"/>
          <p:nvPr/>
        </p:nvSpPr>
        <p:spPr>
          <a:xfrm>
            <a:off x="1170069" y="3396716"/>
            <a:ext cx="16559131" cy="1477328"/>
          </a:xfrm>
          <a:prstGeom prst="rect">
            <a:avLst/>
          </a:prstGeom>
          <a:noFill/>
        </p:spPr>
        <p:txBody>
          <a:bodyPr wrap="square" rtlCol="0">
            <a:spAutoFit/>
          </a:bodyPr>
          <a:lstStyle/>
          <a:p>
            <a:pPr>
              <a:spcAft>
                <a:spcPts val="100"/>
              </a:spcAft>
            </a:pPr>
            <a:r>
              <a:rPr lang="en-US" sz="4500">
                <a:solidFill>
                  <a:schemeClr val="bg1"/>
                </a:solidFill>
                <a:latin typeface="Rubik Bold" pitchFamily="2" charset="-79"/>
                <a:cs typeface="Rubik Bold" pitchFamily="2" charset="-79"/>
              </a:rPr>
              <a:t>FY25 SAW A CORRECTION IN SMALL CAPS, OFFERING AN OPPORTUNITY TO BUY QUALITY AT DISCOUNT.</a:t>
            </a:r>
          </a:p>
        </p:txBody>
      </p:sp>
      <p:sp>
        <p:nvSpPr>
          <p:cNvPr id="8" name="TextBox 7">
            <a:extLst>
              <a:ext uri="{FF2B5EF4-FFF2-40B4-BE49-F238E27FC236}">
                <a16:creationId xmlns:a16="http://schemas.microsoft.com/office/drawing/2014/main" id="{40D23A4D-8623-FBC8-D67F-4255482B0A16}"/>
              </a:ext>
            </a:extLst>
          </p:cNvPr>
          <p:cNvSpPr txBox="1"/>
          <p:nvPr/>
        </p:nvSpPr>
        <p:spPr>
          <a:xfrm>
            <a:off x="1307763" y="10745338"/>
            <a:ext cx="7796131" cy="874598"/>
          </a:xfrm>
          <a:prstGeom prst="rect">
            <a:avLst/>
          </a:prstGeom>
          <a:noFill/>
        </p:spPr>
        <p:txBody>
          <a:bodyPr wrap="square" rtlCol="0">
            <a:spAutoFit/>
          </a:bodyPr>
          <a:lstStyle/>
          <a:p>
            <a:pPr>
              <a:spcAft>
                <a:spcPts val="100"/>
              </a:spcAft>
            </a:pPr>
            <a:r>
              <a:rPr lang="en-US" sz="2500">
                <a:latin typeface="Aptos" panose="020B0004020202020204" pitchFamily="34" charset="0"/>
                <a:cs typeface="Rubik Bold" pitchFamily="2" charset="-79"/>
              </a:rPr>
              <a:t>Most are trading well </a:t>
            </a:r>
            <a:r>
              <a:rPr lang="en-US" sz="2500" b="1">
                <a:latin typeface="Aptos" panose="020B0004020202020204" pitchFamily="34" charset="0"/>
                <a:cs typeface="Rubik Bold" pitchFamily="2" charset="-79"/>
              </a:rPr>
              <a:t>below 52-week highs, </a:t>
            </a:r>
          </a:p>
          <a:p>
            <a:pPr>
              <a:spcAft>
                <a:spcPts val="100"/>
              </a:spcAft>
            </a:pPr>
            <a:r>
              <a:rPr lang="en-US" sz="2500">
                <a:latin typeface="Aptos" panose="020B0004020202020204" pitchFamily="34" charset="0"/>
                <a:cs typeface="Rubik Bold" pitchFamily="2" charset="-79"/>
              </a:rPr>
              <a:t>making valuations compelling.</a:t>
            </a:r>
          </a:p>
        </p:txBody>
      </p:sp>
      <p:sp>
        <p:nvSpPr>
          <p:cNvPr id="9" name="TextBox 8">
            <a:extLst>
              <a:ext uri="{FF2B5EF4-FFF2-40B4-BE49-F238E27FC236}">
                <a16:creationId xmlns:a16="http://schemas.microsoft.com/office/drawing/2014/main" id="{21E637CC-C7B0-DE5A-2626-4D5B9AD8F68D}"/>
              </a:ext>
            </a:extLst>
          </p:cNvPr>
          <p:cNvSpPr txBox="1"/>
          <p:nvPr/>
        </p:nvSpPr>
        <p:spPr>
          <a:xfrm>
            <a:off x="9425069" y="10745338"/>
            <a:ext cx="6456615" cy="1259319"/>
          </a:xfrm>
          <a:prstGeom prst="rect">
            <a:avLst/>
          </a:prstGeom>
          <a:noFill/>
        </p:spPr>
        <p:txBody>
          <a:bodyPr wrap="square" rtlCol="0">
            <a:spAutoFit/>
          </a:bodyPr>
          <a:lstStyle/>
          <a:p>
            <a:pPr>
              <a:spcAft>
                <a:spcPts val="100"/>
              </a:spcAft>
            </a:pPr>
            <a:r>
              <a:rPr lang="en-US" sz="2500">
                <a:latin typeface="Aptos" panose="020B0004020202020204" pitchFamily="34" charset="0"/>
                <a:cs typeface="Rubik Bold" pitchFamily="2" charset="-79"/>
              </a:rPr>
              <a:t>The index rose just </a:t>
            </a:r>
            <a:r>
              <a:rPr lang="en-US" sz="2500" b="1">
                <a:latin typeface="Aptos" panose="020B0004020202020204" pitchFamily="34" charset="0"/>
                <a:cs typeface="Rubik Bold" pitchFamily="2" charset="-79"/>
              </a:rPr>
              <a:t>4%</a:t>
            </a:r>
            <a:r>
              <a:rPr lang="en-US" sz="2500">
                <a:latin typeface="Aptos" panose="020B0004020202020204" pitchFamily="34" charset="0"/>
                <a:cs typeface="Rubik Bold" pitchFamily="2" charset="-79"/>
              </a:rPr>
              <a:t> since FY24 while PAT grew </a:t>
            </a:r>
            <a:r>
              <a:rPr lang="en-US" sz="2500" b="1">
                <a:latin typeface="Aptos" panose="020B0004020202020204" pitchFamily="34" charset="0"/>
                <a:cs typeface="Rubik Bold" pitchFamily="2" charset="-79"/>
              </a:rPr>
              <a:t>38%,</a:t>
            </a:r>
            <a:r>
              <a:rPr lang="en-US" sz="2500">
                <a:latin typeface="Aptos" panose="020B0004020202020204" pitchFamily="34" charset="0"/>
                <a:cs typeface="Rubik Bold" pitchFamily="2" charset="-79"/>
              </a:rPr>
              <a:t> reflecting the </a:t>
            </a:r>
            <a:r>
              <a:rPr lang="en-US" sz="2500" b="1">
                <a:latin typeface="Aptos" panose="020B0004020202020204" pitchFamily="34" charset="0"/>
                <a:cs typeface="Rubik Bold" pitchFamily="2" charset="-79"/>
              </a:rPr>
              <a:t>unrealized value </a:t>
            </a:r>
            <a:r>
              <a:rPr lang="en-US" sz="2500">
                <a:latin typeface="Aptos" panose="020B0004020202020204" pitchFamily="34" charset="0"/>
                <a:cs typeface="Rubik Bold" pitchFamily="2" charset="-79"/>
              </a:rPr>
              <a:t>of small caps.</a:t>
            </a:r>
          </a:p>
        </p:txBody>
      </p:sp>
      <p:sp>
        <p:nvSpPr>
          <p:cNvPr id="10" name="TextBox 9">
            <a:extLst>
              <a:ext uri="{FF2B5EF4-FFF2-40B4-BE49-F238E27FC236}">
                <a16:creationId xmlns:a16="http://schemas.microsoft.com/office/drawing/2014/main" id="{DB4A8AC2-A66D-6B8D-1329-CFD9B48189FD}"/>
              </a:ext>
            </a:extLst>
          </p:cNvPr>
          <p:cNvSpPr txBox="1"/>
          <p:nvPr/>
        </p:nvSpPr>
        <p:spPr>
          <a:xfrm>
            <a:off x="16203556" y="10745338"/>
            <a:ext cx="6871094" cy="861774"/>
          </a:xfrm>
          <a:prstGeom prst="rect">
            <a:avLst/>
          </a:prstGeom>
          <a:noFill/>
        </p:spPr>
        <p:txBody>
          <a:bodyPr wrap="square" rtlCol="0">
            <a:spAutoFit/>
          </a:bodyPr>
          <a:lstStyle/>
          <a:p>
            <a:pPr>
              <a:spcAft>
                <a:spcPts val="100"/>
              </a:spcAft>
            </a:pPr>
            <a:r>
              <a:rPr lang="en-US" sz="2500" b="1">
                <a:latin typeface="Aptos" panose="020B0004020202020204" pitchFamily="34" charset="0"/>
                <a:cs typeface="Rubik Bold" pitchFamily="2" charset="-79"/>
              </a:rPr>
              <a:t>74% </a:t>
            </a:r>
            <a:r>
              <a:rPr lang="en-US" sz="2500">
                <a:latin typeface="Aptos" panose="020B0004020202020204" pitchFamily="34" charset="0"/>
                <a:cs typeface="Rubik Bold" pitchFamily="2" charset="-79"/>
              </a:rPr>
              <a:t>of the top 250 small caps report ROCE above 10%, reflecting </a:t>
            </a:r>
            <a:r>
              <a:rPr lang="en-US" sz="2500" b="1">
                <a:latin typeface="Aptos" panose="020B0004020202020204" pitchFamily="34" charset="0"/>
                <a:cs typeface="Rubik Bold" pitchFamily="2" charset="-79"/>
              </a:rPr>
              <a:t>strong fundamentals.</a:t>
            </a:r>
          </a:p>
        </p:txBody>
      </p:sp>
      <p:sp>
        <p:nvSpPr>
          <p:cNvPr id="5" name="TextBox 4">
            <a:extLst>
              <a:ext uri="{FF2B5EF4-FFF2-40B4-BE49-F238E27FC236}">
                <a16:creationId xmlns:a16="http://schemas.microsoft.com/office/drawing/2014/main" id="{2D50FC26-BDF3-E9CF-7A8B-847280EE178F}"/>
              </a:ext>
            </a:extLst>
          </p:cNvPr>
          <p:cNvSpPr txBox="1"/>
          <p:nvPr/>
        </p:nvSpPr>
        <p:spPr>
          <a:xfrm>
            <a:off x="11404601" y="12817977"/>
            <a:ext cx="12693650" cy="692497"/>
          </a:xfrm>
          <a:prstGeom prst="rect">
            <a:avLst/>
          </a:prstGeom>
          <a:noFill/>
        </p:spPr>
        <p:txBody>
          <a:bodyPr wrap="square">
            <a:spAutoFit/>
          </a:bodyPr>
          <a:lstStyle/>
          <a:p>
            <a:pPr algn="r"/>
            <a:r>
              <a:rPr lang="en-US" sz="1300">
                <a:latin typeface="Aptos" panose="020B0004020202020204" pitchFamily="34" charset="0"/>
                <a:cs typeface="Rubik Bold" pitchFamily="2" charset="-79"/>
              </a:rPr>
              <a:t>SOURCE: ACE EQUITY</a:t>
            </a:r>
          </a:p>
          <a:p>
            <a:pPr algn="r"/>
            <a:r>
              <a:rPr lang="en-US" sz="1300">
                <a:latin typeface="Aptos" panose="020B0004020202020204" pitchFamily="34" charset="0"/>
                <a:cs typeface="Rubik Bold" pitchFamily="2" charset="-79"/>
              </a:rPr>
              <a:t>COMPANIES CONSIDERED HERE ARE THE TOP 250 SMALL CAP COMPANIES | DATA AS ON APRIL 30, 2025</a:t>
            </a:r>
          </a:p>
          <a:p>
            <a:pPr algn="r"/>
            <a:r>
              <a:rPr lang="en-US" sz="1300">
                <a:latin typeface="Aptos" panose="020B0004020202020204" pitchFamily="34" charset="0"/>
                <a:cs typeface="Rubik Bold" pitchFamily="2" charset="-79"/>
              </a:rPr>
              <a:t>*INDEX VALUES CONSIDERED FOR BSE 250 SMALLCAP INDEX | DATA FOR FY 2024 IS AS ON MAR 31, 2024, FOR FY 2025 IS AS ON MAR 31, 2025</a:t>
            </a:r>
          </a:p>
        </p:txBody>
      </p:sp>
      <p:sp>
        <p:nvSpPr>
          <p:cNvPr id="2" name="TextBox 1">
            <a:extLst>
              <a:ext uri="{FF2B5EF4-FFF2-40B4-BE49-F238E27FC236}">
                <a16:creationId xmlns:a16="http://schemas.microsoft.com/office/drawing/2014/main" id="{85EB952B-0DAB-A082-A0E1-AB9528B15CC5}"/>
              </a:ext>
            </a:extLst>
          </p:cNvPr>
          <p:cNvSpPr txBox="1"/>
          <p:nvPr/>
        </p:nvSpPr>
        <p:spPr>
          <a:xfrm>
            <a:off x="16490055" y="10183850"/>
            <a:ext cx="1774590" cy="497914"/>
          </a:xfrm>
          <a:prstGeom prst="rect">
            <a:avLst/>
          </a:prstGeom>
          <a:noFill/>
        </p:spPr>
        <p:txBody>
          <a:bodyPr wrap="square">
            <a:spAutoFit/>
          </a:bodyPr>
          <a:lstStyle/>
          <a:p>
            <a:r>
              <a:rPr lang="en-US" sz="1300">
                <a:latin typeface="Aptos" panose="020B0004020202020204" pitchFamily="34" charset="0"/>
                <a:cs typeface="Rubik Bold" pitchFamily="2" charset="-79"/>
              </a:rPr>
              <a:t>ROCE: RETURN ON</a:t>
            </a:r>
          </a:p>
          <a:p>
            <a:r>
              <a:rPr lang="en-US" sz="1300">
                <a:latin typeface="Aptos" panose="020B0004020202020204" pitchFamily="34" charset="0"/>
                <a:cs typeface="Rubik Bold" pitchFamily="2" charset="-79"/>
              </a:rPr>
              <a:t>CAPITAL EMPLOYED</a:t>
            </a:r>
          </a:p>
        </p:txBody>
      </p:sp>
      <p:pic>
        <p:nvPicPr>
          <p:cNvPr id="15" name="Graphic 14">
            <a:extLst>
              <a:ext uri="{FF2B5EF4-FFF2-40B4-BE49-F238E27FC236}">
                <a16:creationId xmlns:a16="http://schemas.microsoft.com/office/drawing/2014/main" id="{20AE2CB0-E67F-70CC-ED58-DB7A357211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818631" y="304800"/>
            <a:ext cx="3258183" cy="1384195"/>
          </a:xfrm>
          <a:prstGeom prst="rect">
            <a:avLst/>
          </a:prstGeom>
        </p:spPr>
      </p:pic>
      <p:sp>
        <p:nvSpPr>
          <p:cNvPr id="12" name="TextBox 11">
            <a:extLst>
              <a:ext uri="{FF2B5EF4-FFF2-40B4-BE49-F238E27FC236}">
                <a16:creationId xmlns:a16="http://schemas.microsoft.com/office/drawing/2014/main" id="{42F715F3-611E-FA32-BD25-F39E76DE6B61}"/>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spTree>
    <p:extLst>
      <p:ext uri="{BB962C8B-B14F-4D97-AF65-F5344CB8AC3E}">
        <p14:creationId xmlns:p14="http://schemas.microsoft.com/office/powerpoint/2010/main" val="397809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s company's company&#10;&#10;AI-generated content may be incorrect.">
            <a:extLst>
              <a:ext uri="{FF2B5EF4-FFF2-40B4-BE49-F238E27FC236}">
                <a16:creationId xmlns:a16="http://schemas.microsoft.com/office/drawing/2014/main" id="{68FD50A8-F849-446B-DE53-CD3380BA7D74}"/>
              </a:ext>
            </a:extLst>
          </p:cNvPr>
          <p:cNvPicPr>
            <a:picLocks noChangeAspect="1"/>
          </p:cNvPicPr>
          <p:nvPr/>
        </p:nvPicPr>
        <p:blipFill>
          <a:blip r:embed="rId3"/>
          <a:stretch>
            <a:fillRect/>
          </a:stretch>
        </p:blipFill>
        <p:spPr>
          <a:xfrm>
            <a:off x="-1" y="446"/>
            <a:ext cx="24383213" cy="13715554"/>
          </a:xfrm>
          <a:prstGeom prst="rect">
            <a:avLst/>
          </a:prstGeom>
        </p:spPr>
      </p:pic>
      <p:sp>
        <p:nvSpPr>
          <p:cNvPr id="10" name="TextBox 9">
            <a:extLst>
              <a:ext uri="{FF2B5EF4-FFF2-40B4-BE49-F238E27FC236}">
                <a16:creationId xmlns:a16="http://schemas.microsoft.com/office/drawing/2014/main" id="{6B4C3FC0-11C1-D896-7D04-EEC6848A2B5F}"/>
              </a:ext>
            </a:extLst>
          </p:cNvPr>
          <p:cNvSpPr txBox="1"/>
          <p:nvPr/>
        </p:nvSpPr>
        <p:spPr>
          <a:xfrm>
            <a:off x="1147926" y="2221916"/>
            <a:ext cx="8021473" cy="4216539"/>
          </a:xfrm>
          <a:prstGeom prst="rect">
            <a:avLst/>
          </a:prstGeom>
          <a:noFill/>
        </p:spPr>
        <p:txBody>
          <a:bodyPr wrap="square" rtlCol="0">
            <a:spAutoFit/>
          </a:bodyPr>
          <a:lstStyle/>
          <a:p>
            <a:pPr>
              <a:spcAft>
                <a:spcPts val="100"/>
              </a:spcAft>
            </a:pPr>
            <a:r>
              <a:rPr lang="en-US" sz="6700" b="1">
                <a:solidFill>
                  <a:schemeClr val="bg1"/>
                </a:solidFill>
                <a:latin typeface="Rubik Bold" pitchFamily="2" charset="-79"/>
                <a:cs typeface="Rubik Bold" pitchFamily="2" charset="-79"/>
              </a:rPr>
              <a:t>NOT ALL</a:t>
            </a:r>
            <a:br>
              <a:rPr lang="en-US" sz="6700" b="1">
                <a:solidFill>
                  <a:schemeClr val="bg1"/>
                </a:solidFill>
                <a:latin typeface="Rubik Bold" pitchFamily="2" charset="-79"/>
                <a:cs typeface="Rubik Bold" pitchFamily="2" charset="-79"/>
              </a:rPr>
            </a:br>
            <a:r>
              <a:rPr lang="en-US" sz="6700" b="1">
                <a:solidFill>
                  <a:schemeClr val="bg1"/>
                </a:solidFill>
                <a:latin typeface="Rubik Bold" pitchFamily="2" charset="-79"/>
                <a:cs typeface="Rubik Bold" pitchFamily="2" charset="-79"/>
              </a:rPr>
              <a:t>SMALL CAPS GROW TO BECOME LARGE CAPS</a:t>
            </a:r>
          </a:p>
        </p:txBody>
      </p:sp>
      <p:sp>
        <p:nvSpPr>
          <p:cNvPr id="12" name="TextBox 11">
            <a:extLst>
              <a:ext uri="{FF2B5EF4-FFF2-40B4-BE49-F238E27FC236}">
                <a16:creationId xmlns:a16="http://schemas.microsoft.com/office/drawing/2014/main" id="{3A6AE347-FC38-24C6-9A56-886E39AF4ED8}"/>
              </a:ext>
            </a:extLst>
          </p:cNvPr>
          <p:cNvSpPr txBox="1"/>
          <p:nvPr/>
        </p:nvSpPr>
        <p:spPr>
          <a:xfrm>
            <a:off x="1147926" y="7586150"/>
            <a:ext cx="6802274" cy="2862322"/>
          </a:xfrm>
          <a:prstGeom prst="rect">
            <a:avLst/>
          </a:prstGeom>
          <a:noFill/>
        </p:spPr>
        <p:txBody>
          <a:bodyPr wrap="square" rtlCol="0">
            <a:spAutoFit/>
          </a:bodyPr>
          <a:lstStyle/>
          <a:p>
            <a:r>
              <a:rPr lang="en-US" sz="3000">
                <a:solidFill>
                  <a:schemeClr val="bg1"/>
                </a:solidFill>
                <a:latin typeface="Rubik Bold" pitchFamily="2" charset="-79"/>
                <a:cs typeface="Rubik Bold" pitchFamily="2" charset="-79"/>
              </a:rPr>
              <a:t>Nearly 50% of the small cap companies from 2017 have slipped into micro cap territory. This </a:t>
            </a:r>
            <a:r>
              <a:rPr lang="en-US" sz="3000" err="1">
                <a:solidFill>
                  <a:schemeClr val="bg1"/>
                </a:solidFill>
                <a:latin typeface="Rubik Bold" pitchFamily="2" charset="-79"/>
                <a:cs typeface="Rubik Bold" pitchFamily="2" charset="-79"/>
              </a:rPr>
              <a:t>highlighs</a:t>
            </a:r>
            <a:r>
              <a:rPr lang="en-US" sz="3000">
                <a:solidFill>
                  <a:schemeClr val="bg1"/>
                </a:solidFill>
                <a:latin typeface="Rubik Bold" pitchFamily="2" charset="-79"/>
                <a:cs typeface="Rubik Bold" pitchFamily="2" charset="-79"/>
              </a:rPr>
              <a:t> the importance of not just picking the right small caps, but also </a:t>
            </a:r>
            <a:r>
              <a:rPr lang="en-US" sz="3000" u="sng">
                <a:solidFill>
                  <a:schemeClr val="bg1"/>
                </a:solidFill>
                <a:latin typeface="Rubik Bold" pitchFamily="2" charset="-79"/>
                <a:cs typeface="Rubik Bold" pitchFamily="2" charset="-79"/>
              </a:rPr>
              <a:t>knowing what to avoid.</a:t>
            </a:r>
          </a:p>
        </p:txBody>
      </p:sp>
      <p:sp>
        <p:nvSpPr>
          <p:cNvPr id="13" name="TextBox 12">
            <a:extLst>
              <a:ext uri="{FF2B5EF4-FFF2-40B4-BE49-F238E27FC236}">
                <a16:creationId xmlns:a16="http://schemas.microsoft.com/office/drawing/2014/main" id="{CA4F21E5-76C0-6300-C5F3-85F02298E850}"/>
              </a:ext>
            </a:extLst>
          </p:cNvPr>
          <p:cNvSpPr txBox="1"/>
          <p:nvPr/>
        </p:nvSpPr>
        <p:spPr>
          <a:xfrm>
            <a:off x="15223957" y="12769851"/>
            <a:ext cx="8919411" cy="492443"/>
          </a:xfrm>
          <a:prstGeom prst="rect">
            <a:avLst/>
          </a:prstGeom>
          <a:noFill/>
        </p:spPr>
        <p:txBody>
          <a:bodyPr wrap="square">
            <a:spAutoFit/>
          </a:bodyPr>
          <a:lstStyle/>
          <a:p>
            <a:pPr algn="r"/>
            <a:r>
              <a:rPr lang="en-US" sz="1300">
                <a:latin typeface="Rubik Bold" pitchFamily="2" charset="-79"/>
                <a:cs typeface="Rubik Bold" pitchFamily="2" charset="-79"/>
              </a:rPr>
              <a:t>SOURCE: CATEGORY CLASSIFICATION AS PER AMFI EXCEPT FOR MICRO CAP | DATA AS ON DEC 31 2024.</a:t>
            </a:r>
            <a:br>
              <a:rPr lang="en-US" sz="1300">
                <a:latin typeface="Rubik Bold" pitchFamily="2" charset="-79"/>
                <a:cs typeface="Rubik Bold" pitchFamily="2" charset="-79"/>
              </a:rPr>
            </a:br>
            <a:r>
              <a:rPr lang="en-US" sz="1300">
                <a:latin typeface="Rubik Bold" pitchFamily="2" charset="-79"/>
                <a:cs typeface="Rubik Bold" pitchFamily="2" charset="-79"/>
              </a:rPr>
              <a:t>MICRO CAPS ARE COMPANIES  BEYOND THE TOP 500 LISTED COMPANIES BY MARKET CAP</a:t>
            </a:r>
          </a:p>
        </p:txBody>
      </p:sp>
      <p:sp>
        <p:nvSpPr>
          <p:cNvPr id="5" name="TextBox 4">
            <a:extLst>
              <a:ext uri="{FF2B5EF4-FFF2-40B4-BE49-F238E27FC236}">
                <a16:creationId xmlns:a16="http://schemas.microsoft.com/office/drawing/2014/main" id="{8A7E4235-9FD6-8B7A-4CAB-C1AF29B20179}"/>
              </a:ext>
            </a:extLst>
          </p:cNvPr>
          <p:cNvSpPr txBox="1"/>
          <p:nvPr/>
        </p:nvSpPr>
        <p:spPr>
          <a:xfrm>
            <a:off x="199292" y="13028656"/>
            <a:ext cx="7801708" cy="477054"/>
          </a:xfrm>
          <a:prstGeom prst="rect">
            <a:avLst/>
          </a:prstGeom>
          <a:noFill/>
        </p:spPr>
        <p:txBody>
          <a:bodyPr wrap="square" rtlCol="0">
            <a:spAutoFit/>
          </a:bodyPr>
          <a:lstStyle/>
          <a:p>
            <a:r>
              <a:rPr lang="fr-FR" sz="2500" b="1">
                <a:solidFill>
                  <a:schemeClr val="bg1"/>
                </a:solidFill>
                <a:latin typeface="Rubik Bold" pitchFamily="2" charset="-79"/>
                <a:cs typeface="Rubik Bold" pitchFamily="2" charset="-79"/>
              </a:rPr>
              <a:t>BAJAJ FINSERV ASSET MANAGEMENT LIMITED</a:t>
            </a:r>
            <a:endParaRPr lang="en-US" sz="2500" b="1">
              <a:solidFill>
                <a:schemeClr val="bg1"/>
              </a:solidFill>
              <a:latin typeface="Rubik Bold" pitchFamily="2" charset="-79"/>
              <a:cs typeface="Rubik Bold" pitchFamily="2" charset="-79"/>
            </a:endParaRPr>
          </a:p>
        </p:txBody>
      </p:sp>
      <p:pic>
        <p:nvPicPr>
          <p:cNvPr id="7" name="Picture 6" descr="A blue and black sign with white text&#10;&#10;AI-generated content may be incorrect.">
            <a:extLst>
              <a:ext uri="{FF2B5EF4-FFF2-40B4-BE49-F238E27FC236}">
                <a16:creationId xmlns:a16="http://schemas.microsoft.com/office/drawing/2014/main" id="{B9C354A5-918F-0172-68FC-6C11657CF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364435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white text&#10;&#10;AI-generated content may be incorrect.">
            <a:extLst>
              <a:ext uri="{FF2B5EF4-FFF2-40B4-BE49-F238E27FC236}">
                <a16:creationId xmlns:a16="http://schemas.microsoft.com/office/drawing/2014/main" id="{AF677A45-A149-3B46-6141-4A403A2A887C}"/>
              </a:ext>
            </a:extLst>
          </p:cNvPr>
          <p:cNvPicPr>
            <a:picLocks noChangeAspect="1"/>
          </p:cNvPicPr>
          <p:nvPr/>
        </p:nvPicPr>
        <p:blipFill>
          <a:blip r:embed="rId2"/>
          <a:stretch>
            <a:fillRect/>
          </a:stretch>
        </p:blipFill>
        <p:spPr>
          <a:xfrm>
            <a:off x="-1" y="446"/>
            <a:ext cx="24383213" cy="13715554"/>
          </a:xfrm>
          <a:prstGeom prst="rect">
            <a:avLst/>
          </a:prstGeom>
        </p:spPr>
      </p:pic>
      <p:sp>
        <p:nvSpPr>
          <p:cNvPr id="5" name="TextBox 4">
            <a:extLst>
              <a:ext uri="{FF2B5EF4-FFF2-40B4-BE49-F238E27FC236}">
                <a16:creationId xmlns:a16="http://schemas.microsoft.com/office/drawing/2014/main" id="{A60BD969-3ECA-FC58-958A-0C4EB6BBE5C7}"/>
              </a:ext>
            </a:extLst>
          </p:cNvPr>
          <p:cNvSpPr txBox="1"/>
          <p:nvPr/>
        </p:nvSpPr>
        <p:spPr>
          <a:xfrm>
            <a:off x="199292" y="13028656"/>
            <a:ext cx="7834365" cy="477054"/>
          </a:xfrm>
          <a:prstGeom prst="rect">
            <a:avLst/>
          </a:prstGeom>
          <a:noFill/>
        </p:spPr>
        <p:txBody>
          <a:bodyPr wrap="square" rtlCol="0">
            <a:spAutoFit/>
          </a:bodyPr>
          <a:lstStyle/>
          <a:p>
            <a:r>
              <a:rPr lang="fr-FR" sz="2500" b="1">
                <a:solidFill>
                  <a:schemeClr val="bg1"/>
                </a:solidFill>
                <a:latin typeface="Rubik Bold" pitchFamily="2" charset="-79"/>
                <a:cs typeface="Rubik Bold" pitchFamily="2" charset="-79"/>
              </a:rPr>
              <a:t>BAJAJ FINSERV ASSET MANAGEMENT LIMITED</a:t>
            </a:r>
            <a:endParaRPr lang="en-US" sz="2500" b="1">
              <a:solidFill>
                <a:schemeClr val="bg1"/>
              </a:solidFill>
              <a:latin typeface="Rubik Bold" pitchFamily="2" charset="-79"/>
              <a:cs typeface="Rubik Bold" pitchFamily="2" charset="-79"/>
            </a:endParaRPr>
          </a:p>
        </p:txBody>
      </p:sp>
      <p:pic>
        <p:nvPicPr>
          <p:cNvPr id="6" name="Graphic 5">
            <a:extLst>
              <a:ext uri="{FF2B5EF4-FFF2-40B4-BE49-F238E27FC236}">
                <a16:creationId xmlns:a16="http://schemas.microsoft.com/office/drawing/2014/main" id="{9BCD7A94-F543-B5B4-96E5-5176D7FE6B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Tree>
    <p:extLst>
      <p:ext uri="{BB962C8B-B14F-4D97-AF65-F5344CB8AC3E}">
        <p14:creationId xmlns:p14="http://schemas.microsoft.com/office/powerpoint/2010/main" val="135822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w of columns with blue text&#10;&#10;AI-generated content may be incorrect.">
            <a:extLst>
              <a:ext uri="{FF2B5EF4-FFF2-40B4-BE49-F238E27FC236}">
                <a16:creationId xmlns:a16="http://schemas.microsoft.com/office/drawing/2014/main" id="{50B772C2-F155-A1C6-7703-F63AC8E6A010}"/>
              </a:ext>
            </a:extLst>
          </p:cNvPr>
          <p:cNvPicPr>
            <a:picLocks noChangeAspect="1"/>
          </p:cNvPicPr>
          <p:nvPr/>
        </p:nvPicPr>
        <p:blipFill>
          <a:blip r:embed="rId2"/>
          <a:stretch>
            <a:fillRect/>
          </a:stretch>
        </p:blipFill>
        <p:spPr>
          <a:xfrm>
            <a:off x="-1" y="446"/>
            <a:ext cx="24383213" cy="13715554"/>
          </a:xfrm>
          <a:prstGeom prst="rect">
            <a:avLst/>
          </a:prstGeom>
        </p:spPr>
      </p:pic>
      <p:sp>
        <p:nvSpPr>
          <p:cNvPr id="6" name="TextBox 5">
            <a:extLst>
              <a:ext uri="{FF2B5EF4-FFF2-40B4-BE49-F238E27FC236}">
                <a16:creationId xmlns:a16="http://schemas.microsoft.com/office/drawing/2014/main" id="{166C4271-5811-B6B4-FEB1-CA9D40AA3CCC}"/>
              </a:ext>
            </a:extLst>
          </p:cNvPr>
          <p:cNvSpPr txBox="1"/>
          <p:nvPr/>
        </p:nvSpPr>
        <p:spPr>
          <a:xfrm>
            <a:off x="381000" y="2044116"/>
            <a:ext cx="19146674" cy="1138773"/>
          </a:xfrm>
          <a:prstGeom prst="rect">
            <a:avLst/>
          </a:prstGeom>
          <a:noFill/>
        </p:spPr>
        <p:txBody>
          <a:bodyPr wrap="square" rtlCol="0">
            <a:spAutoFit/>
          </a:bodyPr>
          <a:lstStyle/>
          <a:p>
            <a:pPr>
              <a:spcAft>
                <a:spcPts val="100"/>
              </a:spcAft>
            </a:pPr>
            <a:r>
              <a:rPr lang="en-US" sz="6800" b="1">
                <a:solidFill>
                  <a:srgbClr val="0641BF"/>
                </a:solidFill>
                <a:latin typeface="Rubik" pitchFamily="2" charset="-79"/>
                <a:cs typeface="Rubik" pitchFamily="2" charset="-79"/>
              </a:rPr>
              <a:t>5 PILLARS OF OUR APPROACH</a:t>
            </a:r>
          </a:p>
        </p:txBody>
      </p:sp>
      <p:sp>
        <p:nvSpPr>
          <p:cNvPr id="7" name="TextBox 6">
            <a:extLst>
              <a:ext uri="{FF2B5EF4-FFF2-40B4-BE49-F238E27FC236}">
                <a16:creationId xmlns:a16="http://schemas.microsoft.com/office/drawing/2014/main" id="{20440F9A-6C84-65D0-12F5-881A23011479}"/>
              </a:ext>
            </a:extLst>
          </p:cNvPr>
          <p:cNvSpPr txBox="1"/>
          <p:nvPr/>
        </p:nvSpPr>
        <p:spPr>
          <a:xfrm>
            <a:off x="1929836" y="3598812"/>
            <a:ext cx="2184964" cy="461665"/>
          </a:xfrm>
          <a:prstGeom prst="rect">
            <a:avLst/>
          </a:prstGeom>
          <a:noFill/>
        </p:spPr>
        <p:txBody>
          <a:bodyPr wrap="square" rtlCol="0">
            <a:spAutoFit/>
          </a:bodyPr>
          <a:lstStyle/>
          <a:p>
            <a:r>
              <a:rPr lang="en-US" sz="2400" b="1">
                <a:cs typeface="Rubik Medium" pitchFamily="2" charset="-79"/>
              </a:rPr>
              <a:t>QUALITY</a:t>
            </a:r>
          </a:p>
        </p:txBody>
      </p:sp>
      <p:sp>
        <p:nvSpPr>
          <p:cNvPr id="9" name="TextBox 8">
            <a:extLst>
              <a:ext uri="{FF2B5EF4-FFF2-40B4-BE49-F238E27FC236}">
                <a16:creationId xmlns:a16="http://schemas.microsoft.com/office/drawing/2014/main" id="{42064532-FD3D-065B-38D3-F4867E4265A9}"/>
              </a:ext>
            </a:extLst>
          </p:cNvPr>
          <p:cNvSpPr txBox="1"/>
          <p:nvPr/>
        </p:nvSpPr>
        <p:spPr>
          <a:xfrm>
            <a:off x="6400236" y="3598812"/>
            <a:ext cx="2184964" cy="461665"/>
          </a:xfrm>
          <a:prstGeom prst="rect">
            <a:avLst/>
          </a:prstGeom>
          <a:noFill/>
        </p:spPr>
        <p:txBody>
          <a:bodyPr wrap="square" rtlCol="0">
            <a:spAutoFit/>
          </a:bodyPr>
          <a:lstStyle/>
          <a:p>
            <a:r>
              <a:rPr lang="en-US" sz="2400" b="1">
                <a:cs typeface="Rubik Medium" pitchFamily="2" charset="-79"/>
              </a:rPr>
              <a:t>GROWTH</a:t>
            </a:r>
          </a:p>
        </p:txBody>
      </p:sp>
      <p:sp>
        <p:nvSpPr>
          <p:cNvPr id="10" name="TextBox 9">
            <a:extLst>
              <a:ext uri="{FF2B5EF4-FFF2-40B4-BE49-F238E27FC236}">
                <a16:creationId xmlns:a16="http://schemas.microsoft.com/office/drawing/2014/main" id="{725E0596-CC0C-1005-8796-9108EB2C99E8}"/>
              </a:ext>
            </a:extLst>
          </p:cNvPr>
          <p:cNvSpPr txBox="1"/>
          <p:nvPr/>
        </p:nvSpPr>
        <p:spPr>
          <a:xfrm>
            <a:off x="11226236" y="3598812"/>
            <a:ext cx="3150164" cy="830997"/>
          </a:xfrm>
          <a:prstGeom prst="rect">
            <a:avLst/>
          </a:prstGeom>
          <a:noFill/>
        </p:spPr>
        <p:txBody>
          <a:bodyPr wrap="square" rtlCol="0">
            <a:spAutoFit/>
          </a:bodyPr>
          <a:lstStyle/>
          <a:p>
            <a:r>
              <a:rPr lang="en-US" sz="2400" b="1">
                <a:cs typeface="Rubik Medium" pitchFamily="2" charset="-79"/>
              </a:rPr>
              <a:t>UNDERVALUED </a:t>
            </a:r>
          </a:p>
          <a:p>
            <a:r>
              <a:rPr lang="en-US" sz="2400" b="1">
                <a:cs typeface="Rubik Medium" pitchFamily="2" charset="-79"/>
              </a:rPr>
              <a:t>OPPORTUNITIES</a:t>
            </a:r>
          </a:p>
        </p:txBody>
      </p:sp>
      <p:sp>
        <p:nvSpPr>
          <p:cNvPr id="11" name="TextBox 10">
            <a:extLst>
              <a:ext uri="{FF2B5EF4-FFF2-40B4-BE49-F238E27FC236}">
                <a16:creationId xmlns:a16="http://schemas.microsoft.com/office/drawing/2014/main" id="{201F0853-F437-E539-F3E3-286769C2CEBB}"/>
              </a:ext>
            </a:extLst>
          </p:cNvPr>
          <p:cNvSpPr txBox="1"/>
          <p:nvPr/>
        </p:nvSpPr>
        <p:spPr>
          <a:xfrm>
            <a:off x="16026836" y="3598812"/>
            <a:ext cx="3150164" cy="461665"/>
          </a:xfrm>
          <a:prstGeom prst="rect">
            <a:avLst/>
          </a:prstGeom>
          <a:noFill/>
        </p:spPr>
        <p:txBody>
          <a:bodyPr wrap="square" rtlCol="0">
            <a:spAutoFit/>
          </a:bodyPr>
          <a:lstStyle/>
          <a:p>
            <a:r>
              <a:rPr lang="en-US" sz="2400" b="1">
                <a:cs typeface="Rubik Medium" pitchFamily="2" charset="-79"/>
              </a:rPr>
              <a:t>LEADERSHIP</a:t>
            </a:r>
          </a:p>
        </p:txBody>
      </p:sp>
      <p:sp>
        <p:nvSpPr>
          <p:cNvPr id="12" name="TextBox 11">
            <a:extLst>
              <a:ext uri="{FF2B5EF4-FFF2-40B4-BE49-F238E27FC236}">
                <a16:creationId xmlns:a16="http://schemas.microsoft.com/office/drawing/2014/main" id="{958281BB-C26D-FC2F-382E-DAFFFA694985}"/>
              </a:ext>
            </a:extLst>
          </p:cNvPr>
          <p:cNvSpPr txBox="1"/>
          <p:nvPr/>
        </p:nvSpPr>
        <p:spPr>
          <a:xfrm>
            <a:off x="20802036" y="3598812"/>
            <a:ext cx="3150164" cy="461665"/>
          </a:xfrm>
          <a:prstGeom prst="rect">
            <a:avLst/>
          </a:prstGeom>
          <a:noFill/>
        </p:spPr>
        <p:txBody>
          <a:bodyPr wrap="square" rtlCol="0">
            <a:spAutoFit/>
          </a:bodyPr>
          <a:lstStyle/>
          <a:p>
            <a:r>
              <a:rPr lang="en-US" sz="2400" b="1">
                <a:cs typeface="Rubik Medium" pitchFamily="2" charset="-79"/>
              </a:rPr>
              <a:t>GOVERNANCE</a:t>
            </a:r>
          </a:p>
        </p:txBody>
      </p:sp>
      <p:sp>
        <p:nvSpPr>
          <p:cNvPr id="4" name="TextBox 3">
            <a:extLst>
              <a:ext uri="{FF2B5EF4-FFF2-40B4-BE49-F238E27FC236}">
                <a16:creationId xmlns:a16="http://schemas.microsoft.com/office/drawing/2014/main" id="{4FBC3ECE-5FB9-7143-31F3-2422F72378F1}"/>
              </a:ext>
            </a:extLst>
          </p:cNvPr>
          <p:cNvSpPr txBox="1"/>
          <p:nvPr/>
        </p:nvSpPr>
        <p:spPr>
          <a:xfrm>
            <a:off x="1674656" y="5002309"/>
            <a:ext cx="2440144" cy="3416320"/>
          </a:xfrm>
          <a:prstGeom prst="rect">
            <a:avLst/>
          </a:prstGeom>
          <a:noFill/>
        </p:spPr>
        <p:txBody>
          <a:bodyPr wrap="square" rtlCol="0">
            <a:spAutoFit/>
          </a:bodyPr>
          <a:lstStyle/>
          <a:p>
            <a:r>
              <a:rPr lang="en-US" sz="2400" b="1">
                <a:cs typeface="Rubik Medium" pitchFamily="2" charset="-79"/>
              </a:rPr>
              <a:t>Sound fundamentals</a:t>
            </a:r>
          </a:p>
          <a:p>
            <a:endParaRPr lang="en-US" sz="2400" b="1">
              <a:cs typeface="Rubik Medium" pitchFamily="2" charset="-79"/>
            </a:endParaRPr>
          </a:p>
          <a:p>
            <a:r>
              <a:rPr lang="en-US" sz="2400" b="1">
                <a:cs typeface="Rubik Medium" pitchFamily="2" charset="-79"/>
              </a:rPr>
              <a:t>Consistent earnings</a:t>
            </a:r>
          </a:p>
          <a:p>
            <a:endParaRPr lang="en-US" sz="2400" b="1">
              <a:cs typeface="Rubik Medium" pitchFamily="2" charset="-79"/>
            </a:endParaRPr>
          </a:p>
          <a:p>
            <a:r>
              <a:rPr lang="en-US" sz="2400" b="1">
                <a:cs typeface="Rubik Medium" pitchFamily="2" charset="-79"/>
              </a:rPr>
              <a:t>Sustainable competitive advantages</a:t>
            </a:r>
          </a:p>
        </p:txBody>
      </p:sp>
      <p:sp>
        <p:nvSpPr>
          <p:cNvPr id="8" name="TextBox 7">
            <a:extLst>
              <a:ext uri="{FF2B5EF4-FFF2-40B4-BE49-F238E27FC236}">
                <a16:creationId xmlns:a16="http://schemas.microsoft.com/office/drawing/2014/main" id="{FA1DE7F4-CCBB-DDB2-1629-3798996CB3F4}"/>
              </a:ext>
            </a:extLst>
          </p:cNvPr>
          <p:cNvSpPr txBox="1"/>
          <p:nvPr/>
        </p:nvSpPr>
        <p:spPr>
          <a:xfrm>
            <a:off x="6145056" y="5002309"/>
            <a:ext cx="2184964" cy="3416320"/>
          </a:xfrm>
          <a:prstGeom prst="rect">
            <a:avLst/>
          </a:prstGeom>
          <a:noFill/>
        </p:spPr>
        <p:txBody>
          <a:bodyPr wrap="square" rtlCol="0">
            <a:spAutoFit/>
          </a:bodyPr>
          <a:lstStyle/>
          <a:p>
            <a:r>
              <a:rPr lang="en-US" sz="2400" b="1">
                <a:cs typeface="Rubik Medium" pitchFamily="2" charset="-79"/>
              </a:rPr>
              <a:t>Long-term vision</a:t>
            </a:r>
          </a:p>
          <a:p>
            <a:endParaRPr lang="en-US" sz="2400" b="1">
              <a:cs typeface="Rubik Medium" pitchFamily="2" charset="-79"/>
            </a:endParaRPr>
          </a:p>
          <a:p>
            <a:r>
              <a:rPr lang="en-US" sz="2400" b="1">
                <a:cs typeface="Rubik Medium" pitchFamily="2" charset="-79"/>
              </a:rPr>
              <a:t>Long growth runway </a:t>
            </a:r>
          </a:p>
          <a:p>
            <a:endParaRPr lang="en-US" sz="2400" b="1">
              <a:cs typeface="Rubik Medium" pitchFamily="2" charset="-79"/>
            </a:endParaRPr>
          </a:p>
          <a:p>
            <a:r>
              <a:rPr lang="en-US" sz="2400" b="1">
                <a:cs typeface="Rubik Medium" pitchFamily="2" charset="-79"/>
              </a:rPr>
              <a:t>Sustainable business models</a:t>
            </a:r>
          </a:p>
        </p:txBody>
      </p:sp>
      <p:sp>
        <p:nvSpPr>
          <p:cNvPr id="13" name="TextBox 12">
            <a:extLst>
              <a:ext uri="{FF2B5EF4-FFF2-40B4-BE49-F238E27FC236}">
                <a16:creationId xmlns:a16="http://schemas.microsoft.com/office/drawing/2014/main" id="{7B7EEB6C-1FBD-4713-77E0-9A0920FD45D3}"/>
              </a:ext>
            </a:extLst>
          </p:cNvPr>
          <p:cNvSpPr txBox="1"/>
          <p:nvPr/>
        </p:nvSpPr>
        <p:spPr>
          <a:xfrm>
            <a:off x="10971056" y="5002308"/>
            <a:ext cx="2695517" cy="4283883"/>
          </a:xfrm>
          <a:prstGeom prst="rect">
            <a:avLst/>
          </a:prstGeom>
          <a:noFill/>
        </p:spPr>
        <p:txBody>
          <a:bodyPr wrap="square" rtlCol="0">
            <a:spAutoFit/>
          </a:bodyPr>
          <a:lstStyle/>
          <a:p>
            <a:r>
              <a:rPr lang="en-US" sz="2400" b="1">
                <a:cs typeface="Rubik Medium" pitchFamily="2" charset="-79"/>
              </a:rPr>
              <a:t>Stocks trading below their intrinsic values</a:t>
            </a:r>
          </a:p>
          <a:p>
            <a:endParaRPr lang="en-US" sz="2400" b="1">
              <a:cs typeface="Rubik Medium" pitchFamily="2" charset="-79"/>
            </a:endParaRPr>
          </a:p>
          <a:p>
            <a:r>
              <a:rPr lang="en-US" sz="2400" b="1">
                <a:cs typeface="Rubik Medium" pitchFamily="2" charset="-79"/>
              </a:rPr>
              <a:t>Strong fundamentals but temporary mispricing</a:t>
            </a:r>
          </a:p>
          <a:p>
            <a:endParaRPr lang="en-US" sz="2400" b="1">
              <a:cs typeface="Rubik Medium" pitchFamily="2" charset="-79"/>
            </a:endParaRPr>
          </a:p>
          <a:p>
            <a:r>
              <a:rPr lang="en-US" sz="2400" b="1">
                <a:cs typeface="Rubik Medium" pitchFamily="2" charset="-79"/>
              </a:rPr>
              <a:t>Turnaround businesses</a:t>
            </a:r>
          </a:p>
        </p:txBody>
      </p:sp>
      <p:sp>
        <p:nvSpPr>
          <p:cNvPr id="14" name="TextBox 13">
            <a:extLst>
              <a:ext uri="{FF2B5EF4-FFF2-40B4-BE49-F238E27FC236}">
                <a16:creationId xmlns:a16="http://schemas.microsoft.com/office/drawing/2014/main" id="{87BA2BE5-8052-A29F-0F48-EC73B1923C46}"/>
              </a:ext>
            </a:extLst>
          </p:cNvPr>
          <p:cNvSpPr txBox="1"/>
          <p:nvPr/>
        </p:nvSpPr>
        <p:spPr>
          <a:xfrm>
            <a:off x="15771656" y="5002308"/>
            <a:ext cx="2695516" cy="3416320"/>
          </a:xfrm>
          <a:prstGeom prst="rect">
            <a:avLst/>
          </a:prstGeom>
          <a:noFill/>
        </p:spPr>
        <p:txBody>
          <a:bodyPr wrap="square" rtlCol="0">
            <a:spAutoFit/>
          </a:bodyPr>
          <a:lstStyle/>
          <a:p>
            <a:r>
              <a:rPr lang="en-US" sz="2400" b="1">
                <a:cs typeface="Rubik Medium" pitchFamily="2" charset="-79"/>
              </a:rPr>
              <a:t>Emerging category leaders</a:t>
            </a:r>
          </a:p>
          <a:p>
            <a:endParaRPr lang="en-US" sz="2400" b="1">
              <a:cs typeface="Rubik Medium" pitchFamily="2" charset="-79"/>
            </a:endParaRPr>
          </a:p>
          <a:p>
            <a:r>
              <a:rPr lang="en-US" sz="2400" b="1">
                <a:cs typeface="Rubik Medium" pitchFamily="2" charset="-79"/>
              </a:rPr>
              <a:t>Dominant in niche segments</a:t>
            </a:r>
          </a:p>
          <a:p>
            <a:endParaRPr lang="en-US" sz="2400" b="1">
              <a:cs typeface="Rubik Medium" pitchFamily="2" charset="-79"/>
            </a:endParaRPr>
          </a:p>
          <a:p>
            <a:r>
              <a:rPr lang="en-US" sz="2400" b="1">
                <a:cs typeface="Rubik Medium" pitchFamily="2" charset="-79"/>
              </a:rPr>
              <a:t>High market share in</a:t>
            </a:r>
          </a:p>
          <a:p>
            <a:r>
              <a:rPr lang="en-US" sz="2400" b="1">
                <a:cs typeface="Rubik Medium" pitchFamily="2" charset="-79"/>
              </a:rPr>
              <a:t>micro segments</a:t>
            </a:r>
          </a:p>
        </p:txBody>
      </p:sp>
      <p:sp>
        <p:nvSpPr>
          <p:cNvPr id="15" name="TextBox 14">
            <a:extLst>
              <a:ext uri="{FF2B5EF4-FFF2-40B4-BE49-F238E27FC236}">
                <a16:creationId xmlns:a16="http://schemas.microsoft.com/office/drawing/2014/main" id="{F6588FDF-C9B9-54C7-D561-9DAEA03B95CD}"/>
              </a:ext>
            </a:extLst>
          </p:cNvPr>
          <p:cNvSpPr txBox="1"/>
          <p:nvPr/>
        </p:nvSpPr>
        <p:spPr>
          <a:xfrm>
            <a:off x="20546856" y="5002309"/>
            <a:ext cx="2516344" cy="3785652"/>
          </a:xfrm>
          <a:prstGeom prst="rect">
            <a:avLst/>
          </a:prstGeom>
          <a:noFill/>
        </p:spPr>
        <p:txBody>
          <a:bodyPr wrap="square" rtlCol="0">
            <a:spAutoFit/>
          </a:bodyPr>
          <a:lstStyle/>
          <a:p>
            <a:r>
              <a:rPr lang="en-US" sz="2400" b="1">
                <a:cs typeface="Rubik Medium" pitchFamily="2" charset="-79"/>
              </a:rPr>
              <a:t>Transparent practices</a:t>
            </a:r>
          </a:p>
          <a:p>
            <a:endParaRPr lang="en-US" sz="2400" b="1">
              <a:cs typeface="Rubik Medium" pitchFamily="2" charset="-79"/>
            </a:endParaRPr>
          </a:p>
          <a:p>
            <a:r>
              <a:rPr lang="en-US" sz="2400" b="1">
                <a:cs typeface="Rubik Medium" pitchFamily="2" charset="-79"/>
              </a:rPr>
              <a:t>Aligned promoter interests</a:t>
            </a:r>
          </a:p>
          <a:p>
            <a:endParaRPr lang="en-US" sz="2400" b="1">
              <a:cs typeface="Rubik Medium" pitchFamily="2" charset="-79"/>
            </a:endParaRPr>
          </a:p>
          <a:p>
            <a:r>
              <a:rPr lang="en-US" sz="2400" b="1">
                <a:cs typeface="Rubik Medium" pitchFamily="2" charset="-79"/>
              </a:rPr>
              <a:t>Run by seasoned managements</a:t>
            </a:r>
          </a:p>
        </p:txBody>
      </p:sp>
      <p:pic>
        <p:nvPicPr>
          <p:cNvPr id="18" name="Picture 17" descr="A blue and black sign with white text&#10;&#10;AI-generated content may be incorrect.">
            <a:extLst>
              <a:ext uri="{FF2B5EF4-FFF2-40B4-BE49-F238E27FC236}">
                <a16:creationId xmlns:a16="http://schemas.microsoft.com/office/drawing/2014/main" id="{2A6DD1A8-097A-BE6F-AC15-7DD71B28C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
        <p:nvSpPr>
          <p:cNvPr id="2" name="TextBox 1">
            <a:extLst>
              <a:ext uri="{FF2B5EF4-FFF2-40B4-BE49-F238E27FC236}">
                <a16:creationId xmlns:a16="http://schemas.microsoft.com/office/drawing/2014/main" id="{DC0264F4-CB83-6A72-B784-7741266831ED}"/>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chemeClr val="bg1"/>
                </a:solidFill>
                <a:latin typeface="Rubik" pitchFamily="2" charset="-79"/>
                <a:cs typeface="Rubik" pitchFamily="2" charset="-79"/>
              </a:rPr>
              <a:t>BAJAJ FINSERV ASSET MANAGEMENT LIMITED</a:t>
            </a:r>
            <a:endParaRPr lang="en-US" sz="2500" b="1" dirty="0">
              <a:solidFill>
                <a:schemeClr val="bg1"/>
              </a:solidFill>
              <a:latin typeface="Rubik" pitchFamily="2" charset="-79"/>
              <a:cs typeface="Rubik" pitchFamily="2" charset="-79"/>
            </a:endParaRPr>
          </a:p>
        </p:txBody>
      </p:sp>
    </p:spTree>
    <p:extLst>
      <p:ext uri="{BB962C8B-B14F-4D97-AF65-F5344CB8AC3E}">
        <p14:creationId xmlns:p14="http://schemas.microsoft.com/office/powerpoint/2010/main" val="339575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alendar&#10;&#10;AI-generated content may be incorrect.">
            <a:extLst>
              <a:ext uri="{FF2B5EF4-FFF2-40B4-BE49-F238E27FC236}">
                <a16:creationId xmlns:a16="http://schemas.microsoft.com/office/drawing/2014/main" id="{2D44EEA8-EB59-E2C8-8FCF-415A157CC9B7}"/>
              </a:ext>
            </a:extLst>
          </p:cNvPr>
          <p:cNvPicPr>
            <a:picLocks noChangeAspect="1"/>
          </p:cNvPicPr>
          <p:nvPr/>
        </p:nvPicPr>
        <p:blipFill>
          <a:blip r:embed="rId2"/>
          <a:stretch>
            <a:fillRect/>
          </a:stretch>
        </p:blipFill>
        <p:spPr>
          <a:xfrm>
            <a:off x="0" y="0"/>
            <a:ext cx="24383213" cy="13715554"/>
          </a:xfrm>
          <a:prstGeom prst="rect">
            <a:avLst/>
          </a:prstGeom>
        </p:spPr>
      </p:pic>
      <p:sp>
        <p:nvSpPr>
          <p:cNvPr id="2" name="TextBox 1">
            <a:extLst>
              <a:ext uri="{FF2B5EF4-FFF2-40B4-BE49-F238E27FC236}">
                <a16:creationId xmlns:a16="http://schemas.microsoft.com/office/drawing/2014/main" id="{52D913B2-8EC2-EFC3-1E46-98012DF53721}"/>
              </a:ext>
            </a:extLst>
          </p:cNvPr>
          <p:cNvSpPr txBox="1"/>
          <p:nvPr/>
        </p:nvSpPr>
        <p:spPr>
          <a:xfrm>
            <a:off x="764078" y="2011778"/>
            <a:ext cx="15481228" cy="1123384"/>
          </a:xfrm>
          <a:prstGeom prst="rect">
            <a:avLst/>
          </a:prstGeom>
        </p:spPr>
        <p:txBody>
          <a:bodyPr wrap="square" rtlCol="0">
            <a:spAutoFit/>
          </a:bodyPr>
          <a:lstStyle/>
          <a:p>
            <a:pPr>
              <a:spcAft>
                <a:spcPts val="100"/>
              </a:spcAft>
            </a:pPr>
            <a:r>
              <a:rPr lang="en-US" sz="6700" b="1">
                <a:solidFill>
                  <a:schemeClr val="bg1"/>
                </a:solidFill>
                <a:latin typeface="Rubik" pitchFamily="2" charset="-79"/>
                <a:cs typeface="Rubik" pitchFamily="2" charset="-79"/>
              </a:rPr>
              <a:t>RISK-PRUDENT, NOT RISK-AVERSE</a:t>
            </a:r>
          </a:p>
        </p:txBody>
      </p:sp>
      <p:sp>
        <p:nvSpPr>
          <p:cNvPr id="5" name="TextBox 4">
            <a:extLst>
              <a:ext uri="{FF2B5EF4-FFF2-40B4-BE49-F238E27FC236}">
                <a16:creationId xmlns:a16="http://schemas.microsoft.com/office/drawing/2014/main" id="{F7D50D61-6D51-43E1-64FC-7B5D8D78E70D}"/>
              </a:ext>
            </a:extLst>
          </p:cNvPr>
          <p:cNvSpPr txBox="1"/>
          <p:nvPr/>
        </p:nvSpPr>
        <p:spPr>
          <a:xfrm>
            <a:off x="764078" y="2944690"/>
            <a:ext cx="21342118" cy="784830"/>
          </a:xfrm>
          <a:prstGeom prst="rect">
            <a:avLst/>
          </a:prstGeom>
          <a:noFill/>
        </p:spPr>
        <p:txBody>
          <a:bodyPr wrap="square" rtlCol="0">
            <a:spAutoFit/>
          </a:bodyPr>
          <a:lstStyle/>
          <a:p>
            <a:pPr>
              <a:spcAft>
                <a:spcPts val="100"/>
              </a:spcAft>
            </a:pPr>
            <a:r>
              <a:rPr lang="en-US" sz="4500" b="1">
                <a:solidFill>
                  <a:schemeClr val="bg1"/>
                </a:solidFill>
                <a:latin typeface="Rubik" pitchFamily="2" charset="-79"/>
                <a:cs typeface="Rubik" pitchFamily="2" charset="-79"/>
              </a:rPr>
              <a:t>Fund’s approach to mitigating risks and unlocking growth in small caps</a:t>
            </a:r>
          </a:p>
        </p:txBody>
      </p:sp>
      <p:sp>
        <p:nvSpPr>
          <p:cNvPr id="6" name="TextBox 5">
            <a:extLst>
              <a:ext uri="{FF2B5EF4-FFF2-40B4-BE49-F238E27FC236}">
                <a16:creationId xmlns:a16="http://schemas.microsoft.com/office/drawing/2014/main" id="{EE8A2A8A-3875-8A5E-FF34-34313EEC8E51}"/>
              </a:ext>
            </a:extLst>
          </p:cNvPr>
          <p:cNvSpPr txBox="1"/>
          <p:nvPr/>
        </p:nvSpPr>
        <p:spPr>
          <a:xfrm>
            <a:off x="785467" y="4029536"/>
            <a:ext cx="2872133" cy="632895"/>
          </a:xfrm>
          <a:prstGeom prst="rect">
            <a:avLst/>
          </a:prstGeom>
          <a:noFill/>
        </p:spPr>
        <p:txBody>
          <a:bodyPr wrap="square" rtlCol="0">
            <a:spAutoFit/>
          </a:bodyPr>
          <a:lstStyle/>
          <a:p>
            <a:pPr>
              <a:spcAft>
                <a:spcPts val="100"/>
              </a:spcAft>
            </a:pPr>
            <a:r>
              <a:rPr lang="en-US" sz="3500" b="1">
                <a:solidFill>
                  <a:srgbClr val="0641BF"/>
                </a:solidFill>
                <a:cs typeface="Rubik Bold" pitchFamily="2" charset="-79"/>
              </a:rPr>
              <a:t>RISK</a:t>
            </a:r>
          </a:p>
        </p:txBody>
      </p:sp>
      <p:sp>
        <p:nvSpPr>
          <p:cNvPr id="7" name="TextBox 6">
            <a:extLst>
              <a:ext uri="{FF2B5EF4-FFF2-40B4-BE49-F238E27FC236}">
                <a16:creationId xmlns:a16="http://schemas.microsoft.com/office/drawing/2014/main" id="{E975F264-CD0B-1990-04B1-D0D93B9DFC96}"/>
              </a:ext>
            </a:extLst>
          </p:cNvPr>
          <p:cNvSpPr txBox="1"/>
          <p:nvPr/>
        </p:nvSpPr>
        <p:spPr>
          <a:xfrm>
            <a:off x="6801257" y="4029536"/>
            <a:ext cx="6240975" cy="630942"/>
          </a:xfrm>
          <a:prstGeom prst="rect">
            <a:avLst/>
          </a:prstGeom>
          <a:noFill/>
        </p:spPr>
        <p:txBody>
          <a:bodyPr wrap="square" rtlCol="0">
            <a:spAutoFit/>
          </a:bodyPr>
          <a:lstStyle/>
          <a:p>
            <a:pPr>
              <a:spcAft>
                <a:spcPts val="100"/>
              </a:spcAft>
            </a:pPr>
            <a:r>
              <a:rPr lang="en-US" sz="3500" b="1">
                <a:solidFill>
                  <a:srgbClr val="0641BF"/>
                </a:solidFill>
                <a:cs typeface="Rubik Bold" pitchFamily="2" charset="-79"/>
              </a:rPr>
              <a:t>HOW IT AFFECTS INVESTORS</a:t>
            </a:r>
          </a:p>
        </p:txBody>
      </p:sp>
      <p:sp>
        <p:nvSpPr>
          <p:cNvPr id="8" name="TextBox 7">
            <a:extLst>
              <a:ext uri="{FF2B5EF4-FFF2-40B4-BE49-F238E27FC236}">
                <a16:creationId xmlns:a16="http://schemas.microsoft.com/office/drawing/2014/main" id="{7F2AE669-0408-BEA4-920A-5F64641A9C50}"/>
              </a:ext>
            </a:extLst>
          </p:cNvPr>
          <p:cNvSpPr txBox="1"/>
          <p:nvPr/>
        </p:nvSpPr>
        <p:spPr>
          <a:xfrm>
            <a:off x="14862415" y="4029537"/>
            <a:ext cx="8358532" cy="630942"/>
          </a:xfrm>
          <a:prstGeom prst="rect">
            <a:avLst/>
          </a:prstGeom>
          <a:noFill/>
        </p:spPr>
        <p:txBody>
          <a:bodyPr wrap="square" rtlCol="0">
            <a:spAutoFit/>
          </a:bodyPr>
          <a:lstStyle/>
          <a:p>
            <a:pPr>
              <a:spcAft>
                <a:spcPts val="100"/>
              </a:spcAft>
            </a:pPr>
            <a:r>
              <a:rPr lang="en-US" sz="3500" b="1">
                <a:solidFill>
                  <a:srgbClr val="0641BF"/>
                </a:solidFill>
                <a:cs typeface="Rubik Bold" pitchFamily="2" charset="-79"/>
              </a:rPr>
              <a:t>FUND’S RISK MITIGATION APPROACH</a:t>
            </a:r>
          </a:p>
        </p:txBody>
      </p:sp>
      <p:sp>
        <p:nvSpPr>
          <p:cNvPr id="9" name="TextBox 8">
            <a:extLst>
              <a:ext uri="{FF2B5EF4-FFF2-40B4-BE49-F238E27FC236}">
                <a16:creationId xmlns:a16="http://schemas.microsoft.com/office/drawing/2014/main" id="{7EB7AB26-C565-0E26-77FD-F5EC4BEA834D}"/>
              </a:ext>
            </a:extLst>
          </p:cNvPr>
          <p:cNvSpPr txBox="1"/>
          <p:nvPr/>
        </p:nvSpPr>
        <p:spPr>
          <a:xfrm>
            <a:off x="785467" y="4919872"/>
            <a:ext cx="4217835" cy="630942"/>
          </a:xfrm>
          <a:prstGeom prst="rect">
            <a:avLst/>
          </a:prstGeom>
          <a:noFill/>
        </p:spPr>
        <p:txBody>
          <a:bodyPr wrap="square" rtlCol="0">
            <a:spAutoFit/>
          </a:bodyPr>
          <a:lstStyle/>
          <a:p>
            <a:pPr>
              <a:spcAft>
                <a:spcPts val="100"/>
              </a:spcAft>
            </a:pPr>
            <a:r>
              <a:rPr lang="en-US" sz="3500" b="1">
                <a:cs typeface="Rubik Medium" pitchFamily="2" charset="-79"/>
              </a:rPr>
              <a:t>Information Gaps</a:t>
            </a:r>
          </a:p>
        </p:txBody>
      </p:sp>
      <p:sp>
        <p:nvSpPr>
          <p:cNvPr id="10" name="TextBox 9">
            <a:extLst>
              <a:ext uri="{FF2B5EF4-FFF2-40B4-BE49-F238E27FC236}">
                <a16:creationId xmlns:a16="http://schemas.microsoft.com/office/drawing/2014/main" id="{31D5912C-4D7F-B0EA-2D4A-D749B3824322}"/>
              </a:ext>
            </a:extLst>
          </p:cNvPr>
          <p:cNvSpPr txBox="1"/>
          <p:nvPr/>
        </p:nvSpPr>
        <p:spPr>
          <a:xfrm>
            <a:off x="785467" y="6339598"/>
            <a:ext cx="4980874" cy="630942"/>
          </a:xfrm>
          <a:prstGeom prst="rect">
            <a:avLst/>
          </a:prstGeom>
          <a:noFill/>
        </p:spPr>
        <p:txBody>
          <a:bodyPr wrap="square" rtlCol="0">
            <a:spAutoFit/>
          </a:bodyPr>
          <a:lstStyle/>
          <a:p>
            <a:pPr>
              <a:spcAft>
                <a:spcPts val="100"/>
              </a:spcAft>
            </a:pPr>
            <a:r>
              <a:rPr lang="en-US" sz="3500" b="1">
                <a:cs typeface="Rubik Medium" pitchFamily="2" charset="-79"/>
              </a:rPr>
              <a:t>Governance Concerns</a:t>
            </a:r>
          </a:p>
        </p:txBody>
      </p:sp>
      <p:sp>
        <p:nvSpPr>
          <p:cNvPr id="11" name="TextBox 10">
            <a:extLst>
              <a:ext uri="{FF2B5EF4-FFF2-40B4-BE49-F238E27FC236}">
                <a16:creationId xmlns:a16="http://schemas.microsoft.com/office/drawing/2014/main" id="{2D4AA668-FC2A-FC8E-2DAC-D5872E8C2A6D}"/>
              </a:ext>
            </a:extLst>
          </p:cNvPr>
          <p:cNvSpPr txBox="1"/>
          <p:nvPr/>
        </p:nvSpPr>
        <p:spPr>
          <a:xfrm>
            <a:off x="785467" y="7855576"/>
            <a:ext cx="4980874" cy="630942"/>
          </a:xfrm>
          <a:prstGeom prst="rect">
            <a:avLst/>
          </a:prstGeom>
          <a:noFill/>
        </p:spPr>
        <p:txBody>
          <a:bodyPr wrap="square" rtlCol="0">
            <a:spAutoFit/>
          </a:bodyPr>
          <a:lstStyle/>
          <a:p>
            <a:pPr>
              <a:spcAft>
                <a:spcPts val="100"/>
              </a:spcAft>
            </a:pPr>
            <a:r>
              <a:rPr lang="en-US" sz="3500" b="1">
                <a:cs typeface="Rubik Medium" pitchFamily="2" charset="-79"/>
              </a:rPr>
              <a:t>Capital Misallocation</a:t>
            </a:r>
          </a:p>
        </p:txBody>
      </p:sp>
      <p:sp>
        <p:nvSpPr>
          <p:cNvPr id="12" name="TextBox 11">
            <a:extLst>
              <a:ext uri="{FF2B5EF4-FFF2-40B4-BE49-F238E27FC236}">
                <a16:creationId xmlns:a16="http://schemas.microsoft.com/office/drawing/2014/main" id="{0B244B00-7835-18B5-323E-33D1DD4EF58E}"/>
              </a:ext>
            </a:extLst>
          </p:cNvPr>
          <p:cNvSpPr txBox="1"/>
          <p:nvPr/>
        </p:nvSpPr>
        <p:spPr>
          <a:xfrm>
            <a:off x="785467" y="9419681"/>
            <a:ext cx="4980874" cy="630942"/>
          </a:xfrm>
          <a:prstGeom prst="rect">
            <a:avLst/>
          </a:prstGeom>
          <a:noFill/>
        </p:spPr>
        <p:txBody>
          <a:bodyPr wrap="square" rtlCol="0">
            <a:spAutoFit/>
          </a:bodyPr>
          <a:lstStyle/>
          <a:p>
            <a:pPr>
              <a:spcAft>
                <a:spcPts val="100"/>
              </a:spcAft>
            </a:pPr>
            <a:r>
              <a:rPr lang="en-US" sz="3500" b="1">
                <a:cs typeface="Rubik Medium" pitchFamily="2" charset="-79"/>
              </a:rPr>
              <a:t>High Leverage</a:t>
            </a:r>
          </a:p>
        </p:txBody>
      </p:sp>
      <p:sp>
        <p:nvSpPr>
          <p:cNvPr id="13" name="TextBox 12">
            <a:extLst>
              <a:ext uri="{FF2B5EF4-FFF2-40B4-BE49-F238E27FC236}">
                <a16:creationId xmlns:a16="http://schemas.microsoft.com/office/drawing/2014/main" id="{EE4B4F88-F11E-6760-765C-4AE07E17182D}"/>
              </a:ext>
            </a:extLst>
          </p:cNvPr>
          <p:cNvSpPr txBox="1"/>
          <p:nvPr/>
        </p:nvSpPr>
        <p:spPr>
          <a:xfrm>
            <a:off x="785466" y="10935660"/>
            <a:ext cx="5374701" cy="630942"/>
          </a:xfrm>
          <a:prstGeom prst="rect">
            <a:avLst/>
          </a:prstGeom>
          <a:noFill/>
        </p:spPr>
        <p:txBody>
          <a:bodyPr wrap="square" rtlCol="0">
            <a:spAutoFit/>
          </a:bodyPr>
          <a:lstStyle/>
          <a:p>
            <a:pPr>
              <a:spcAft>
                <a:spcPts val="100"/>
              </a:spcAft>
            </a:pPr>
            <a:r>
              <a:rPr lang="en-US" sz="3500" b="1">
                <a:cs typeface="Rubik Medium" pitchFamily="2" charset="-79"/>
              </a:rPr>
              <a:t>Business Concentration</a:t>
            </a:r>
          </a:p>
        </p:txBody>
      </p:sp>
      <p:sp>
        <p:nvSpPr>
          <p:cNvPr id="14" name="TextBox 13">
            <a:extLst>
              <a:ext uri="{FF2B5EF4-FFF2-40B4-BE49-F238E27FC236}">
                <a16:creationId xmlns:a16="http://schemas.microsoft.com/office/drawing/2014/main" id="{6F5CF342-DEB7-3FC6-8206-EBCB3D798DB6}"/>
              </a:ext>
            </a:extLst>
          </p:cNvPr>
          <p:cNvSpPr txBox="1"/>
          <p:nvPr/>
        </p:nvSpPr>
        <p:spPr>
          <a:xfrm>
            <a:off x="6801256" y="4919873"/>
            <a:ext cx="6650049" cy="1169551"/>
          </a:xfrm>
          <a:prstGeom prst="rect">
            <a:avLst/>
          </a:prstGeom>
          <a:noFill/>
        </p:spPr>
        <p:txBody>
          <a:bodyPr wrap="square" rtlCol="0">
            <a:spAutoFit/>
          </a:bodyPr>
          <a:lstStyle/>
          <a:p>
            <a:pPr>
              <a:spcAft>
                <a:spcPts val="100"/>
              </a:spcAft>
            </a:pPr>
            <a:r>
              <a:rPr lang="en-US" sz="3500" b="1" u="sng">
                <a:cs typeface="Rubik Bold" pitchFamily="2" charset="-79"/>
              </a:rPr>
              <a:t>Low analyst coverage,</a:t>
            </a:r>
            <a:r>
              <a:rPr lang="en-US" sz="3500" b="1">
                <a:cs typeface="Rubik Bold" pitchFamily="2" charset="-79"/>
              </a:rPr>
              <a:t> limited disclosures, poor transparency</a:t>
            </a:r>
          </a:p>
        </p:txBody>
      </p:sp>
      <p:sp>
        <p:nvSpPr>
          <p:cNvPr id="15" name="TextBox 14">
            <a:extLst>
              <a:ext uri="{FF2B5EF4-FFF2-40B4-BE49-F238E27FC236}">
                <a16:creationId xmlns:a16="http://schemas.microsoft.com/office/drawing/2014/main" id="{F9C90DB3-2F97-83AE-E31F-CEDC6A9A0B93}"/>
              </a:ext>
            </a:extLst>
          </p:cNvPr>
          <p:cNvSpPr txBox="1"/>
          <p:nvPr/>
        </p:nvSpPr>
        <p:spPr>
          <a:xfrm>
            <a:off x="6801256" y="6339598"/>
            <a:ext cx="7612576" cy="1169551"/>
          </a:xfrm>
          <a:prstGeom prst="rect">
            <a:avLst/>
          </a:prstGeom>
          <a:noFill/>
        </p:spPr>
        <p:txBody>
          <a:bodyPr wrap="square" rtlCol="0">
            <a:spAutoFit/>
          </a:bodyPr>
          <a:lstStyle/>
          <a:p>
            <a:pPr>
              <a:spcAft>
                <a:spcPts val="100"/>
              </a:spcAft>
            </a:pPr>
            <a:r>
              <a:rPr lang="en-US" sz="3500" b="1" u="sng">
                <a:cs typeface="Rubik Bold" pitchFamily="2" charset="-79"/>
              </a:rPr>
              <a:t>Promoter dominance,</a:t>
            </a:r>
            <a:r>
              <a:rPr lang="en-US" sz="3500" b="1">
                <a:cs typeface="Rubik Bold" pitchFamily="2" charset="-79"/>
              </a:rPr>
              <a:t> related-party transactions, ethical lapses</a:t>
            </a:r>
          </a:p>
        </p:txBody>
      </p:sp>
      <p:sp>
        <p:nvSpPr>
          <p:cNvPr id="16" name="TextBox 15">
            <a:extLst>
              <a:ext uri="{FF2B5EF4-FFF2-40B4-BE49-F238E27FC236}">
                <a16:creationId xmlns:a16="http://schemas.microsoft.com/office/drawing/2014/main" id="{F3094EC4-6F5A-3EEC-3FBD-A307CA3D9306}"/>
              </a:ext>
            </a:extLst>
          </p:cNvPr>
          <p:cNvSpPr txBox="1"/>
          <p:nvPr/>
        </p:nvSpPr>
        <p:spPr>
          <a:xfrm>
            <a:off x="6801255" y="7855577"/>
            <a:ext cx="7227565" cy="1169551"/>
          </a:xfrm>
          <a:prstGeom prst="rect">
            <a:avLst/>
          </a:prstGeom>
          <a:noFill/>
        </p:spPr>
        <p:txBody>
          <a:bodyPr wrap="square" rtlCol="0">
            <a:spAutoFit/>
          </a:bodyPr>
          <a:lstStyle/>
          <a:p>
            <a:pPr>
              <a:spcAft>
                <a:spcPts val="100"/>
              </a:spcAft>
            </a:pPr>
            <a:r>
              <a:rPr lang="en-US" sz="3500" b="1" u="sng">
                <a:cs typeface="Rubik Bold" pitchFamily="2" charset="-79"/>
              </a:rPr>
              <a:t>Reckless expansion,</a:t>
            </a:r>
            <a:r>
              <a:rPr lang="en-US" sz="3500" b="1">
                <a:cs typeface="Rubik Bold" pitchFamily="2" charset="-79"/>
              </a:rPr>
              <a:t> unrelated diversification, poor ROE projects</a:t>
            </a:r>
          </a:p>
        </p:txBody>
      </p:sp>
      <p:sp>
        <p:nvSpPr>
          <p:cNvPr id="17" name="TextBox 16">
            <a:extLst>
              <a:ext uri="{FF2B5EF4-FFF2-40B4-BE49-F238E27FC236}">
                <a16:creationId xmlns:a16="http://schemas.microsoft.com/office/drawing/2014/main" id="{54B540E8-52B9-B7E8-3DF2-4A241741E3D4}"/>
              </a:ext>
            </a:extLst>
          </p:cNvPr>
          <p:cNvSpPr txBox="1"/>
          <p:nvPr/>
        </p:nvSpPr>
        <p:spPr>
          <a:xfrm>
            <a:off x="6801256" y="9419681"/>
            <a:ext cx="7227564" cy="1169551"/>
          </a:xfrm>
          <a:prstGeom prst="rect">
            <a:avLst/>
          </a:prstGeom>
          <a:noFill/>
        </p:spPr>
        <p:txBody>
          <a:bodyPr wrap="square" rtlCol="0">
            <a:spAutoFit/>
          </a:bodyPr>
          <a:lstStyle/>
          <a:p>
            <a:pPr>
              <a:spcAft>
                <a:spcPts val="100"/>
              </a:spcAft>
            </a:pPr>
            <a:r>
              <a:rPr lang="en-US" sz="3500" b="1">
                <a:cs typeface="Rubik Bold" pitchFamily="2" charset="-79"/>
              </a:rPr>
              <a:t>Excessive debt makes companies vulnerable in downturns</a:t>
            </a:r>
          </a:p>
        </p:txBody>
      </p:sp>
      <p:sp>
        <p:nvSpPr>
          <p:cNvPr id="18" name="TextBox 17">
            <a:extLst>
              <a:ext uri="{FF2B5EF4-FFF2-40B4-BE49-F238E27FC236}">
                <a16:creationId xmlns:a16="http://schemas.microsoft.com/office/drawing/2014/main" id="{74C065BA-D86E-CE93-6B53-B46952B904EA}"/>
              </a:ext>
            </a:extLst>
          </p:cNvPr>
          <p:cNvSpPr txBox="1"/>
          <p:nvPr/>
        </p:nvSpPr>
        <p:spPr>
          <a:xfrm>
            <a:off x="6801255" y="10935660"/>
            <a:ext cx="6890682" cy="1720984"/>
          </a:xfrm>
          <a:prstGeom prst="rect">
            <a:avLst/>
          </a:prstGeom>
          <a:noFill/>
        </p:spPr>
        <p:txBody>
          <a:bodyPr wrap="square" rtlCol="0">
            <a:spAutoFit/>
          </a:bodyPr>
          <a:lstStyle/>
          <a:p>
            <a:pPr>
              <a:spcAft>
                <a:spcPts val="100"/>
              </a:spcAft>
            </a:pPr>
            <a:r>
              <a:rPr lang="en-US" sz="3500" b="1">
                <a:cs typeface="Rubik Bold" pitchFamily="2" charset="-79"/>
              </a:rPr>
              <a:t>Over-dependence on a single product, client, or geography</a:t>
            </a:r>
          </a:p>
          <a:p>
            <a:pPr>
              <a:spcAft>
                <a:spcPts val="100"/>
              </a:spcAft>
            </a:pPr>
            <a:r>
              <a:rPr lang="en-US" sz="3500" b="1">
                <a:cs typeface="Rubik Bold" pitchFamily="2" charset="-79"/>
              </a:rPr>
              <a:t>of the business</a:t>
            </a:r>
          </a:p>
        </p:txBody>
      </p:sp>
      <p:sp>
        <p:nvSpPr>
          <p:cNvPr id="19" name="TextBox 18">
            <a:extLst>
              <a:ext uri="{FF2B5EF4-FFF2-40B4-BE49-F238E27FC236}">
                <a16:creationId xmlns:a16="http://schemas.microsoft.com/office/drawing/2014/main" id="{0DCFDADF-F974-113A-19D6-B4F402CD7DC8}"/>
              </a:ext>
            </a:extLst>
          </p:cNvPr>
          <p:cNvSpPr txBox="1"/>
          <p:nvPr/>
        </p:nvSpPr>
        <p:spPr>
          <a:xfrm>
            <a:off x="14862414" y="4919873"/>
            <a:ext cx="8734532" cy="1169551"/>
          </a:xfrm>
          <a:prstGeom prst="rect">
            <a:avLst/>
          </a:prstGeom>
          <a:noFill/>
        </p:spPr>
        <p:txBody>
          <a:bodyPr wrap="square" rtlCol="0">
            <a:spAutoFit/>
          </a:bodyPr>
          <a:lstStyle/>
          <a:p>
            <a:pPr>
              <a:spcAft>
                <a:spcPts val="100"/>
              </a:spcAft>
            </a:pPr>
            <a:r>
              <a:rPr lang="en-US" sz="3500" b="1">
                <a:cs typeface="Rubik Bold" pitchFamily="2" charset="-79"/>
              </a:rPr>
              <a:t>In-depth internal research, management interaction, and forensic checks</a:t>
            </a:r>
          </a:p>
        </p:txBody>
      </p:sp>
      <p:sp>
        <p:nvSpPr>
          <p:cNvPr id="20" name="TextBox 19">
            <a:extLst>
              <a:ext uri="{FF2B5EF4-FFF2-40B4-BE49-F238E27FC236}">
                <a16:creationId xmlns:a16="http://schemas.microsoft.com/office/drawing/2014/main" id="{DE584CB3-B8F9-2BB7-90BE-E94A1DB7D736}"/>
              </a:ext>
            </a:extLst>
          </p:cNvPr>
          <p:cNvSpPr txBox="1"/>
          <p:nvPr/>
        </p:nvSpPr>
        <p:spPr>
          <a:xfrm>
            <a:off x="14862413" y="6339598"/>
            <a:ext cx="8358531" cy="1169551"/>
          </a:xfrm>
          <a:prstGeom prst="rect">
            <a:avLst/>
          </a:prstGeom>
          <a:noFill/>
        </p:spPr>
        <p:txBody>
          <a:bodyPr wrap="square" rtlCol="0">
            <a:spAutoFit/>
          </a:bodyPr>
          <a:lstStyle/>
          <a:p>
            <a:pPr>
              <a:spcAft>
                <a:spcPts val="100"/>
              </a:spcAft>
            </a:pPr>
            <a:r>
              <a:rPr lang="en-US" sz="3500" b="1">
                <a:cs typeface="Rubik Bold" pitchFamily="2" charset="-79"/>
              </a:rPr>
              <a:t>Strict governance filters, </a:t>
            </a:r>
            <a:r>
              <a:rPr lang="en-US" sz="3500" b="1" u="sng">
                <a:cs typeface="Rubik Bold" pitchFamily="2" charset="-79"/>
              </a:rPr>
              <a:t>promoter background checks</a:t>
            </a:r>
          </a:p>
        </p:txBody>
      </p:sp>
      <p:sp>
        <p:nvSpPr>
          <p:cNvPr id="21" name="TextBox 20">
            <a:extLst>
              <a:ext uri="{FF2B5EF4-FFF2-40B4-BE49-F238E27FC236}">
                <a16:creationId xmlns:a16="http://schemas.microsoft.com/office/drawing/2014/main" id="{B4BE81B4-FD59-06B9-E0E4-72E72C57C87C}"/>
              </a:ext>
            </a:extLst>
          </p:cNvPr>
          <p:cNvSpPr txBox="1"/>
          <p:nvPr/>
        </p:nvSpPr>
        <p:spPr>
          <a:xfrm>
            <a:off x="14862413" y="7855577"/>
            <a:ext cx="8936050" cy="1169551"/>
          </a:xfrm>
          <a:prstGeom prst="rect">
            <a:avLst/>
          </a:prstGeom>
          <a:noFill/>
        </p:spPr>
        <p:txBody>
          <a:bodyPr wrap="square" rtlCol="0">
            <a:spAutoFit/>
          </a:bodyPr>
          <a:lstStyle/>
          <a:p>
            <a:pPr>
              <a:spcAft>
                <a:spcPts val="100"/>
              </a:spcAft>
            </a:pPr>
            <a:r>
              <a:rPr lang="en-US" sz="3500" b="1">
                <a:cs typeface="Rubik Bold" pitchFamily="2" charset="-79"/>
              </a:rPr>
              <a:t>Emphasis on capital efficiency and strong </a:t>
            </a:r>
            <a:r>
              <a:rPr lang="en-US" sz="3500" b="1" u="sng">
                <a:cs typeface="Rubik Bold" pitchFamily="2" charset="-79"/>
              </a:rPr>
              <a:t>ROCE/ROE track record</a:t>
            </a:r>
          </a:p>
        </p:txBody>
      </p:sp>
      <p:sp>
        <p:nvSpPr>
          <p:cNvPr id="22" name="TextBox 21">
            <a:extLst>
              <a:ext uri="{FF2B5EF4-FFF2-40B4-BE49-F238E27FC236}">
                <a16:creationId xmlns:a16="http://schemas.microsoft.com/office/drawing/2014/main" id="{E58DC6DA-47D4-90A6-43FC-A2B133717124}"/>
              </a:ext>
            </a:extLst>
          </p:cNvPr>
          <p:cNvSpPr txBox="1"/>
          <p:nvPr/>
        </p:nvSpPr>
        <p:spPr>
          <a:xfrm>
            <a:off x="14862414" y="9419681"/>
            <a:ext cx="8358530" cy="1169551"/>
          </a:xfrm>
          <a:prstGeom prst="rect">
            <a:avLst/>
          </a:prstGeom>
          <a:noFill/>
        </p:spPr>
        <p:txBody>
          <a:bodyPr wrap="square" rtlCol="0">
            <a:spAutoFit/>
          </a:bodyPr>
          <a:lstStyle/>
          <a:p>
            <a:pPr>
              <a:spcAft>
                <a:spcPts val="100"/>
              </a:spcAft>
            </a:pPr>
            <a:r>
              <a:rPr lang="en-US" sz="3500" b="1">
                <a:cs typeface="Rubik Bold" pitchFamily="2" charset="-79"/>
              </a:rPr>
              <a:t>Prefer companies with </a:t>
            </a:r>
            <a:r>
              <a:rPr lang="en-US" sz="3500" b="1" u="sng">
                <a:cs typeface="Rubik Bold" pitchFamily="2" charset="-79"/>
              </a:rPr>
              <a:t>healthy balance sheet</a:t>
            </a:r>
            <a:r>
              <a:rPr lang="en-US" sz="3500" b="1">
                <a:cs typeface="Rubik Bold" pitchFamily="2" charset="-79"/>
              </a:rPr>
              <a:t> and interest coverage ratios</a:t>
            </a:r>
          </a:p>
        </p:txBody>
      </p:sp>
      <p:sp>
        <p:nvSpPr>
          <p:cNvPr id="23" name="TextBox 22">
            <a:extLst>
              <a:ext uri="{FF2B5EF4-FFF2-40B4-BE49-F238E27FC236}">
                <a16:creationId xmlns:a16="http://schemas.microsoft.com/office/drawing/2014/main" id="{36F1183C-19C1-C205-F28D-E2D211B6ACCD}"/>
              </a:ext>
            </a:extLst>
          </p:cNvPr>
          <p:cNvSpPr txBox="1"/>
          <p:nvPr/>
        </p:nvSpPr>
        <p:spPr>
          <a:xfrm>
            <a:off x="14862413" y="10935660"/>
            <a:ext cx="8358530" cy="1169551"/>
          </a:xfrm>
          <a:prstGeom prst="rect">
            <a:avLst/>
          </a:prstGeom>
          <a:noFill/>
        </p:spPr>
        <p:txBody>
          <a:bodyPr wrap="square" rtlCol="0">
            <a:spAutoFit/>
          </a:bodyPr>
          <a:lstStyle/>
          <a:p>
            <a:pPr>
              <a:spcAft>
                <a:spcPts val="100"/>
              </a:spcAft>
            </a:pPr>
            <a:r>
              <a:rPr lang="en-US" sz="3500" b="1">
                <a:cs typeface="Rubik Bold" pitchFamily="2" charset="-79"/>
              </a:rPr>
              <a:t>Screen for </a:t>
            </a:r>
            <a:r>
              <a:rPr lang="en-US" sz="3500" b="1" u="sng">
                <a:cs typeface="Rubik Bold" pitchFamily="2" charset="-79"/>
              </a:rPr>
              <a:t>robust revenue models</a:t>
            </a:r>
            <a:r>
              <a:rPr lang="en-US" sz="3500" b="1">
                <a:cs typeface="Rubik Bold" pitchFamily="2" charset="-79"/>
              </a:rPr>
              <a:t> and de-risk by diversified growth</a:t>
            </a:r>
          </a:p>
        </p:txBody>
      </p:sp>
      <p:sp>
        <p:nvSpPr>
          <p:cNvPr id="25" name="TextBox 24">
            <a:extLst>
              <a:ext uri="{FF2B5EF4-FFF2-40B4-BE49-F238E27FC236}">
                <a16:creationId xmlns:a16="http://schemas.microsoft.com/office/drawing/2014/main" id="{4E4B420D-003B-0F5C-E1BE-0D8E82A927D8}"/>
              </a:ext>
            </a:extLst>
          </p:cNvPr>
          <p:cNvSpPr txBox="1"/>
          <p:nvPr/>
        </p:nvSpPr>
        <p:spPr>
          <a:xfrm>
            <a:off x="764078" y="12745985"/>
            <a:ext cx="5374701" cy="292388"/>
          </a:xfrm>
          <a:prstGeom prst="rect">
            <a:avLst/>
          </a:prstGeom>
          <a:noFill/>
        </p:spPr>
        <p:txBody>
          <a:bodyPr wrap="square">
            <a:spAutoFit/>
          </a:bodyPr>
          <a:lstStyle/>
          <a:p>
            <a:r>
              <a:rPr lang="en-US" sz="1300" b="1">
                <a:cs typeface="Rubik Bold" pitchFamily="2" charset="-79"/>
              </a:rPr>
              <a:t>ROCE: RETURN ON CAPITAL EMPLOYED | ROE: RETURN ON EQUITY</a:t>
            </a:r>
          </a:p>
        </p:txBody>
      </p:sp>
      <p:pic>
        <p:nvPicPr>
          <p:cNvPr id="27" name="Graphic 26">
            <a:extLst>
              <a:ext uri="{FF2B5EF4-FFF2-40B4-BE49-F238E27FC236}">
                <a16:creationId xmlns:a16="http://schemas.microsoft.com/office/drawing/2014/main" id="{CD5BC86A-B15C-8D76-24D0-6A02DB1CED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18631" y="304800"/>
            <a:ext cx="3258183" cy="1384195"/>
          </a:xfrm>
          <a:prstGeom prst="rect">
            <a:avLst/>
          </a:prstGeom>
        </p:spPr>
      </p:pic>
      <p:sp>
        <p:nvSpPr>
          <p:cNvPr id="3" name="TextBox 2">
            <a:extLst>
              <a:ext uri="{FF2B5EF4-FFF2-40B4-BE49-F238E27FC236}">
                <a16:creationId xmlns:a16="http://schemas.microsoft.com/office/drawing/2014/main" id="{AC6961E4-5C4F-35DA-AC4B-69ABE05F55B9}"/>
              </a:ext>
            </a:extLst>
          </p:cNvPr>
          <p:cNvSpPr txBox="1"/>
          <p:nvPr/>
        </p:nvSpPr>
        <p:spPr>
          <a:xfrm>
            <a:off x="199292" y="13028656"/>
            <a:ext cx="7834365" cy="477054"/>
          </a:xfrm>
          <a:prstGeom prst="rect">
            <a:avLst/>
          </a:prstGeom>
          <a:noFill/>
        </p:spPr>
        <p:txBody>
          <a:bodyPr wrap="square" rtlCol="0">
            <a:spAutoFit/>
          </a:bodyPr>
          <a:lstStyle/>
          <a:p>
            <a:r>
              <a:rPr lang="fr-FR" sz="2500" b="1" dirty="0">
                <a:solidFill>
                  <a:srgbClr val="005DAC"/>
                </a:solidFill>
                <a:latin typeface="Rubik" pitchFamily="2" charset="-79"/>
                <a:cs typeface="Rubik" pitchFamily="2" charset="-79"/>
              </a:rPr>
              <a:t>BAJAJ FINSERV ASSET MANAGEMENT LIMITED</a:t>
            </a:r>
            <a:endParaRPr lang="en-US" sz="2500" b="1" dirty="0">
              <a:solidFill>
                <a:srgbClr val="005DAC"/>
              </a:solidFill>
              <a:latin typeface="Rubik" pitchFamily="2" charset="-79"/>
              <a:cs typeface="Rubik" pitchFamily="2" charset="-79"/>
            </a:endParaRPr>
          </a:p>
        </p:txBody>
      </p:sp>
    </p:spTree>
    <p:extLst>
      <p:ext uri="{BB962C8B-B14F-4D97-AF65-F5344CB8AC3E}">
        <p14:creationId xmlns:p14="http://schemas.microsoft.com/office/powerpoint/2010/main" val="203650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8B3C34-F3B1-8D2F-8C67-65C02CD40B96}"/>
              </a:ext>
            </a:extLst>
          </p:cNvPr>
          <p:cNvSpPr/>
          <p:nvPr/>
        </p:nvSpPr>
        <p:spPr>
          <a:xfrm>
            <a:off x="0" y="13258800"/>
            <a:ext cx="24382413" cy="457200"/>
          </a:xfrm>
          <a:prstGeom prst="rect">
            <a:avLst/>
          </a:prstGeom>
          <a:solidFill>
            <a:srgbClr val="0641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text with white text&#10;&#10;AI-generated content may be incorrect.">
            <a:extLst>
              <a:ext uri="{FF2B5EF4-FFF2-40B4-BE49-F238E27FC236}">
                <a16:creationId xmlns:a16="http://schemas.microsoft.com/office/drawing/2014/main" id="{E9803E64-F84C-33F2-7531-94A1016BC2BA}"/>
              </a:ext>
            </a:extLst>
          </p:cNvPr>
          <p:cNvPicPr>
            <a:picLocks noChangeAspect="1"/>
          </p:cNvPicPr>
          <p:nvPr/>
        </p:nvPicPr>
        <p:blipFill>
          <a:blip r:embed="rId2"/>
          <a:stretch>
            <a:fillRect/>
          </a:stretch>
        </p:blipFill>
        <p:spPr>
          <a:xfrm>
            <a:off x="-1" y="-162839"/>
            <a:ext cx="24383213" cy="13715554"/>
          </a:xfrm>
          <a:prstGeom prst="rect">
            <a:avLst/>
          </a:prstGeom>
        </p:spPr>
      </p:pic>
      <p:sp>
        <p:nvSpPr>
          <p:cNvPr id="5" name="TextBox 4">
            <a:extLst>
              <a:ext uri="{FF2B5EF4-FFF2-40B4-BE49-F238E27FC236}">
                <a16:creationId xmlns:a16="http://schemas.microsoft.com/office/drawing/2014/main" id="{980574CD-111C-4D2A-E53F-836E1B86004E}"/>
              </a:ext>
            </a:extLst>
          </p:cNvPr>
          <p:cNvSpPr txBox="1"/>
          <p:nvPr/>
        </p:nvSpPr>
        <p:spPr>
          <a:xfrm>
            <a:off x="910724" y="2455784"/>
            <a:ext cx="21839074" cy="1354217"/>
          </a:xfrm>
          <a:prstGeom prst="rect">
            <a:avLst/>
          </a:prstGeom>
        </p:spPr>
        <p:txBody>
          <a:bodyPr wrap="square" rtlCol="0">
            <a:spAutoFit/>
          </a:bodyPr>
          <a:lstStyle/>
          <a:p>
            <a:pPr>
              <a:spcAft>
                <a:spcPts val="100"/>
              </a:spcAft>
            </a:pPr>
            <a:r>
              <a:rPr lang="en-US" sz="4100" b="1">
                <a:solidFill>
                  <a:srgbClr val="0641BF"/>
                </a:solidFill>
                <a:latin typeface="Rubik "/>
                <a:cs typeface="Rubik Medium" pitchFamily="2" charset="-79"/>
              </a:rPr>
              <a:t>THE INVESTMENT PHILOSOPHY THAT GENERATES LONG-TERM</a:t>
            </a:r>
            <a:br>
              <a:rPr lang="en-US" sz="4100" b="1">
                <a:solidFill>
                  <a:srgbClr val="0641BF"/>
                </a:solidFill>
                <a:latin typeface="Rubik "/>
                <a:cs typeface="Rubik Medium" pitchFamily="2" charset="-79"/>
              </a:rPr>
            </a:br>
            <a:r>
              <a:rPr lang="en-US" sz="4100" b="1">
                <a:solidFill>
                  <a:srgbClr val="0641BF"/>
                </a:solidFill>
                <a:latin typeface="Rubik "/>
                <a:cs typeface="Rubik Medium" pitchFamily="2" charset="-79"/>
              </a:rPr>
              <a:t>OUTPERFORMANCE - INQUBE</a:t>
            </a:r>
          </a:p>
        </p:txBody>
      </p:sp>
      <p:sp>
        <p:nvSpPr>
          <p:cNvPr id="6" name="TextBox 5">
            <a:extLst>
              <a:ext uri="{FF2B5EF4-FFF2-40B4-BE49-F238E27FC236}">
                <a16:creationId xmlns:a16="http://schemas.microsoft.com/office/drawing/2014/main" id="{B6B25C1D-6CA5-451B-6C0C-CB86CA7F6027}"/>
              </a:ext>
            </a:extLst>
          </p:cNvPr>
          <p:cNvSpPr txBox="1"/>
          <p:nvPr/>
        </p:nvSpPr>
        <p:spPr>
          <a:xfrm>
            <a:off x="910724" y="3744527"/>
            <a:ext cx="20697992" cy="1569660"/>
          </a:xfrm>
          <a:prstGeom prst="rect">
            <a:avLst/>
          </a:prstGeom>
          <a:noFill/>
        </p:spPr>
        <p:txBody>
          <a:bodyPr wrap="square" rtlCol="0">
            <a:spAutoFit/>
          </a:bodyPr>
          <a:lstStyle/>
          <a:p>
            <a:pPr>
              <a:spcAft>
                <a:spcPts val="100"/>
              </a:spcAft>
            </a:pPr>
            <a:r>
              <a:rPr lang="en-US" sz="3200" b="1">
                <a:cs typeface="Rubik Bold" pitchFamily="2" charset="-79"/>
              </a:rPr>
              <a:t>While most investors focus on what to invest in, we focus on how to invest more effectively. To achieve this, we've identified three key sources of alpha with a holistic approach that blends fundamental analysis, quantitative modeling, and </a:t>
            </a:r>
            <a:r>
              <a:rPr lang="en-US" sz="3200" b="1" err="1">
                <a:cs typeface="Rubik Bold" pitchFamily="2" charset="-79"/>
              </a:rPr>
              <a:t>behavioural</a:t>
            </a:r>
            <a:r>
              <a:rPr lang="en-US" sz="3200" b="1">
                <a:cs typeface="Rubik Bold" pitchFamily="2" charset="-79"/>
              </a:rPr>
              <a:t> insights. </a:t>
            </a:r>
          </a:p>
        </p:txBody>
      </p:sp>
      <p:sp>
        <p:nvSpPr>
          <p:cNvPr id="7" name="TextBox 6">
            <a:extLst>
              <a:ext uri="{FF2B5EF4-FFF2-40B4-BE49-F238E27FC236}">
                <a16:creationId xmlns:a16="http://schemas.microsoft.com/office/drawing/2014/main" id="{9345E09C-73DD-9C14-7440-AAED13B9FE4B}"/>
              </a:ext>
            </a:extLst>
          </p:cNvPr>
          <p:cNvSpPr txBox="1"/>
          <p:nvPr/>
        </p:nvSpPr>
        <p:spPr>
          <a:xfrm>
            <a:off x="199292" y="13028656"/>
            <a:ext cx="7834365" cy="477054"/>
          </a:xfrm>
          <a:prstGeom prst="rect">
            <a:avLst/>
          </a:prstGeom>
          <a:noFill/>
        </p:spPr>
        <p:txBody>
          <a:bodyPr wrap="square" rtlCol="0">
            <a:spAutoFit/>
          </a:bodyPr>
          <a:lstStyle/>
          <a:p>
            <a:r>
              <a:rPr lang="fr-FR" sz="2500" b="1">
                <a:solidFill>
                  <a:schemeClr val="bg1"/>
                </a:solidFill>
                <a:latin typeface="Rubik Bold" pitchFamily="2" charset="-79"/>
                <a:cs typeface="Rubik Bold" pitchFamily="2" charset="-79"/>
              </a:rPr>
              <a:t>BAJAJ FINSERV ASSET MANAGEMENT LIMITED</a:t>
            </a:r>
            <a:endParaRPr lang="en-US" sz="2500" b="1">
              <a:solidFill>
                <a:schemeClr val="bg1"/>
              </a:solidFill>
              <a:latin typeface="Rubik Bold" pitchFamily="2" charset="-79"/>
              <a:cs typeface="Rubik Bold" pitchFamily="2" charset="-79"/>
            </a:endParaRPr>
          </a:p>
        </p:txBody>
      </p:sp>
      <p:pic>
        <p:nvPicPr>
          <p:cNvPr id="11" name="Picture 10" descr="A blue and black sign with white text&#10;&#10;AI-generated content may be incorrect.">
            <a:extLst>
              <a:ext uri="{FF2B5EF4-FFF2-40B4-BE49-F238E27FC236}">
                <a16:creationId xmlns:a16="http://schemas.microsoft.com/office/drawing/2014/main" id="{268FDF33-2890-BD7C-2A11-2ACD22C10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6001" y="304799"/>
            <a:ext cx="3283442" cy="1384195"/>
          </a:xfrm>
          <a:prstGeom prst="rect">
            <a:avLst/>
          </a:prstGeom>
        </p:spPr>
      </p:pic>
    </p:spTree>
    <p:extLst>
      <p:ext uri="{BB962C8B-B14F-4D97-AF65-F5344CB8AC3E}">
        <p14:creationId xmlns:p14="http://schemas.microsoft.com/office/powerpoint/2010/main" val="4248316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548669d-7705-4bd8-a437-8123442e84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46DFC0C01E2545A7EBAB97A80960CD" ma:contentTypeVersion="10" ma:contentTypeDescription="Create a new document." ma:contentTypeScope="" ma:versionID="e98b7d1efd0f46b8fef2ade78b0ba2d5">
  <xsd:schema xmlns:xsd="http://www.w3.org/2001/XMLSchema" xmlns:xs="http://www.w3.org/2001/XMLSchema" xmlns:p="http://schemas.microsoft.com/office/2006/metadata/properties" xmlns:ns3="5548669d-7705-4bd8-a437-8123442e848a" targetNamespace="http://schemas.microsoft.com/office/2006/metadata/properties" ma:root="true" ma:fieldsID="07080362413437522fcfa8f155456782" ns3:_="">
    <xsd:import namespace="5548669d-7705-4bd8-a437-8123442e848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8669d-7705-4bd8-a437-8123442e848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EDD0D-E8CF-4E23-97F1-0BDD36BB24A7}">
  <ds:schemaRefs>
    <ds:schemaRef ds:uri="http://purl.org/dc/dcmitype/"/>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5548669d-7705-4bd8-a437-8123442e848a"/>
    <ds:schemaRef ds:uri="http://www.w3.org/XML/1998/namespace"/>
  </ds:schemaRefs>
</ds:datastoreItem>
</file>

<file path=customXml/itemProps2.xml><?xml version="1.0" encoding="utf-8"?>
<ds:datastoreItem xmlns:ds="http://schemas.openxmlformats.org/officeDocument/2006/customXml" ds:itemID="{7B476B0B-86A2-475C-9266-0AA40596C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8669d-7705-4bd8-a437-8123442e8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1138A7-33A1-4F6C-8079-0DDB55FC8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TotalTime>
  <Words>1759</Words>
  <Application>Microsoft Office PowerPoint</Application>
  <PresentationFormat>Custom</PresentationFormat>
  <Paragraphs>404</Paragraphs>
  <Slides>23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Calibri</vt:lpstr>
      <vt:lpstr>Rubik</vt:lpstr>
      <vt:lpstr>Rubik </vt:lpstr>
      <vt:lpstr>Rubik Bold</vt:lpstr>
      <vt:lpstr>Rubik Light</vt:lpstr>
      <vt:lpstr>Rubik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Shahaji Sabale/HO/Product/AMC</dc:creator>
  <cp:lastModifiedBy>Admin</cp:lastModifiedBy>
  <cp:revision>9</cp:revision>
  <dcterms:created xsi:type="dcterms:W3CDTF">2025-05-29T05:15:07Z</dcterms:created>
  <dcterms:modified xsi:type="dcterms:W3CDTF">2026-04-10T12:20:26Z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f7825ae-b849-4a3e-98b8-10f48185e5be_Enabled">
    <vt:lpwstr>true</vt:lpwstr>
  </property>
  <property fmtid="{D5CDD505-2E9C-101B-9397-08002B2CF9AE}" pid="3" name="MSIP_Label_4f7825ae-b849-4a3e-98b8-10f48185e5be_SetDate">
    <vt:lpwstr>2025-05-29T05:18:08Z</vt:lpwstr>
  </property>
  <property fmtid="{D5CDD505-2E9C-101B-9397-08002B2CF9AE}" pid="4" name="MSIP_Label_4f7825ae-b849-4a3e-98b8-10f48185e5be_Method">
    <vt:lpwstr>Standard</vt:lpwstr>
  </property>
  <property fmtid="{D5CDD505-2E9C-101B-9397-08002B2CF9AE}" pid="5" name="MSIP_Label_4f7825ae-b849-4a3e-98b8-10f48185e5be_Name">
    <vt:lpwstr>Internal</vt:lpwstr>
  </property>
  <property fmtid="{D5CDD505-2E9C-101B-9397-08002B2CF9AE}" pid="6" name="MSIP_Label_4f7825ae-b849-4a3e-98b8-10f48185e5be_SiteId">
    <vt:lpwstr>a2b34ba7-ee6b-4996-a5d2-720638ab739c</vt:lpwstr>
  </property>
  <property fmtid="{D5CDD505-2E9C-101B-9397-08002B2CF9AE}" pid="7" name="MSIP_Label_4f7825ae-b849-4a3e-98b8-10f48185e5be_ActionId">
    <vt:lpwstr>0a24c45a-caca-4da6-aa2b-24dc375b3bff</vt:lpwstr>
  </property>
  <property fmtid="{D5CDD505-2E9C-101B-9397-08002B2CF9AE}" pid="8" name="MSIP_Label_4f7825ae-b849-4a3e-98b8-10f48185e5be_ContentBits">
    <vt:lpwstr>0</vt:lpwstr>
  </property>
  <property fmtid="{D5CDD505-2E9C-101B-9397-08002B2CF9AE}" pid="9" name="MSIP_Label_4f7825ae-b849-4a3e-98b8-10f48185e5be_Tag">
    <vt:lpwstr>50, 3, 0, 1</vt:lpwstr>
  </property>
  <property fmtid="{D5CDD505-2E9C-101B-9397-08002B2CF9AE}" pid="10" name="ContentTypeId">
    <vt:lpwstr>0x0101003546DFC0C01E2545A7EBAB97A80960CD</vt:lpwstr>
  </property>
</Properties>
</file>